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webextensions/webextension1.xml" ContentType="application/vnd.ms-office.webextension+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webextensions/webextension2.xml" ContentType="application/vnd.ms-office.webextension+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webextensions/webextension3.xml" ContentType="application/vnd.ms-office.webextension+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webextensions/webextension4.xml" ContentType="application/vnd.ms-office.webextension+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webextensions/webextension5.xml" ContentType="application/vnd.ms-office.webextension+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3"/>
  </p:notesMasterIdLst>
  <p:sldIdLst>
    <p:sldId id="2791" r:id="rId2"/>
    <p:sldId id="256" r:id="rId3"/>
    <p:sldId id="2782" r:id="rId4"/>
    <p:sldId id="1922" r:id="rId5"/>
    <p:sldId id="1624" r:id="rId6"/>
    <p:sldId id="1626" r:id="rId7"/>
    <p:sldId id="1625" r:id="rId8"/>
    <p:sldId id="1677" r:id="rId9"/>
    <p:sldId id="1627" r:id="rId10"/>
    <p:sldId id="1628" r:id="rId11"/>
    <p:sldId id="1629" r:id="rId12"/>
    <p:sldId id="1630" r:id="rId13"/>
    <p:sldId id="1632" r:id="rId14"/>
    <p:sldId id="1631" r:id="rId15"/>
    <p:sldId id="1633" r:id="rId16"/>
    <p:sldId id="1923" r:id="rId17"/>
    <p:sldId id="1924" r:id="rId18"/>
    <p:sldId id="1718" r:id="rId19"/>
    <p:sldId id="1719" r:id="rId20"/>
    <p:sldId id="1925" r:id="rId21"/>
    <p:sldId id="1721" r:id="rId22"/>
    <p:sldId id="1926" r:id="rId23"/>
    <p:sldId id="1634" r:id="rId24"/>
    <p:sldId id="1635" r:id="rId25"/>
    <p:sldId id="1636" r:id="rId26"/>
    <p:sldId id="1640" r:id="rId27"/>
    <p:sldId id="1641" r:id="rId28"/>
    <p:sldId id="1638" r:id="rId29"/>
    <p:sldId id="1643" r:id="rId30"/>
    <p:sldId id="1642" r:id="rId31"/>
    <p:sldId id="1644" r:id="rId32"/>
    <p:sldId id="1646" r:id="rId33"/>
    <p:sldId id="1647" r:id="rId34"/>
    <p:sldId id="1649" r:id="rId35"/>
    <p:sldId id="1650" r:id="rId36"/>
    <p:sldId id="2779" r:id="rId37"/>
    <p:sldId id="1651" r:id="rId38"/>
    <p:sldId id="1653" r:id="rId39"/>
    <p:sldId id="1663" r:id="rId40"/>
    <p:sldId id="1664" r:id="rId41"/>
    <p:sldId id="1662" r:id="rId42"/>
    <p:sldId id="1657" r:id="rId43"/>
    <p:sldId id="1658" r:id="rId44"/>
    <p:sldId id="1655" r:id="rId45"/>
    <p:sldId id="1661" r:id="rId46"/>
    <p:sldId id="1665" r:id="rId47"/>
    <p:sldId id="2780" r:id="rId48"/>
    <p:sldId id="1466" r:id="rId49"/>
    <p:sldId id="1896" r:id="rId50"/>
    <p:sldId id="1676" r:id="rId51"/>
    <p:sldId id="1482" r:id="rId52"/>
    <p:sldId id="2783" r:id="rId53"/>
    <p:sldId id="1727" r:id="rId54"/>
    <p:sldId id="2784" r:id="rId55"/>
    <p:sldId id="2785" r:id="rId56"/>
    <p:sldId id="1731" r:id="rId57"/>
    <p:sldId id="2786" r:id="rId58"/>
    <p:sldId id="1724" r:id="rId59"/>
    <p:sldId id="1725" r:id="rId60"/>
    <p:sldId id="1728" r:id="rId61"/>
    <p:sldId id="1733" r:id="rId62"/>
    <p:sldId id="1679" r:id="rId63"/>
    <p:sldId id="1345" r:id="rId64"/>
    <p:sldId id="1734" r:id="rId65"/>
    <p:sldId id="1735" r:id="rId66"/>
    <p:sldId id="1736" r:id="rId67"/>
    <p:sldId id="1347" r:id="rId68"/>
    <p:sldId id="1439" r:id="rId69"/>
    <p:sldId id="1352" r:id="rId70"/>
    <p:sldId id="1424" r:id="rId71"/>
    <p:sldId id="2787" r:id="rId72"/>
    <p:sldId id="2800" r:id="rId73"/>
    <p:sldId id="2801" r:id="rId74"/>
    <p:sldId id="2802" r:id="rId75"/>
    <p:sldId id="2803" r:id="rId76"/>
    <p:sldId id="1451" r:id="rId77"/>
    <p:sldId id="1747" r:id="rId78"/>
    <p:sldId id="1748" r:id="rId79"/>
    <p:sldId id="1749" r:id="rId80"/>
    <p:sldId id="1750" r:id="rId81"/>
    <p:sldId id="1751" r:id="rId82"/>
    <p:sldId id="1753" r:id="rId83"/>
    <p:sldId id="2795" r:id="rId84"/>
    <p:sldId id="1885" r:id="rId85"/>
    <p:sldId id="1761" r:id="rId86"/>
    <p:sldId id="1425" r:id="rId87"/>
    <p:sldId id="2796" r:id="rId88"/>
    <p:sldId id="2797" r:id="rId89"/>
    <p:sldId id="2798" r:id="rId90"/>
    <p:sldId id="2799" r:id="rId91"/>
    <p:sldId id="1754" r:id="rId92"/>
    <p:sldId id="1544" r:id="rId93"/>
    <p:sldId id="2792" r:id="rId94"/>
    <p:sldId id="1480" r:id="rId95"/>
    <p:sldId id="1773" r:id="rId96"/>
    <p:sldId id="1774" r:id="rId97"/>
    <p:sldId id="1488" r:id="rId98"/>
    <p:sldId id="2793" r:id="rId99"/>
    <p:sldId id="1786" r:id="rId100"/>
    <p:sldId id="1787" r:id="rId101"/>
    <p:sldId id="1788" r:id="rId102"/>
    <p:sldId id="1789" r:id="rId103"/>
    <p:sldId id="1782" r:id="rId104"/>
    <p:sldId id="1897" r:id="rId105"/>
    <p:sldId id="1784" r:id="rId106"/>
    <p:sldId id="1783" r:id="rId107"/>
    <p:sldId id="1810" r:id="rId108"/>
    <p:sldId id="1812" r:id="rId109"/>
    <p:sldId id="1779" r:id="rId110"/>
    <p:sldId id="1793" r:id="rId111"/>
    <p:sldId id="1791" r:id="rId112"/>
    <p:sldId id="1792" r:id="rId113"/>
    <p:sldId id="1825" r:id="rId114"/>
    <p:sldId id="1826" r:id="rId115"/>
    <p:sldId id="1898" r:id="rId116"/>
    <p:sldId id="1887" r:id="rId117"/>
    <p:sldId id="922" r:id="rId118"/>
    <p:sldId id="913" r:id="rId119"/>
    <p:sldId id="920" r:id="rId120"/>
    <p:sldId id="917" r:id="rId121"/>
    <p:sldId id="918" r:id="rId1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300"/>
    <a:srgbClr val="66D36C"/>
    <a:srgbClr val="B263C7"/>
    <a:srgbClr val="CF73E6"/>
    <a:srgbClr val="FF369C"/>
    <a:srgbClr val="FF40FF"/>
    <a:srgbClr val="FF85FF"/>
    <a:srgbClr val="FFFF00"/>
    <a:srgbClr val="00000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2084"/>
    <p:restoredTop sz="90424"/>
  </p:normalViewPr>
  <p:slideViewPr>
    <p:cSldViewPr snapToGrid="0">
      <p:cViewPr varScale="1">
        <p:scale>
          <a:sx n="117" d="100"/>
          <a:sy n="117" d="100"/>
        </p:scale>
        <p:origin x="184" y="464"/>
      </p:cViewPr>
      <p:guideLst/>
    </p:cSldViewPr>
  </p:slideViewPr>
  <p:notesTextViewPr>
    <p:cViewPr>
      <p:scale>
        <a:sx n="1" d="1"/>
        <a:sy n="1" d="1"/>
      </p:scale>
      <p:origin x="0" y="0"/>
    </p:cViewPr>
  </p:notesTextViewPr>
  <p:sorterViewPr>
    <p:cViewPr>
      <p:scale>
        <a:sx n="20" d="100"/>
        <a:sy n="2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notesMaster" Target="notesMasters/notesMaster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presProps" Target="pres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E45D1E9-315B-1842-B350-FBBFB7782A15}" type="datetimeFigureOut">
              <a:rPr lang="en-US" smtClean="0"/>
              <a:t>2/11/25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FE3B80E-16FB-5147-84AD-5036D4EA0A38}" type="slidenum">
              <a:rPr lang="en-US" smtClean="0"/>
              <a:t>‹#›</a:t>
            </a:fld>
            <a:endParaRPr lang="en-US"/>
          </a:p>
        </p:txBody>
      </p:sp>
    </p:spTree>
    <p:extLst>
      <p:ext uri="{BB962C8B-B14F-4D97-AF65-F5344CB8AC3E}">
        <p14:creationId xmlns:p14="http://schemas.microsoft.com/office/powerpoint/2010/main" val="42762691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1</a:t>
            </a:fld>
            <a:endParaRPr lang="en-US"/>
          </a:p>
        </p:txBody>
      </p:sp>
    </p:spTree>
    <p:extLst>
      <p:ext uri="{BB962C8B-B14F-4D97-AF65-F5344CB8AC3E}">
        <p14:creationId xmlns:p14="http://schemas.microsoft.com/office/powerpoint/2010/main" val="6353191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10</a:t>
            </a:fld>
            <a:endParaRPr lang="en-US"/>
          </a:p>
        </p:txBody>
      </p:sp>
    </p:spTree>
    <p:extLst>
      <p:ext uri="{BB962C8B-B14F-4D97-AF65-F5344CB8AC3E}">
        <p14:creationId xmlns:p14="http://schemas.microsoft.com/office/powerpoint/2010/main" val="459491073"/>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101</a:t>
            </a:fld>
            <a:endParaRPr lang="en-US"/>
          </a:p>
        </p:txBody>
      </p:sp>
    </p:spTree>
    <p:extLst>
      <p:ext uri="{BB962C8B-B14F-4D97-AF65-F5344CB8AC3E}">
        <p14:creationId xmlns:p14="http://schemas.microsoft.com/office/powerpoint/2010/main" val="2144307434"/>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102</a:t>
            </a:fld>
            <a:endParaRPr lang="en-US"/>
          </a:p>
        </p:txBody>
      </p:sp>
    </p:spTree>
    <p:extLst>
      <p:ext uri="{BB962C8B-B14F-4D97-AF65-F5344CB8AC3E}">
        <p14:creationId xmlns:p14="http://schemas.microsoft.com/office/powerpoint/2010/main" val="3520080750"/>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103</a:t>
            </a:fld>
            <a:endParaRPr lang="en-US"/>
          </a:p>
        </p:txBody>
      </p:sp>
    </p:spTree>
    <p:extLst>
      <p:ext uri="{BB962C8B-B14F-4D97-AF65-F5344CB8AC3E}">
        <p14:creationId xmlns:p14="http://schemas.microsoft.com/office/powerpoint/2010/main" val="193502165"/>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104</a:t>
            </a:fld>
            <a:endParaRPr lang="en-US"/>
          </a:p>
        </p:txBody>
      </p:sp>
    </p:spTree>
    <p:extLst>
      <p:ext uri="{BB962C8B-B14F-4D97-AF65-F5344CB8AC3E}">
        <p14:creationId xmlns:p14="http://schemas.microsoft.com/office/powerpoint/2010/main" val="2863467587"/>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105</a:t>
            </a:fld>
            <a:endParaRPr lang="en-US"/>
          </a:p>
        </p:txBody>
      </p:sp>
    </p:spTree>
    <p:extLst>
      <p:ext uri="{BB962C8B-B14F-4D97-AF65-F5344CB8AC3E}">
        <p14:creationId xmlns:p14="http://schemas.microsoft.com/office/powerpoint/2010/main" val="2666647305"/>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106</a:t>
            </a:fld>
            <a:endParaRPr lang="en-US"/>
          </a:p>
        </p:txBody>
      </p:sp>
    </p:spTree>
    <p:extLst>
      <p:ext uri="{BB962C8B-B14F-4D97-AF65-F5344CB8AC3E}">
        <p14:creationId xmlns:p14="http://schemas.microsoft.com/office/powerpoint/2010/main" val="991484192"/>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107</a:t>
            </a:fld>
            <a:endParaRPr lang="en-US"/>
          </a:p>
        </p:txBody>
      </p:sp>
    </p:spTree>
    <p:extLst>
      <p:ext uri="{BB962C8B-B14F-4D97-AF65-F5344CB8AC3E}">
        <p14:creationId xmlns:p14="http://schemas.microsoft.com/office/powerpoint/2010/main" val="668232606"/>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108</a:t>
            </a:fld>
            <a:endParaRPr lang="en-US"/>
          </a:p>
        </p:txBody>
      </p:sp>
    </p:spTree>
    <p:extLst>
      <p:ext uri="{BB962C8B-B14F-4D97-AF65-F5344CB8AC3E}">
        <p14:creationId xmlns:p14="http://schemas.microsoft.com/office/powerpoint/2010/main" val="2263733640"/>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109</a:t>
            </a:fld>
            <a:endParaRPr lang="en-US"/>
          </a:p>
        </p:txBody>
      </p:sp>
    </p:spTree>
    <p:extLst>
      <p:ext uri="{BB962C8B-B14F-4D97-AF65-F5344CB8AC3E}">
        <p14:creationId xmlns:p14="http://schemas.microsoft.com/office/powerpoint/2010/main" val="2853148389"/>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110</a:t>
            </a:fld>
            <a:endParaRPr lang="en-US"/>
          </a:p>
        </p:txBody>
      </p:sp>
    </p:spTree>
    <p:extLst>
      <p:ext uri="{BB962C8B-B14F-4D97-AF65-F5344CB8AC3E}">
        <p14:creationId xmlns:p14="http://schemas.microsoft.com/office/powerpoint/2010/main" val="2865092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11</a:t>
            </a:fld>
            <a:endParaRPr lang="en-US"/>
          </a:p>
        </p:txBody>
      </p:sp>
    </p:spTree>
    <p:extLst>
      <p:ext uri="{BB962C8B-B14F-4D97-AF65-F5344CB8AC3E}">
        <p14:creationId xmlns:p14="http://schemas.microsoft.com/office/powerpoint/2010/main" val="1914062987"/>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111</a:t>
            </a:fld>
            <a:endParaRPr lang="en-US"/>
          </a:p>
        </p:txBody>
      </p:sp>
    </p:spTree>
    <p:extLst>
      <p:ext uri="{BB962C8B-B14F-4D97-AF65-F5344CB8AC3E}">
        <p14:creationId xmlns:p14="http://schemas.microsoft.com/office/powerpoint/2010/main" val="4059983310"/>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112</a:t>
            </a:fld>
            <a:endParaRPr lang="en-US"/>
          </a:p>
        </p:txBody>
      </p:sp>
    </p:spTree>
    <p:extLst>
      <p:ext uri="{BB962C8B-B14F-4D97-AF65-F5344CB8AC3E}">
        <p14:creationId xmlns:p14="http://schemas.microsoft.com/office/powerpoint/2010/main" val="2123693659"/>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113</a:t>
            </a:fld>
            <a:endParaRPr lang="en-US"/>
          </a:p>
        </p:txBody>
      </p:sp>
    </p:spTree>
    <p:extLst>
      <p:ext uri="{BB962C8B-B14F-4D97-AF65-F5344CB8AC3E}">
        <p14:creationId xmlns:p14="http://schemas.microsoft.com/office/powerpoint/2010/main" val="2567959796"/>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highlight>
                  <a:srgbClr val="FFFF00"/>
                </a:highlight>
              </a:rPr>
              <a:t>For 2024, explain these phase planes as trajectories of the system, when the RATE of change for each species is not changing. In the case of predator-prey, the rate of change of both species is never changing, as they go up and down and just cycle.</a:t>
            </a:r>
          </a:p>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114</a:t>
            </a:fld>
            <a:endParaRPr lang="en-US"/>
          </a:p>
        </p:txBody>
      </p:sp>
    </p:spTree>
    <p:extLst>
      <p:ext uri="{BB962C8B-B14F-4D97-AF65-F5344CB8AC3E}">
        <p14:creationId xmlns:p14="http://schemas.microsoft.com/office/powerpoint/2010/main" val="1664858349"/>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115</a:t>
            </a:fld>
            <a:endParaRPr lang="en-US"/>
          </a:p>
        </p:txBody>
      </p:sp>
    </p:spTree>
    <p:extLst>
      <p:ext uri="{BB962C8B-B14F-4D97-AF65-F5344CB8AC3E}">
        <p14:creationId xmlns:p14="http://schemas.microsoft.com/office/powerpoint/2010/main" val="1849976087"/>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116</a:t>
            </a:fld>
            <a:endParaRPr lang="en-US"/>
          </a:p>
        </p:txBody>
      </p:sp>
    </p:spTree>
    <p:extLst>
      <p:ext uri="{BB962C8B-B14F-4D97-AF65-F5344CB8AC3E}">
        <p14:creationId xmlns:p14="http://schemas.microsoft.com/office/powerpoint/2010/main" val="1718627425"/>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117</a:t>
            </a:fld>
            <a:endParaRPr lang="en-US"/>
          </a:p>
        </p:txBody>
      </p:sp>
    </p:spTree>
    <p:extLst>
      <p:ext uri="{BB962C8B-B14F-4D97-AF65-F5344CB8AC3E}">
        <p14:creationId xmlns:p14="http://schemas.microsoft.com/office/powerpoint/2010/main" val="1638582815"/>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118</a:t>
            </a:fld>
            <a:endParaRPr lang="en-US"/>
          </a:p>
        </p:txBody>
      </p:sp>
    </p:spTree>
    <p:extLst>
      <p:ext uri="{BB962C8B-B14F-4D97-AF65-F5344CB8AC3E}">
        <p14:creationId xmlns:p14="http://schemas.microsoft.com/office/powerpoint/2010/main" val="166048568"/>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119</a:t>
            </a:fld>
            <a:endParaRPr lang="en-US"/>
          </a:p>
        </p:txBody>
      </p:sp>
    </p:spTree>
    <p:extLst>
      <p:ext uri="{BB962C8B-B14F-4D97-AF65-F5344CB8AC3E}">
        <p14:creationId xmlns:p14="http://schemas.microsoft.com/office/powerpoint/2010/main" val="3519822043"/>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120</a:t>
            </a:fld>
            <a:endParaRPr lang="en-US"/>
          </a:p>
        </p:txBody>
      </p:sp>
    </p:spTree>
    <p:extLst>
      <p:ext uri="{BB962C8B-B14F-4D97-AF65-F5344CB8AC3E}">
        <p14:creationId xmlns:p14="http://schemas.microsoft.com/office/powerpoint/2010/main" val="29321607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12</a:t>
            </a:fld>
            <a:endParaRPr lang="en-US"/>
          </a:p>
        </p:txBody>
      </p:sp>
    </p:spTree>
    <p:extLst>
      <p:ext uri="{BB962C8B-B14F-4D97-AF65-F5344CB8AC3E}">
        <p14:creationId xmlns:p14="http://schemas.microsoft.com/office/powerpoint/2010/main" val="1596230406"/>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121</a:t>
            </a:fld>
            <a:endParaRPr lang="en-US"/>
          </a:p>
        </p:txBody>
      </p:sp>
    </p:spTree>
    <p:extLst>
      <p:ext uri="{BB962C8B-B14F-4D97-AF65-F5344CB8AC3E}">
        <p14:creationId xmlns:p14="http://schemas.microsoft.com/office/powerpoint/2010/main" val="37027549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13</a:t>
            </a:fld>
            <a:endParaRPr lang="en-US"/>
          </a:p>
        </p:txBody>
      </p:sp>
    </p:spTree>
    <p:extLst>
      <p:ext uri="{BB962C8B-B14F-4D97-AF65-F5344CB8AC3E}">
        <p14:creationId xmlns:p14="http://schemas.microsoft.com/office/powerpoint/2010/main" val="13786466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14</a:t>
            </a:fld>
            <a:endParaRPr lang="en-US"/>
          </a:p>
        </p:txBody>
      </p:sp>
    </p:spTree>
    <p:extLst>
      <p:ext uri="{BB962C8B-B14F-4D97-AF65-F5344CB8AC3E}">
        <p14:creationId xmlns:p14="http://schemas.microsoft.com/office/powerpoint/2010/main" val="5203785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Lambda is the dominant eigenvalue of the transition matrix</a:t>
            </a:r>
          </a:p>
        </p:txBody>
      </p:sp>
      <p:sp>
        <p:nvSpPr>
          <p:cNvPr id="4" name="Slide Number Placeholder 3"/>
          <p:cNvSpPr>
            <a:spLocks noGrp="1"/>
          </p:cNvSpPr>
          <p:nvPr>
            <p:ph type="sldNum" sz="quarter" idx="5"/>
          </p:nvPr>
        </p:nvSpPr>
        <p:spPr/>
        <p:txBody>
          <a:bodyPr/>
          <a:lstStyle/>
          <a:p>
            <a:fld id="{AFE3B80E-16FB-5147-84AD-5036D4EA0A38}" type="slidenum">
              <a:rPr lang="en-US" smtClean="0"/>
              <a:t>15</a:t>
            </a:fld>
            <a:endParaRPr lang="en-US"/>
          </a:p>
        </p:txBody>
      </p:sp>
    </p:spTree>
    <p:extLst>
      <p:ext uri="{BB962C8B-B14F-4D97-AF65-F5344CB8AC3E}">
        <p14:creationId xmlns:p14="http://schemas.microsoft.com/office/powerpoint/2010/main" val="22851748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Since the 1980s, scientists from Cambridge have been censusing them annually and tagging every individual. They exhibit these dramatic population fluctuations</a:t>
            </a:r>
          </a:p>
        </p:txBody>
      </p:sp>
      <p:sp>
        <p:nvSpPr>
          <p:cNvPr id="4" name="Slide Number Placeholder 3"/>
          <p:cNvSpPr>
            <a:spLocks noGrp="1"/>
          </p:cNvSpPr>
          <p:nvPr>
            <p:ph type="sldNum" sz="quarter" idx="5"/>
          </p:nvPr>
        </p:nvSpPr>
        <p:spPr/>
        <p:txBody>
          <a:bodyPr/>
          <a:lstStyle/>
          <a:p>
            <a:fld id="{AFE3B80E-16FB-5147-84AD-5036D4EA0A38}" type="slidenum">
              <a:rPr lang="en-US" smtClean="0"/>
              <a:t>16</a:t>
            </a:fld>
            <a:endParaRPr lang="en-US"/>
          </a:p>
        </p:txBody>
      </p:sp>
    </p:spTree>
    <p:extLst>
      <p:ext uri="{BB962C8B-B14F-4D97-AF65-F5344CB8AC3E}">
        <p14:creationId xmlns:p14="http://schemas.microsoft.com/office/powerpoint/2010/main" val="25700132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Models used both to predict and to explain</a:t>
            </a:r>
          </a:p>
        </p:txBody>
      </p:sp>
      <p:sp>
        <p:nvSpPr>
          <p:cNvPr id="4" name="Slide Number Placeholder 3"/>
          <p:cNvSpPr>
            <a:spLocks noGrp="1"/>
          </p:cNvSpPr>
          <p:nvPr>
            <p:ph type="sldNum" sz="quarter" idx="5"/>
          </p:nvPr>
        </p:nvSpPr>
        <p:spPr/>
        <p:txBody>
          <a:bodyPr/>
          <a:lstStyle/>
          <a:p>
            <a:fld id="{AFE3B80E-16FB-5147-84AD-5036D4EA0A38}" type="slidenum">
              <a:rPr lang="en-US" smtClean="0"/>
              <a:t>17</a:t>
            </a:fld>
            <a:endParaRPr lang="en-US"/>
          </a:p>
        </p:txBody>
      </p:sp>
    </p:spTree>
    <p:extLst>
      <p:ext uri="{BB962C8B-B14F-4D97-AF65-F5344CB8AC3E}">
        <p14:creationId xmlns:p14="http://schemas.microsoft.com/office/powerpoint/2010/main" val="6662232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Models used both to predict and to explain</a:t>
            </a:r>
          </a:p>
        </p:txBody>
      </p:sp>
      <p:sp>
        <p:nvSpPr>
          <p:cNvPr id="4" name="Slide Number Placeholder 3"/>
          <p:cNvSpPr>
            <a:spLocks noGrp="1"/>
          </p:cNvSpPr>
          <p:nvPr>
            <p:ph type="sldNum" sz="quarter" idx="5"/>
          </p:nvPr>
        </p:nvSpPr>
        <p:spPr/>
        <p:txBody>
          <a:bodyPr/>
          <a:lstStyle/>
          <a:p>
            <a:fld id="{AFE3B80E-16FB-5147-84AD-5036D4EA0A38}" type="slidenum">
              <a:rPr lang="en-US" smtClean="0"/>
              <a:t>18</a:t>
            </a:fld>
            <a:endParaRPr lang="en-US"/>
          </a:p>
        </p:txBody>
      </p:sp>
    </p:spTree>
    <p:extLst>
      <p:ext uri="{BB962C8B-B14F-4D97-AF65-F5344CB8AC3E}">
        <p14:creationId xmlns:p14="http://schemas.microsoft.com/office/powerpoint/2010/main" val="21365857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Models used both to predict and to explain</a:t>
            </a:r>
          </a:p>
        </p:txBody>
      </p:sp>
      <p:sp>
        <p:nvSpPr>
          <p:cNvPr id="4" name="Slide Number Placeholder 3"/>
          <p:cNvSpPr>
            <a:spLocks noGrp="1"/>
          </p:cNvSpPr>
          <p:nvPr>
            <p:ph type="sldNum" sz="quarter" idx="5"/>
          </p:nvPr>
        </p:nvSpPr>
        <p:spPr/>
        <p:txBody>
          <a:bodyPr/>
          <a:lstStyle/>
          <a:p>
            <a:fld id="{AFE3B80E-16FB-5147-84AD-5036D4EA0A38}" type="slidenum">
              <a:rPr lang="en-US" smtClean="0"/>
              <a:t>19</a:t>
            </a:fld>
            <a:endParaRPr lang="en-US"/>
          </a:p>
        </p:txBody>
      </p:sp>
    </p:spTree>
    <p:extLst>
      <p:ext uri="{BB962C8B-B14F-4D97-AF65-F5344CB8AC3E}">
        <p14:creationId xmlns:p14="http://schemas.microsoft.com/office/powerpoint/2010/main" val="127791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2</a:t>
            </a:fld>
            <a:endParaRPr lang="en-US"/>
          </a:p>
        </p:txBody>
      </p:sp>
    </p:spTree>
    <p:extLst>
      <p:ext uri="{BB962C8B-B14F-4D97-AF65-F5344CB8AC3E}">
        <p14:creationId xmlns:p14="http://schemas.microsoft.com/office/powerpoint/2010/main" val="37974797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Models used both to predict and to explain</a:t>
            </a:r>
          </a:p>
        </p:txBody>
      </p:sp>
      <p:sp>
        <p:nvSpPr>
          <p:cNvPr id="4" name="Slide Number Placeholder 3"/>
          <p:cNvSpPr>
            <a:spLocks noGrp="1"/>
          </p:cNvSpPr>
          <p:nvPr>
            <p:ph type="sldNum" sz="quarter" idx="5"/>
          </p:nvPr>
        </p:nvSpPr>
        <p:spPr/>
        <p:txBody>
          <a:bodyPr/>
          <a:lstStyle/>
          <a:p>
            <a:fld id="{AFE3B80E-16FB-5147-84AD-5036D4EA0A38}" type="slidenum">
              <a:rPr lang="en-US" smtClean="0"/>
              <a:t>20</a:t>
            </a:fld>
            <a:endParaRPr lang="en-US"/>
          </a:p>
        </p:txBody>
      </p:sp>
    </p:spTree>
    <p:extLst>
      <p:ext uri="{BB962C8B-B14F-4D97-AF65-F5344CB8AC3E}">
        <p14:creationId xmlns:p14="http://schemas.microsoft.com/office/powerpoint/2010/main" val="254467275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Models used both to predict and to explain</a:t>
            </a:r>
          </a:p>
        </p:txBody>
      </p:sp>
      <p:sp>
        <p:nvSpPr>
          <p:cNvPr id="4" name="Slide Number Placeholder 3"/>
          <p:cNvSpPr>
            <a:spLocks noGrp="1"/>
          </p:cNvSpPr>
          <p:nvPr>
            <p:ph type="sldNum" sz="quarter" idx="5"/>
          </p:nvPr>
        </p:nvSpPr>
        <p:spPr/>
        <p:txBody>
          <a:bodyPr/>
          <a:lstStyle/>
          <a:p>
            <a:fld id="{AFE3B80E-16FB-5147-84AD-5036D4EA0A38}" type="slidenum">
              <a:rPr lang="en-US" smtClean="0"/>
              <a:t>21</a:t>
            </a:fld>
            <a:endParaRPr lang="en-US"/>
          </a:p>
        </p:txBody>
      </p:sp>
    </p:spTree>
    <p:extLst>
      <p:ext uri="{BB962C8B-B14F-4D97-AF65-F5344CB8AC3E}">
        <p14:creationId xmlns:p14="http://schemas.microsoft.com/office/powerpoint/2010/main" val="18376864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Colors </a:t>
            </a:r>
          </a:p>
        </p:txBody>
      </p:sp>
      <p:sp>
        <p:nvSpPr>
          <p:cNvPr id="4" name="Slide Number Placeholder 3"/>
          <p:cNvSpPr>
            <a:spLocks noGrp="1"/>
          </p:cNvSpPr>
          <p:nvPr>
            <p:ph type="sldNum" sz="quarter" idx="5"/>
          </p:nvPr>
        </p:nvSpPr>
        <p:spPr/>
        <p:txBody>
          <a:bodyPr/>
          <a:lstStyle/>
          <a:p>
            <a:fld id="{AFE3B80E-16FB-5147-84AD-5036D4EA0A38}" type="slidenum">
              <a:rPr lang="en-US" smtClean="0"/>
              <a:t>22</a:t>
            </a:fld>
            <a:endParaRPr lang="en-US"/>
          </a:p>
        </p:txBody>
      </p:sp>
    </p:spTree>
    <p:extLst>
      <p:ext uri="{BB962C8B-B14F-4D97-AF65-F5344CB8AC3E}">
        <p14:creationId xmlns:p14="http://schemas.microsoft.com/office/powerpoint/2010/main" val="49155853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23</a:t>
            </a:fld>
            <a:endParaRPr lang="en-US"/>
          </a:p>
        </p:txBody>
      </p:sp>
    </p:spTree>
    <p:extLst>
      <p:ext uri="{BB962C8B-B14F-4D97-AF65-F5344CB8AC3E}">
        <p14:creationId xmlns:p14="http://schemas.microsoft.com/office/powerpoint/2010/main" val="293792892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24</a:t>
            </a:fld>
            <a:endParaRPr lang="en-US"/>
          </a:p>
        </p:txBody>
      </p:sp>
    </p:spTree>
    <p:extLst>
      <p:ext uri="{BB962C8B-B14F-4D97-AF65-F5344CB8AC3E}">
        <p14:creationId xmlns:p14="http://schemas.microsoft.com/office/powerpoint/2010/main" val="276136340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25</a:t>
            </a:fld>
            <a:endParaRPr lang="en-US"/>
          </a:p>
        </p:txBody>
      </p:sp>
    </p:spTree>
    <p:extLst>
      <p:ext uri="{BB962C8B-B14F-4D97-AF65-F5344CB8AC3E}">
        <p14:creationId xmlns:p14="http://schemas.microsoft.com/office/powerpoint/2010/main" val="227585158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26</a:t>
            </a:fld>
            <a:endParaRPr lang="en-US"/>
          </a:p>
        </p:txBody>
      </p:sp>
    </p:spTree>
    <p:extLst>
      <p:ext uri="{BB962C8B-B14F-4D97-AF65-F5344CB8AC3E}">
        <p14:creationId xmlns:p14="http://schemas.microsoft.com/office/powerpoint/2010/main" val="32590781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27</a:t>
            </a:fld>
            <a:endParaRPr lang="en-US"/>
          </a:p>
        </p:txBody>
      </p:sp>
    </p:spTree>
    <p:extLst>
      <p:ext uri="{BB962C8B-B14F-4D97-AF65-F5344CB8AC3E}">
        <p14:creationId xmlns:p14="http://schemas.microsoft.com/office/powerpoint/2010/main" val="65140623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28</a:t>
            </a:fld>
            <a:endParaRPr lang="en-US"/>
          </a:p>
        </p:txBody>
      </p:sp>
    </p:spTree>
    <p:extLst>
      <p:ext uri="{BB962C8B-B14F-4D97-AF65-F5344CB8AC3E}">
        <p14:creationId xmlns:p14="http://schemas.microsoft.com/office/powerpoint/2010/main" val="97494285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29</a:t>
            </a:fld>
            <a:endParaRPr lang="en-US"/>
          </a:p>
        </p:txBody>
      </p:sp>
    </p:spTree>
    <p:extLst>
      <p:ext uri="{BB962C8B-B14F-4D97-AF65-F5344CB8AC3E}">
        <p14:creationId xmlns:p14="http://schemas.microsoft.com/office/powerpoint/2010/main" val="11355463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9AFFA7-9613-8BAD-C004-DFFB36EA64C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3215730-7CB6-2CEE-3434-DB0D121D423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016B6B9-CF4C-2C1F-89B8-A35D8AC7F057}"/>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C4D01694-4615-961F-7978-A2273C9D1758}"/>
              </a:ext>
            </a:extLst>
          </p:cNvPr>
          <p:cNvSpPr>
            <a:spLocks noGrp="1"/>
          </p:cNvSpPr>
          <p:nvPr>
            <p:ph type="sldNum" sz="quarter" idx="5"/>
          </p:nvPr>
        </p:nvSpPr>
        <p:spPr/>
        <p:txBody>
          <a:bodyPr/>
          <a:lstStyle/>
          <a:p>
            <a:fld id="{AFE3B80E-16FB-5147-84AD-5036D4EA0A38}" type="slidenum">
              <a:rPr lang="en-US" smtClean="0"/>
              <a:t>3</a:t>
            </a:fld>
            <a:endParaRPr lang="en-US"/>
          </a:p>
        </p:txBody>
      </p:sp>
    </p:spTree>
    <p:extLst>
      <p:ext uri="{BB962C8B-B14F-4D97-AF65-F5344CB8AC3E}">
        <p14:creationId xmlns:p14="http://schemas.microsoft.com/office/powerpoint/2010/main" val="356224553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30</a:t>
            </a:fld>
            <a:endParaRPr lang="en-US"/>
          </a:p>
        </p:txBody>
      </p:sp>
    </p:spTree>
    <p:extLst>
      <p:ext uri="{BB962C8B-B14F-4D97-AF65-F5344CB8AC3E}">
        <p14:creationId xmlns:p14="http://schemas.microsoft.com/office/powerpoint/2010/main" val="424556620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31</a:t>
            </a:fld>
            <a:endParaRPr lang="en-US"/>
          </a:p>
        </p:txBody>
      </p:sp>
    </p:spTree>
    <p:extLst>
      <p:ext uri="{BB962C8B-B14F-4D97-AF65-F5344CB8AC3E}">
        <p14:creationId xmlns:p14="http://schemas.microsoft.com/office/powerpoint/2010/main" val="15053862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32</a:t>
            </a:fld>
            <a:endParaRPr lang="en-US"/>
          </a:p>
        </p:txBody>
      </p:sp>
    </p:spTree>
    <p:extLst>
      <p:ext uri="{BB962C8B-B14F-4D97-AF65-F5344CB8AC3E}">
        <p14:creationId xmlns:p14="http://schemas.microsoft.com/office/powerpoint/2010/main" val="203146366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Halley= English astronomer, mathematician, and physicist</a:t>
            </a:r>
          </a:p>
        </p:txBody>
      </p:sp>
      <p:sp>
        <p:nvSpPr>
          <p:cNvPr id="4" name="Slide Number Placeholder 3"/>
          <p:cNvSpPr>
            <a:spLocks noGrp="1"/>
          </p:cNvSpPr>
          <p:nvPr>
            <p:ph type="sldNum" sz="quarter" idx="5"/>
          </p:nvPr>
        </p:nvSpPr>
        <p:spPr/>
        <p:txBody>
          <a:bodyPr/>
          <a:lstStyle/>
          <a:p>
            <a:fld id="{AFE3B80E-16FB-5147-84AD-5036D4EA0A38}" type="slidenum">
              <a:rPr lang="en-US" smtClean="0"/>
              <a:t>33</a:t>
            </a:fld>
            <a:endParaRPr lang="en-US"/>
          </a:p>
        </p:txBody>
      </p:sp>
    </p:spTree>
    <p:extLst>
      <p:ext uri="{BB962C8B-B14F-4D97-AF65-F5344CB8AC3E}">
        <p14:creationId xmlns:p14="http://schemas.microsoft.com/office/powerpoint/2010/main" val="193119917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Halley</a:t>
            </a:r>
          </a:p>
        </p:txBody>
      </p:sp>
      <p:sp>
        <p:nvSpPr>
          <p:cNvPr id="4" name="Slide Number Placeholder 3"/>
          <p:cNvSpPr>
            <a:spLocks noGrp="1"/>
          </p:cNvSpPr>
          <p:nvPr>
            <p:ph type="sldNum" sz="quarter" idx="5"/>
          </p:nvPr>
        </p:nvSpPr>
        <p:spPr/>
        <p:txBody>
          <a:bodyPr/>
          <a:lstStyle/>
          <a:p>
            <a:fld id="{AFE3B80E-16FB-5147-84AD-5036D4EA0A38}" type="slidenum">
              <a:rPr lang="en-US" smtClean="0"/>
              <a:t>34</a:t>
            </a:fld>
            <a:endParaRPr lang="en-US"/>
          </a:p>
        </p:txBody>
      </p:sp>
    </p:spTree>
    <p:extLst>
      <p:ext uri="{BB962C8B-B14F-4D97-AF65-F5344CB8AC3E}">
        <p14:creationId xmlns:p14="http://schemas.microsoft.com/office/powerpoint/2010/main" val="323084767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Halley</a:t>
            </a:r>
          </a:p>
        </p:txBody>
      </p:sp>
      <p:sp>
        <p:nvSpPr>
          <p:cNvPr id="4" name="Slide Number Placeholder 3"/>
          <p:cNvSpPr>
            <a:spLocks noGrp="1"/>
          </p:cNvSpPr>
          <p:nvPr>
            <p:ph type="sldNum" sz="quarter" idx="5"/>
          </p:nvPr>
        </p:nvSpPr>
        <p:spPr/>
        <p:txBody>
          <a:bodyPr/>
          <a:lstStyle/>
          <a:p>
            <a:fld id="{AFE3B80E-16FB-5147-84AD-5036D4EA0A38}" type="slidenum">
              <a:rPr lang="en-US" smtClean="0"/>
              <a:t>35</a:t>
            </a:fld>
            <a:endParaRPr lang="en-US"/>
          </a:p>
        </p:txBody>
      </p:sp>
    </p:spTree>
    <p:extLst>
      <p:ext uri="{BB962C8B-B14F-4D97-AF65-F5344CB8AC3E}">
        <p14:creationId xmlns:p14="http://schemas.microsoft.com/office/powerpoint/2010/main" val="175648341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36</a:t>
            </a:fld>
            <a:endParaRPr lang="en-US"/>
          </a:p>
        </p:txBody>
      </p:sp>
    </p:spTree>
    <p:extLst>
      <p:ext uri="{BB962C8B-B14F-4D97-AF65-F5344CB8AC3E}">
        <p14:creationId xmlns:p14="http://schemas.microsoft.com/office/powerpoint/2010/main" val="380437320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5 stages to a demographic transition – high pop growth in stage 2</a:t>
            </a:r>
          </a:p>
        </p:txBody>
      </p:sp>
      <p:sp>
        <p:nvSpPr>
          <p:cNvPr id="4" name="Slide Number Placeholder 3"/>
          <p:cNvSpPr>
            <a:spLocks noGrp="1"/>
          </p:cNvSpPr>
          <p:nvPr>
            <p:ph type="sldNum" sz="quarter" idx="5"/>
          </p:nvPr>
        </p:nvSpPr>
        <p:spPr/>
        <p:txBody>
          <a:bodyPr/>
          <a:lstStyle/>
          <a:p>
            <a:fld id="{AFE3B80E-16FB-5147-84AD-5036D4EA0A38}" type="slidenum">
              <a:rPr lang="en-US" smtClean="0"/>
              <a:t>37</a:t>
            </a:fld>
            <a:endParaRPr lang="en-US"/>
          </a:p>
        </p:txBody>
      </p:sp>
    </p:spTree>
    <p:extLst>
      <p:ext uri="{BB962C8B-B14F-4D97-AF65-F5344CB8AC3E}">
        <p14:creationId xmlns:p14="http://schemas.microsoft.com/office/powerpoint/2010/main" val="419365870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5 stages to a demographic transition – high pop growth in stage 2</a:t>
            </a:r>
          </a:p>
        </p:txBody>
      </p:sp>
      <p:sp>
        <p:nvSpPr>
          <p:cNvPr id="4" name="Slide Number Placeholder 3"/>
          <p:cNvSpPr>
            <a:spLocks noGrp="1"/>
          </p:cNvSpPr>
          <p:nvPr>
            <p:ph type="sldNum" sz="quarter" idx="5"/>
          </p:nvPr>
        </p:nvSpPr>
        <p:spPr/>
        <p:txBody>
          <a:bodyPr/>
          <a:lstStyle/>
          <a:p>
            <a:fld id="{AFE3B80E-16FB-5147-84AD-5036D4EA0A38}" type="slidenum">
              <a:rPr lang="en-US" smtClean="0"/>
              <a:t>38</a:t>
            </a:fld>
            <a:endParaRPr lang="en-US"/>
          </a:p>
        </p:txBody>
      </p:sp>
    </p:spTree>
    <p:extLst>
      <p:ext uri="{BB962C8B-B14F-4D97-AF65-F5344CB8AC3E}">
        <p14:creationId xmlns:p14="http://schemas.microsoft.com/office/powerpoint/2010/main" val="154461708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39</a:t>
            </a:fld>
            <a:endParaRPr lang="en-US"/>
          </a:p>
        </p:txBody>
      </p:sp>
    </p:spTree>
    <p:extLst>
      <p:ext uri="{BB962C8B-B14F-4D97-AF65-F5344CB8AC3E}">
        <p14:creationId xmlns:p14="http://schemas.microsoft.com/office/powerpoint/2010/main" val="30440784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508D1-CDDD-6445-AC0B-42415DA4AB68}" type="slidenum">
              <a:rPr lang="en-US" smtClean="0"/>
              <a:t>4</a:t>
            </a:fld>
            <a:endParaRPr lang="en-US"/>
          </a:p>
        </p:txBody>
      </p:sp>
    </p:spTree>
    <p:extLst>
      <p:ext uri="{BB962C8B-B14F-4D97-AF65-F5344CB8AC3E}">
        <p14:creationId xmlns:p14="http://schemas.microsoft.com/office/powerpoint/2010/main" val="278958242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40</a:t>
            </a:fld>
            <a:endParaRPr lang="en-US"/>
          </a:p>
        </p:txBody>
      </p:sp>
    </p:spTree>
    <p:extLst>
      <p:ext uri="{BB962C8B-B14F-4D97-AF65-F5344CB8AC3E}">
        <p14:creationId xmlns:p14="http://schemas.microsoft.com/office/powerpoint/2010/main" val="61641366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5 stages to a demographic transition – high pop growth in stage 2</a:t>
            </a:r>
          </a:p>
        </p:txBody>
      </p:sp>
      <p:sp>
        <p:nvSpPr>
          <p:cNvPr id="4" name="Slide Number Placeholder 3"/>
          <p:cNvSpPr>
            <a:spLocks noGrp="1"/>
          </p:cNvSpPr>
          <p:nvPr>
            <p:ph type="sldNum" sz="quarter" idx="5"/>
          </p:nvPr>
        </p:nvSpPr>
        <p:spPr/>
        <p:txBody>
          <a:bodyPr/>
          <a:lstStyle/>
          <a:p>
            <a:fld id="{AFE3B80E-16FB-5147-84AD-5036D4EA0A38}" type="slidenum">
              <a:rPr lang="en-US" smtClean="0"/>
              <a:t>41</a:t>
            </a:fld>
            <a:endParaRPr lang="en-US"/>
          </a:p>
        </p:txBody>
      </p:sp>
    </p:spTree>
    <p:extLst>
      <p:ext uri="{BB962C8B-B14F-4D97-AF65-F5344CB8AC3E}">
        <p14:creationId xmlns:p14="http://schemas.microsoft.com/office/powerpoint/2010/main" val="297472410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5 stages to a demographic transition – high pop growth in stage 2</a:t>
            </a:r>
          </a:p>
        </p:txBody>
      </p:sp>
      <p:sp>
        <p:nvSpPr>
          <p:cNvPr id="4" name="Slide Number Placeholder 3"/>
          <p:cNvSpPr>
            <a:spLocks noGrp="1"/>
          </p:cNvSpPr>
          <p:nvPr>
            <p:ph type="sldNum" sz="quarter" idx="5"/>
          </p:nvPr>
        </p:nvSpPr>
        <p:spPr/>
        <p:txBody>
          <a:bodyPr/>
          <a:lstStyle/>
          <a:p>
            <a:fld id="{AFE3B80E-16FB-5147-84AD-5036D4EA0A38}" type="slidenum">
              <a:rPr lang="en-US" smtClean="0"/>
              <a:t>42</a:t>
            </a:fld>
            <a:endParaRPr lang="en-US"/>
          </a:p>
        </p:txBody>
      </p:sp>
    </p:spTree>
    <p:extLst>
      <p:ext uri="{BB962C8B-B14F-4D97-AF65-F5344CB8AC3E}">
        <p14:creationId xmlns:p14="http://schemas.microsoft.com/office/powerpoint/2010/main" val="278302636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5 stages to a demographic transition – high pop growth in stage 2</a:t>
            </a:r>
          </a:p>
        </p:txBody>
      </p:sp>
      <p:sp>
        <p:nvSpPr>
          <p:cNvPr id="4" name="Slide Number Placeholder 3"/>
          <p:cNvSpPr>
            <a:spLocks noGrp="1"/>
          </p:cNvSpPr>
          <p:nvPr>
            <p:ph type="sldNum" sz="quarter" idx="5"/>
          </p:nvPr>
        </p:nvSpPr>
        <p:spPr/>
        <p:txBody>
          <a:bodyPr/>
          <a:lstStyle/>
          <a:p>
            <a:fld id="{AFE3B80E-16FB-5147-84AD-5036D4EA0A38}" type="slidenum">
              <a:rPr lang="en-US" smtClean="0"/>
              <a:t>43</a:t>
            </a:fld>
            <a:endParaRPr lang="en-US"/>
          </a:p>
        </p:txBody>
      </p:sp>
    </p:spTree>
    <p:extLst>
      <p:ext uri="{BB962C8B-B14F-4D97-AF65-F5344CB8AC3E}">
        <p14:creationId xmlns:p14="http://schemas.microsoft.com/office/powerpoint/2010/main" val="143946110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5 stages to a demographic transition – high pop growth in stage 2</a:t>
            </a:r>
          </a:p>
        </p:txBody>
      </p:sp>
      <p:sp>
        <p:nvSpPr>
          <p:cNvPr id="4" name="Slide Number Placeholder 3"/>
          <p:cNvSpPr>
            <a:spLocks noGrp="1"/>
          </p:cNvSpPr>
          <p:nvPr>
            <p:ph type="sldNum" sz="quarter" idx="5"/>
          </p:nvPr>
        </p:nvSpPr>
        <p:spPr/>
        <p:txBody>
          <a:bodyPr/>
          <a:lstStyle/>
          <a:p>
            <a:fld id="{AFE3B80E-16FB-5147-84AD-5036D4EA0A38}" type="slidenum">
              <a:rPr lang="en-US" smtClean="0"/>
              <a:t>44</a:t>
            </a:fld>
            <a:endParaRPr lang="en-US"/>
          </a:p>
        </p:txBody>
      </p:sp>
    </p:spTree>
    <p:extLst>
      <p:ext uri="{BB962C8B-B14F-4D97-AF65-F5344CB8AC3E}">
        <p14:creationId xmlns:p14="http://schemas.microsoft.com/office/powerpoint/2010/main" val="25126561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Declining death rates without declining birth rates</a:t>
            </a:r>
          </a:p>
        </p:txBody>
      </p:sp>
      <p:sp>
        <p:nvSpPr>
          <p:cNvPr id="4" name="Slide Number Placeholder 3"/>
          <p:cNvSpPr>
            <a:spLocks noGrp="1"/>
          </p:cNvSpPr>
          <p:nvPr>
            <p:ph type="sldNum" sz="quarter" idx="5"/>
          </p:nvPr>
        </p:nvSpPr>
        <p:spPr/>
        <p:txBody>
          <a:bodyPr/>
          <a:lstStyle/>
          <a:p>
            <a:fld id="{AFE3B80E-16FB-5147-84AD-5036D4EA0A38}" type="slidenum">
              <a:rPr lang="en-US" smtClean="0"/>
              <a:t>45</a:t>
            </a:fld>
            <a:endParaRPr lang="en-US"/>
          </a:p>
        </p:txBody>
      </p:sp>
    </p:spTree>
    <p:extLst>
      <p:ext uri="{BB962C8B-B14F-4D97-AF65-F5344CB8AC3E}">
        <p14:creationId xmlns:p14="http://schemas.microsoft.com/office/powerpoint/2010/main" val="243181615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46</a:t>
            </a:fld>
            <a:endParaRPr lang="en-US"/>
          </a:p>
        </p:txBody>
      </p:sp>
    </p:spTree>
    <p:extLst>
      <p:ext uri="{BB962C8B-B14F-4D97-AF65-F5344CB8AC3E}">
        <p14:creationId xmlns:p14="http://schemas.microsoft.com/office/powerpoint/2010/main" val="237127636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47</a:t>
            </a:fld>
            <a:endParaRPr lang="en-US"/>
          </a:p>
        </p:txBody>
      </p:sp>
    </p:spTree>
    <p:extLst>
      <p:ext uri="{BB962C8B-B14F-4D97-AF65-F5344CB8AC3E}">
        <p14:creationId xmlns:p14="http://schemas.microsoft.com/office/powerpoint/2010/main" val="254358124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explore ecology – using models – across scales</a:t>
            </a:r>
          </a:p>
        </p:txBody>
      </p:sp>
      <p:sp>
        <p:nvSpPr>
          <p:cNvPr id="4" name="Slide Number Placeholder 3"/>
          <p:cNvSpPr>
            <a:spLocks noGrp="1"/>
          </p:cNvSpPr>
          <p:nvPr>
            <p:ph type="sldNum" sz="quarter" idx="5"/>
          </p:nvPr>
        </p:nvSpPr>
        <p:spPr/>
        <p:txBody>
          <a:bodyPr/>
          <a:lstStyle/>
          <a:p>
            <a:fld id="{A8C508D1-CDDD-6445-AC0B-42415DA4AB68}" type="slidenum">
              <a:rPr lang="en-US" smtClean="0"/>
              <a:t>48</a:t>
            </a:fld>
            <a:endParaRPr lang="en-US"/>
          </a:p>
        </p:txBody>
      </p:sp>
    </p:spTree>
    <p:extLst>
      <p:ext uri="{BB962C8B-B14F-4D97-AF65-F5344CB8AC3E}">
        <p14:creationId xmlns:p14="http://schemas.microsoft.com/office/powerpoint/2010/main" val="232869455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508D1-CDDD-6445-AC0B-42415DA4AB68}" type="slidenum">
              <a:rPr lang="en-US" smtClean="0"/>
              <a:t>49</a:t>
            </a:fld>
            <a:endParaRPr lang="en-US"/>
          </a:p>
        </p:txBody>
      </p:sp>
    </p:spTree>
    <p:extLst>
      <p:ext uri="{BB962C8B-B14F-4D97-AF65-F5344CB8AC3E}">
        <p14:creationId xmlns:p14="http://schemas.microsoft.com/office/powerpoint/2010/main" val="35767282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5</a:t>
            </a:fld>
            <a:endParaRPr lang="en-US"/>
          </a:p>
        </p:txBody>
      </p:sp>
    </p:spTree>
    <p:extLst>
      <p:ext uri="{BB962C8B-B14F-4D97-AF65-F5344CB8AC3E}">
        <p14:creationId xmlns:p14="http://schemas.microsoft.com/office/powerpoint/2010/main" val="2239957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508D1-CDDD-6445-AC0B-42415DA4AB68}" type="slidenum">
              <a:rPr lang="en-US" smtClean="0"/>
              <a:t>50</a:t>
            </a:fld>
            <a:endParaRPr lang="en-US"/>
          </a:p>
        </p:txBody>
      </p:sp>
    </p:spTree>
    <p:extLst>
      <p:ext uri="{BB962C8B-B14F-4D97-AF65-F5344CB8AC3E}">
        <p14:creationId xmlns:p14="http://schemas.microsoft.com/office/powerpoint/2010/main" val="278958242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508D1-CDDD-6445-AC0B-42415DA4AB68}" type="slidenum">
              <a:rPr lang="en-US" smtClean="0"/>
              <a:t>51</a:t>
            </a:fld>
            <a:endParaRPr lang="en-US"/>
          </a:p>
        </p:txBody>
      </p:sp>
    </p:spTree>
    <p:extLst>
      <p:ext uri="{BB962C8B-B14F-4D97-AF65-F5344CB8AC3E}">
        <p14:creationId xmlns:p14="http://schemas.microsoft.com/office/powerpoint/2010/main" val="241969629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68673B-8B74-C3F2-141F-8C0ECCA958A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A0A01AE-7750-64AE-E561-B2CE6545ECB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768C5CF-3A25-CEC6-B1D5-DFB4A1C70020}"/>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222222"/>
                </a:solidFill>
                <a:effectLst/>
                <a:latin typeface="Harding"/>
              </a:rPr>
              <a:t>All known suitable meadows are shown as small circles, with meadows in which Glanville fritillary larvae were present in autumn 1995 indicated by black circles (and large symbols), and unoccupied meadows by white circles. Of the 42 local populations sampled, the 35 that survived to autumn 1996 (green circles) are distinguished from the seven that went extinct (red triangles).</a:t>
            </a:r>
            <a:endParaRPr lang="en-US" dirty="0"/>
          </a:p>
          <a:p>
            <a:endParaRPr lang="en-US" dirty="0"/>
          </a:p>
        </p:txBody>
      </p:sp>
      <p:sp>
        <p:nvSpPr>
          <p:cNvPr id="4" name="Slide Number Placeholder 3">
            <a:extLst>
              <a:ext uri="{FF2B5EF4-FFF2-40B4-BE49-F238E27FC236}">
                <a16:creationId xmlns:a16="http://schemas.microsoft.com/office/drawing/2014/main" id="{1FF9A87A-1E2D-922E-0E0F-6F7227672827}"/>
              </a:ext>
            </a:extLst>
          </p:cNvPr>
          <p:cNvSpPr>
            <a:spLocks noGrp="1"/>
          </p:cNvSpPr>
          <p:nvPr>
            <p:ph type="sldNum" sz="quarter" idx="5"/>
          </p:nvPr>
        </p:nvSpPr>
        <p:spPr/>
        <p:txBody>
          <a:bodyPr/>
          <a:lstStyle/>
          <a:p>
            <a:fld id="{AFE3B80E-16FB-5147-84AD-5036D4EA0A38}" type="slidenum">
              <a:rPr lang="en-US" smtClean="0"/>
              <a:t>52</a:t>
            </a:fld>
            <a:endParaRPr lang="en-US"/>
          </a:p>
        </p:txBody>
      </p:sp>
    </p:spTree>
    <p:extLst>
      <p:ext uri="{BB962C8B-B14F-4D97-AF65-F5344CB8AC3E}">
        <p14:creationId xmlns:p14="http://schemas.microsoft.com/office/powerpoint/2010/main" val="205415884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222222"/>
                </a:solidFill>
                <a:effectLst/>
                <a:latin typeface="Harding"/>
              </a:rPr>
              <a:t>All known suitable meadows are shown as small circles, with meadows in which Glanville fritillary larvae were present in autumn 1995 indicated by black circles (and large symbols), and unoccupied meadows by white circles. Of the 42 local populations sampled, the 35 that survived to autumn 1996 (green circles) are distinguished from the seven that went extinct (red triangles).</a:t>
            </a:r>
            <a:endParaRPr lang="en-US" dirty="0"/>
          </a:p>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53</a:t>
            </a:fld>
            <a:endParaRPr lang="en-US"/>
          </a:p>
        </p:txBody>
      </p:sp>
    </p:spTree>
    <p:extLst>
      <p:ext uri="{BB962C8B-B14F-4D97-AF65-F5344CB8AC3E}">
        <p14:creationId xmlns:p14="http://schemas.microsoft.com/office/powerpoint/2010/main" val="424558036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B8EAFD-8AC6-CE47-CE55-4BC62E90634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04184E4-C4F0-C31C-C59C-52A486DF6A0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0BA983B-3338-F30E-C134-CCC940073264}"/>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222222"/>
                </a:solidFill>
                <a:effectLst/>
                <a:latin typeface="Harding"/>
              </a:rPr>
              <a:t>All known suitable meadows are shown as small circles, with meadows in which Glanville fritillary larvae were present in autumn 1995 indicated by black circles (and large symbols), and unoccupied meadows by white circles. Of the 42 local populations sampled, the 35 that survived to autumn 1996 (green circles) are distinguished from the seven that went extinct (red triangles).</a:t>
            </a:r>
            <a:endParaRPr lang="en-US" dirty="0"/>
          </a:p>
          <a:p>
            <a:endParaRPr lang="en-US" dirty="0"/>
          </a:p>
        </p:txBody>
      </p:sp>
      <p:sp>
        <p:nvSpPr>
          <p:cNvPr id="4" name="Slide Number Placeholder 3">
            <a:extLst>
              <a:ext uri="{FF2B5EF4-FFF2-40B4-BE49-F238E27FC236}">
                <a16:creationId xmlns:a16="http://schemas.microsoft.com/office/drawing/2014/main" id="{F2B80EF9-65EB-03FF-D526-52856CE4F644}"/>
              </a:ext>
            </a:extLst>
          </p:cNvPr>
          <p:cNvSpPr>
            <a:spLocks noGrp="1"/>
          </p:cNvSpPr>
          <p:nvPr>
            <p:ph type="sldNum" sz="quarter" idx="5"/>
          </p:nvPr>
        </p:nvSpPr>
        <p:spPr/>
        <p:txBody>
          <a:bodyPr/>
          <a:lstStyle/>
          <a:p>
            <a:fld id="{AFE3B80E-16FB-5147-84AD-5036D4EA0A38}" type="slidenum">
              <a:rPr lang="en-US" smtClean="0"/>
              <a:t>54</a:t>
            </a:fld>
            <a:endParaRPr lang="en-US"/>
          </a:p>
        </p:txBody>
      </p:sp>
    </p:spTree>
    <p:extLst>
      <p:ext uri="{BB962C8B-B14F-4D97-AF65-F5344CB8AC3E}">
        <p14:creationId xmlns:p14="http://schemas.microsoft.com/office/powerpoint/2010/main" val="311719144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DC6BAB-50DF-0C88-C6F1-90172DA2185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7D6A9D5-5902-58A0-80F8-C1CC5658283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131EEF2-C546-5C39-F3E9-44E25F41F4D3}"/>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222222"/>
                </a:solidFill>
                <a:effectLst/>
                <a:latin typeface="Harding"/>
              </a:rPr>
              <a:t>he relationships between the observed probability of local extinction (</a:t>
            </a:r>
            <a:r>
              <a:rPr lang="en-US" b="0" i="0" dirty="0" err="1">
                <a:solidFill>
                  <a:srgbClr val="222222"/>
                </a:solidFill>
                <a:effectLst/>
                <a:latin typeface="Harding"/>
              </a:rPr>
              <a:t>EobS</a:t>
            </a:r>
            <a:r>
              <a:rPr lang="en-US" b="0" i="0" dirty="0">
                <a:solidFill>
                  <a:srgbClr val="222222"/>
                </a:solidFill>
                <a:effectLst/>
                <a:latin typeface="Harding"/>
              </a:rPr>
              <a:t>; vertical axis) and the calculated extinction probability without the rescue effect (</a:t>
            </a:r>
            <a:r>
              <a:rPr lang="en-US" b="0" i="0" dirty="0" err="1">
                <a:solidFill>
                  <a:srgbClr val="222222"/>
                </a:solidFill>
                <a:effectLst/>
                <a:latin typeface="Harding"/>
              </a:rPr>
              <a:t>Eint</a:t>
            </a:r>
            <a:r>
              <a:rPr lang="en-US" b="0" i="0" dirty="0">
                <a:solidFill>
                  <a:srgbClr val="222222"/>
                </a:solidFill>
                <a:effectLst/>
                <a:latin typeface="Harding"/>
              </a:rPr>
              <a:t>; circles) and the product </a:t>
            </a:r>
            <a:r>
              <a:rPr lang="en-US" b="0" i="0" dirty="0" err="1">
                <a:solidFill>
                  <a:srgbClr val="222222"/>
                </a:solidFill>
                <a:effectLst/>
                <a:latin typeface="Harding"/>
              </a:rPr>
              <a:t>Eint</a:t>
            </a:r>
            <a:r>
              <a:rPr lang="en-US" b="0" i="0" dirty="0">
                <a:solidFill>
                  <a:srgbClr val="222222"/>
                </a:solidFill>
                <a:effectLst/>
                <a:latin typeface="Harding"/>
              </a:rPr>
              <a:t>(1- C) (asterisks, where C is the probability of recolonization of an empty patch).Note that </a:t>
            </a:r>
            <a:r>
              <a:rPr lang="en-US" b="0" i="0" dirty="0" err="1">
                <a:solidFill>
                  <a:srgbClr val="222222"/>
                </a:solidFill>
                <a:effectLst/>
                <a:latin typeface="Harding"/>
              </a:rPr>
              <a:t>Eob</a:t>
            </a:r>
            <a:r>
              <a:rPr lang="en-US" b="0" i="0" dirty="0">
                <a:solidFill>
                  <a:srgbClr val="222222"/>
                </a:solidFill>
                <a:effectLst/>
                <a:latin typeface="Harding"/>
              </a:rPr>
              <a:t>, ' </a:t>
            </a:r>
            <a:r>
              <a:rPr lang="en-US" b="0" i="0" dirty="0" err="1">
                <a:solidFill>
                  <a:srgbClr val="222222"/>
                </a:solidFill>
                <a:effectLst/>
                <a:latin typeface="Harding"/>
              </a:rPr>
              <a:t>Eint</a:t>
            </a:r>
            <a:r>
              <a:rPr lang="en-US" b="0" i="0" dirty="0">
                <a:solidFill>
                  <a:srgbClr val="222222"/>
                </a:solidFill>
                <a:effectLst/>
                <a:latin typeface="Harding"/>
              </a:rPr>
              <a:t>(1- C), which suggests </a:t>
            </a:r>
            <a:r>
              <a:rPr lang="en-US" b="0" i="0" dirty="0" err="1">
                <a:solidFill>
                  <a:srgbClr val="222222"/>
                </a:solidFill>
                <a:effectLst/>
                <a:latin typeface="Harding"/>
              </a:rPr>
              <a:t>thatr</a:t>
            </a:r>
            <a:r>
              <a:rPr lang="en-US" b="0" i="0" dirty="0">
                <a:solidFill>
                  <a:srgbClr val="222222"/>
                </a:solidFill>
                <a:effectLst/>
                <a:latin typeface="Harding"/>
              </a:rPr>
              <a:t> 1 inequation(4). These results are for the Glanville fritillary, </a:t>
            </a:r>
            <a:r>
              <a:rPr lang="en-US" b="0" i="0" dirty="0" err="1">
                <a:solidFill>
                  <a:srgbClr val="222222"/>
                </a:solidFill>
                <a:effectLst/>
                <a:latin typeface="Harding"/>
              </a:rPr>
              <a:t>Melitaeacinxia,living</a:t>
            </a:r>
            <a:r>
              <a:rPr lang="en-US" b="0" i="0" dirty="0">
                <a:solidFill>
                  <a:srgbClr val="222222"/>
                </a:solidFill>
                <a:effectLst/>
                <a:latin typeface="Harding"/>
              </a:rPr>
              <a:t> in a large network of habitat patches (</a:t>
            </a:r>
            <a:r>
              <a:rPr lang="en-US" b="0" i="0" dirty="0" err="1">
                <a:solidFill>
                  <a:srgbClr val="222222"/>
                </a:solidFill>
                <a:effectLst/>
                <a:latin typeface="Harding"/>
              </a:rPr>
              <a:t>Hanskiet</a:t>
            </a:r>
            <a:r>
              <a:rPr lang="en-US" b="0" i="0" dirty="0">
                <a:solidFill>
                  <a:srgbClr val="222222"/>
                </a:solidFill>
                <a:effectLst/>
                <a:latin typeface="Harding"/>
              </a:rPr>
              <a:t> al.1995a;I. </a:t>
            </a:r>
            <a:r>
              <a:rPr lang="en-US" b="0" i="0" dirty="0" err="1">
                <a:solidFill>
                  <a:srgbClr val="222222"/>
                </a:solidFill>
                <a:effectLst/>
                <a:latin typeface="Harding"/>
              </a:rPr>
              <a:t>Hanski,unpublished</a:t>
            </a:r>
            <a:r>
              <a:rPr lang="en-US" b="0" i="0" dirty="0">
                <a:solidFill>
                  <a:srgbClr val="222222"/>
                </a:solidFill>
                <a:effectLst/>
                <a:latin typeface="Harding"/>
              </a:rPr>
              <a:t> data).The broken line indicates equality of the extinction rates</a:t>
            </a:r>
            <a:endParaRPr lang="en-US" dirty="0"/>
          </a:p>
        </p:txBody>
      </p:sp>
      <p:sp>
        <p:nvSpPr>
          <p:cNvPr id="4" name="Slide Number Placeholder 3">
            <a:extLst>
              <a:ext uri="{FF2B5EF4-FFF2-40B4-BE49-F238E27FC236}">
                <a16:creationId xmlns:a16="http://schemas.microsoft.com/office/drawing/2014/main" id="{4177DC46-C98D-9873-13AB-0100C8A0BC98}"/>
              </a:ext>
            </a:extLst>
          </p:cNvPr>
          <p:cNvSpPr>
            <a:spLocks noGrp="1"/>
          </p:cNvSpPr>
          <p:nvPr>
            <p:ph type="sldNum" sz="quarter" idx="5"/>
          </p:nvPr>
        </p:nvSpPr>
        <p:spPr/>
        <p:txBody>
          <a:bodyPr/>
          <a:lstStyle/>
          <a:p>
            <a:fld id="{AFE3B80E-16FB-5147-84AD-5036D4EA0A38}" type="slidenum">
              <a:rPr lang="en-US" smtClean="0"/>
              <a:t>55</a:t>
            </a:fld>
            <a:endParaRPr lang="en-US"/>
          </a:p>
        </p:txBody>
      </p:sp>
    </p:spTree>
    <p:extLst>
      <p:ext uri="{BB962C8B-B14F-4D97-AF65-F5344CB8AC3E}">
        <p14:creationId xmlns:p14="http://schemas.microsoft.com/office/powerpoint/2010/main" val="367028049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222222"/>
                </a:solidFill>
                <a:effectLst/>
                <a:latin typeface="Harding"/>
              </a:rPr>
              <a:t>he relationships </a:t>
            </a:r>
            <a:r>
              <a:rPr lang="en-US" b="0" i="0" dirty="0" err="1">
                <a:solidFill>
                  <a:srgbClr val="222222"/>
                </a:solidFill>
                <a:effectLst/>
                <a:latin typeface="Harding"/>
              </a:rPr>
              <a:t>betweentheobservedprobability</a:t>
            </a:r>
            <a:r>
              <a:rPr lang="en-US" b="0" i="0" dirty="0">
                <a:solidFill>
                  <a:srgbClr val="222222"/>
                </a:solidFill>
                <a:effectLst/>
                <a:latin typeface="Harding"/>
              </a:rPr>
              <a:t> of local extinction (</a:t>
            </a:r>
            <a:r>
              <a:rPr lang="en-US" b="0" i="0" dirty="0" err="1">
                <a:solidFill>
                  <a:srgbClr val="222222"/>
                </a:solidFill>
                <a:effectLst/>
                <a:latin typeface="Harding"/>
              </a:rPr>
              <a:t>EobS</a:t>
            </a:r>
            <a:r>
              <a:rPr lang="en-US" b="0" i="0" dirty="0">
                <a:solidFill>
                  <a:srgbClr val="222222"/>
                </a:solidFill>
                <a:effectLst/>
                <a:latin typeface="Harding"/>
              </a:rPr>
              <a:t>; vertical axis)</a:t>
            </a:r>
            <a:r>
              <a:rPr lang="en-US" b="0" i="0" dirty="0" err="1">
                <a:solidFill>
                  <a:srgbClr val="222222"/>
                </a:solidFill>
                <a:effectLst/>
                <a:latin typeface="Harding"/>
              </a:rPr>
              <a:t>andthecalculatedextinction</a:t>
            </a:r>
            <a:r>
              <a:rPr lang="en-US" b="0" i="0" dirty="0">
                <a:solidFill>
                  <a:srgbClr val="222222"/>
                </a:solidFill>
                <a:effectLst/>
                <a:latin typeface="Harding"/>
              </a:rPr>
              <a:t> probability without the rescue effect (</a:t>
            </a:r>
            <a:r>
              <a:rPr lang="en-US" b="0" i="0" dirty="0" err="1">
                <a:solidFill>
                  <a:srgbClr val="222222"/>
                </a:solidFill>
                <a:effectLst/>
                <a:latin typeface="Harding"/>
              </a:rPr>
              <a:t>Eint</a:t>
            </a:r>
            <a:r>
              <a:rPr lang="en-US" b="0" i="0" dirty="0">
                <a:solidFill>
                  <a:srgbClr val="222222"/>
                </a:solidFill>
                <a:effectLst/>
                <a:latin typeface="Harding"/>
              </a:rPr>
              <a:t>; circles) and </a:t>
            </a:r>
            <a:r>
              <a:rPr lang="en-US" b="0" i="0" dirty="0" err="1">
                <a:solidFill>
                  <a:srgbClr val="222222"/>
                </a:solidFill>
                <a:effectLst/>
                <a:latin typeface="Harding"/>
              </a:rPr>
              <a:t>theproduct</a:t>
            </a:r>
            <a:r>
              <a:rPr lang="en-US" b="0" i="0" dirty="0">
                <a:solidFill>
                  <a:srgbClr val="222222"/>
                </a:solidFill>
                <a:effectLst/>
                <a:latin typeface="Harding"/>
              </a:rPr>
              <a:t> </a:t>
            </a:r>
            <a:r>
              <a:rPr lang="en-US" b="0" i="0" dirty="0" err="1">
                <a:solidFill>
                  <a:srgbClr val="222222"/>
                </a:solidFill>
                <a:effectLst/>
                <a:latin typeface="Harding"/>
              </a:rPr>
              <a:t>Eint</a:t>
            </a:r>
            <a:r>
              <a:rPr lang="en-US" b="0" i="0" dirty="0">
                <a:solidFill>
                  <a:srgbClr val="222222"/>
                </a:solidFill>
                <a:effectLst/>
                <a:latin typeface="Harding"/>
              </a:rPr>
              <a:t>(1- C) (asterisks, </a:t>
            </a:r>
            <a:r>
              <a:rPr lang="en-US" b="0" i="0" dirty="0" err="1">
                <a:solidFill>
                  <a:srgbClr val="222222"/>
                </a:solidFill>
                <a:effectLst/>
                <a:latin typeface="Harding"/>
              </a:rPr>
              <a:t>whereC</a:t>
            </a:r>
            <a:r>
              <a:rPr lang="en-US" b="0" i="0" dirty="0">
                <a:solidFill>
                  <a:srgbClr val="222222"/>
                </a:solidFill>
                <a:effectLst/>
                <a:latin typeface="Harding"/>
              </a:rPr>
              <a:t> </a:t>
            </a:r>
            <a:r>
              <a:rPr lang="en-US" b="0" i="0" dirty="0" err="1">
                <a:solidFill>
                  <a:srgbClr val="222222"/>
                </a:solidFill>
                <a:effectLst/>
                <a:latin typeface="Harding"/>
              </a:rPr>
              <a:t>istheprobability</a:t>
            </a:r>
            <a:r>
              <a:rPr lang="en-US" b="0" i="0" dirty="0">
                <a:solidFill>
                  <a:srgbClr val="222222"/>
                </a:solidFill>
                <a:effectLst/>
                <a:latin typeface="Harding"/>
              </a:rPr>
              <a:t> of recolonization of </a:t>
            </a:r>
            <a:r>
              <a:rPr lang="en-US" b="0" i="0" dirty="0" err="1">
                <a:solidFill>
                  <a:srgbClr val="222222"/>
                </a:solidFill>
                <a:effectLst/>
                <a:latin typeface="Harding"/>
              </a:rPr>
              <a:t>anempty</a:t>
            </a:r>
            <a:r>
              <a:rPr lang="en-US" b="0" i="0" dirty="0">
                <a:solidFill>
                  <a:srgbClr val="222222"/>
                </a:solidFill>
                <a:effectLst/>
                <a:latin typeface="Harding"/>
              </a:rPr>
              <a:t> patch).</a:t>
            </a:r>
            <a:r>
              <a:rPr lang="en-US" b="0" i="0" dirty="0" err="1">
                <a:solidFill>
                  <a:srgbClr val="222222"/>
                </a:solidFill>
                <a:effectLst/>
                <a:latin typeface="Harding"/>
              </a:rPr>
              <a:t>NotethatEob</a:t>
            </a:r>
            <a:r>
              <a:rPr lang="en-US" b="0" i="0" dirty="0">
                <a:solidFill>
                  <a:srgbClr val="222222"/>
                </a:solidFill>
                <a:effectLst/>
                <a:latin typeface="Harding"/>
              </a:rPr>
              <a:t>, ' </a:t>
            </a:r>
            <a:r>
              <a:rPr lang="en-US" b="0" i="0" dirty="0" err="1">
                <a:solidFill>
                  <a:srgbClr val="222222"/>
                </a:solidFill>
                <a:effectLst/>
                <a:latin typeface="Harding"/>
              </a:rPr>
              <a:t>Eint</a:t>
            </a:r>
            <a:r>
              <a:rPr lang="en-US" b="0" i="0" dirty="0">
                <a:solidFill>
                  <a:srgbClr val="222222"/>
                </a:solidFill>
                <a:effectLst/>
                <a:latin typeface="Harding"/>
              </a:rPr>
              <a:t>(1- C), </a:t>
            </a:r>
            <a:r>
              <a:rPr lang="en-US" b="0" i="0" dirty="0" err="1">
                <a:solidFill>
                  <a:srgbClr val="222222"/>
                </a:solidFill>
                <a:effectLst/>
                <a:latin typeface="Harding"/>
              </a:rPr>
              <a:t>whichsuggests</a:t>
            </a:r>
            <a:r>
              <a:rPr lang="en-US" b="0" i="0" dirty="0">
                <a:solidFill>
                  <a:srgbClr val="222222"/>
                </a:solidFill>
                <a:effectLst/>
                <a:latin typeface="Harding"/>
              </a:rPr>
              <a:t> </a:t>
            </a:r>
            <a:r>
              <a:rPr lang="en-US" b="0" i="0" dirty="0" err="1">
                <a:solidFill>
                  <a:srgbClr val="222222"/>
                </a:solidFill>
                <a:effectLst/>
                <a:latin typeface="Harding"/>
              </a:rPr>
              <a:t>thatr</a:t>
            </a:r>
            <a:r>
              <a:rPr lang="en-US" b="0" i="0" dirty="0">
                <a:solidFill>
                  <a:srgbClr val="222222"/>
                </a:solidFill>
                <a:effectLst/>
                <a:latin typeface="Harding"/>
              </a:rPr>
              <a:t> 1 inequation(4). </a:t>
            </a:r>
            <a:r>
              <a:rPr lang="en-US" b="0" i="0" dirty="0" err="1">
                <a:solidFill>
                  <a:srgbClr val="222222"/>
                </a:solidFill>
                <a:effectLst/>
                <a:latin typeface="Harding"/>
              </a:rPr>
              <a:t>Theseresults</a:t>
            </a:r>
            <a:r>
              <a:rPr lang="en-US" b="0" i="0" dirty="0">
                <a:solidFill>
                  <a:srgbClr val="222222"/>
                </a:solidFill>
                <a:effectLst/>
                <a:latin typeface="Harding"/>
              </a:rPr>
              <a:t> </a:t>
            </a:r>
            <a:r>
              <a:rPr lang="en-US" b="0" i="0" dirty="0" err="1">
                <a:solidFill>
                  <a:srgbClr val="222222"/>
                </a:solidFill>
                <a:effectLst/>
                <a:latin typeface="Harding"/>
              </a:rPr>
              <a:t>arefor</a:t>
            </a:r>
            <a:r>
              <a:rPr lang="en-US" b="0" i="0" dirty="0">
                <a:solidFill>
                  <a:srgbClr val="222222"/>
                </a:solidFill>
                <a:effectLst/>
                <a:latin typeface="Harding"/>
              </a:rPr>
              <a:t> the Glanville fritillary, </a:t>
            </a:r>
            <a:r>
              <a:rPr lang="en-US" b="0" i="0" dirty="0" err="1">
                <a:solidFill>
                  <a:srgbClr val="222222"/>
                </a:solidFill>
                <a:effectLst/>
                <a:latin typeface="Harding"/>
              </a:rPr>
              <a:t>Melitaeacinxia,livingina</a:t>
            </a:r>
            <a:r>
              <a:rPr lang="en-US" b="0" i="0" dirty="0">
                <a:solidFill>
                  <a:srgbClr val="222222"/>
                </a:solidFill>
                <a:effectLst/>
                <a:latin typeface="Harding"/>
              </a:rPr>
              <a:t> </a:t>
            </a:r>
            <a:r>
              <a:rPr lang="en-US" b="0" i="0" dirty="0" err="1">
                <a:solidFill>
                  <a:srgbClr val="222222"/>
                </a:solidFill>
                <a:effectLst/>
                <a:latin typeface="Harding"/>
              </a:rPr>
              <a:t>largenetworkof</a:t>
            </a:r>
            <a:r>
              <a:rPr lang="en-US" b="0" i="0" dirty="0">
                <a:solidFill>
                  <a:srgbClr val="222222"/>
                </a:solidFill>
                <a:effectLst/>
                <a:latin typeface="Harding"/>
              </a:rPr>
              <a:t> habitat patches (</a:t>
            </a:r>
            <a:r>
              <a:rPr lang="en-US" b="0" i="0" dirty="0" err="1">
                <a:solidFill>
                  <a:srgbClr val="222222"/>
                </a:solidFill>
                <a:effectLst/>
                <a:latin typeface="Harding"/>
              </a:rPr>
              <a:t>Hanskiet</a:t>
            </a:r>
            <a:r>
              <a:rPr lang="en-US" b="0" i="0" dirty="0">
                <a:solidFill>
                  <a:srgbClr val="222222"/>
                </a:solidFill>
                <a:effectLst/>
                <a:latin typeface="Harding"/>
              </a:rPr>
              <a:t> al.1995a;I. </a:t>
            </a:r>
            <a:r>
              <a:rPr lang="en-US" b="0" i="0" dirty="0" err="1">
                <a:solidFill>
                  <a:srgbClr val="222222"/>
                </a:solidFill>
                <a:effectLst/>
                <a:latin typeface="Harding"/>
              </a:rPr>
              <a:t>Hanski,unpublished</a:t>
            </a:r>
            <a:r>
              <a:rPr lang="en-US" b="0" i="0" dirty="0">
                <a:solidFill>
                  <a:srgbClr val="222222"/>
                </a:solidFill>
                <a:effectLst/>
                <a:latin typeface="Harding"/>
              </a:rPr>
              <a:t> data).The broken line indicates </a:t>
            </a:r>
            <a:r>
              <a:rPr lang="en-US" b="0" i="0" dirty="0" err="1">
                <a:solidFill>
                  <a:srgbClr val="222222"/>
                </a:solidFill>
                <a:effectLst/>
                <a:latin typeface="Harding"/>
              </a:rPr>
              <a:t>equalityof</a:t>
            </a:r>
            <a:r>
              <a:rPr lang="en-US" b="0" i="0" dirty="0">
                <a:solidFill>
                  <a:srgbClr val="222222"/>
                </a:solidFill>
                <a:effectLst/>
                <a:latin typeface="Harding"/>
              </a:rPr>
              <a:t> the extinction rates</a:t>
            </a:r>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56</a:t>
            </a:fld>
            <a:endParaRPr lang="en-US"/>
          </a:p>
        </p:txBody>
      </p:sp>
    </p:spTree>
    <p:extLst>
      <p:ext uri="{BB962C8B-B14F-4D97-AF65-F5344CB8AC3E}">
        <p14:creationId xmlns:p14="http://schemas.microsoft.com/office/powerpoint/2010/main" val="86906265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074154-0C3E-2E07-60EB-69D3A1BFF6F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0D2C69-7786-CFEE-F5BF-E89925D69A8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9CB2B53-E7CB-F2DD-D932-BF043EDF8A1A}"/>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222222"/>
                </a:solidFill>
                <a:effectLst/>
                <a:latin typeface="Harding"/>
              </a:rPr>
              <a:t>he relationships </a:t>
            </a:r>
            <a:r>
              <a:rPr lang="en-US" b="0" i="0" dirty="0" err="1">
                <a:solidFill>
                  <a:srgbClr val="222222"/>
                </a:solidFill>
                <a:effectLst/>
                <a:latin typeface="Harding"/>
              </a:rPr>
              <a:t>betweentheobservedprobability</a:t>
            </a:r>
            <a:r>
              <a:rPr lang="en-US" b="0" i="0" dirty="0">
                <a:solidFill>
                  <a:srgbClr val="222222"/>
                </a:solidFill>
                <a:effectLst/>
                <a:latin typeface="Harding"/>
              </a:rPr>
              <a:t> of local extinction (</a:t>
            </a:r>
            <a:r>
              <a:rPr lang="en-US" b="0" i="0" dirty="0" err="1">
                <a:solidFill>
                  <a:srgbClr val="222222"/>
                </a:solidFill>
                <a:effectLst/>
                <a:latin typeface="Harding"/>
              </a:rPr>
              <a:t>EobS</a:t>
            </a:r>
            <a:r>
              <a:rPr lang="en-US" b="0" i="0" dirty="0">
                <a:solidFill>
                  <a:srgbClr val="222222"/>
                </a:solidFill>
                <a:effectLst/>
                <a:latin typeface="Harding"/>
              </a:rPr>
              <a:t>; vertical axis)</a:t>
            </a:r>
            <a:r>
              <a:rPr lang="en-US" b="0" i="0" dirty="0" err="1">
                <a:solidFill>
                  <a:srgbClr val="222222"/>
                </a:solidFill>
                <a:effectLst/>
                <a:latin typeface="Harding"/>
              </a:rPr>
              <a:t>andthecalculatedextinction</a:t>
            </a:r>
            <a:r>
              <a:rPr lang="en-US" b="0" i="0" dirty="0">
                <a:solidFill>
                  <a:srgbClr val="222222"/>
                </a:solidFill>
                <a:effectLst/>
                <a:latin typeface="Harding"/>
              </a:rPr>
              <a:t> probability without the rescue effect (</a:t>
            </a:r>
            <a:r>
              <a:rPr lang="en-US" b="0" i="0" dirty="0" err="1">
                <a:solidFill>
                  <a:srgbClr val="222222"/>
                </a:solidFill>
                <a:effectLst/>
                <a:latin typeface="Harding"/>
              </a:rPr>
              <a:t>Eint</a:t>
            </a:r>
            <a:r>
              <a:rPr lang="en-US" b="0" i="0" dirty="0">
                <a:solidFill>
                  <a:srgbClr val="222222"/>
                </a:solidFill>
                <a:effectLst/>
                <a:latin typeface="Harding"/>
              </a:rPr>
              <a:t>; circles) and </a:t>
            </a:r>
            <a:r>
              <a:rPr lang="en-US" b="0" i="0" dirty="0" err="1">
                <a:solidFill>
                  <a:srgbClr val="222222"/>
                </a:solidFill>
                <a:effectLst/>
                <a:latin typeface="Harding"/>
              </a:rPr>
              <a:t>theproduct</a:t>
            </a:r>
            <a:r>
              <a:rPr lang="en-US" b="0" i="0" dirty="0">
                <a:solidFill>
                  <a:srgbClr val="222222"/>
                </a:solidFill>
                <a:effectLst/>
                <a:latin typeface="Harding"/>
              </a:rPr>
              <a:t> </a:t>
            </a:r>
            <a:r>
              <a:rPr lang="en-US" b="0" i="0" dirty="0" err="1">
                <a:solidFill>
                  <a:srgbClr val="222222"/>
                </a:solidFill>
                <a:effectLst/>
                <a:latin typeface="Harding"/>
              </a:rPr>
              <a:t>Eint</a:t>
            </a:r>
            <a:r>
              <a:rPr lang="en-US" b="0" i="0" dirty="0">
                <a:solidFill>
                  <a:srgbClr val="222222"/>
                </a:solidFill>
                <a:effectLst/>
                <a:latin typeface="Harding"/>
              </a:rPr>
              <a:t>(1- C) (asterisks, </a:t>
            </a:r>
            <a:r>
              <a:rPr lang="en-US" b="0" i="0" dirty="0" err="1">
                <a:solidFill>
                  <a:srgbClr val="222222"/>
                </a:solidFill>
                <a:effectLst/>
                <a:latin typeface="Harding"/>
              </a:rPr>
              <a:t>whereC</a:t>
            </a:r>
            <a:r>
              <a:rPr lang="en-US" b="0" i="0" dirty="0">
                <a:solidFill>
                  <a:srgbClr val="222222"/>
                </a:solidFill>
                <a:effectLst/>
                <a:latin typeface="Harding"/>
              </a:rPr>
              <a:t> </a:t>
            </a:r>
            <a:r>
              <a:rPr lang="en-US" b="0" i="0" dirty="0" err="1">
                <a:solidFill>
                  <a:srgbClr val="222222"/>
                </a:solidFill>
                <a:effectLst/>
                <a:latin typeface="Harding"/>
              </a:rPr>
              <a:t>istheprobability</a:t>
            </a:r>
            <a:r>
              <a:rPr lang="en-US" b="0" i="0" dirty="0">
                <a:solidFill>
                  <a:srgbClr val="222222"/>
                </a:solidFill>
                <a:effectLst/>
                <a:latin typeface="Harding"/>
              </a:rPr>
              <a:t> of recolonization of </a:t>
            </a:r>
            <a:r>
              <a:rPr lang="en-US" b="0" i="0" dirty="0" err="1">
                <a:solidFill>
                  <a:srgbClr val="222222"/>
                </a:solidFill>
                <a:effectLst/>
                <a:latin typeface="Harding"/>
              </a:rPr>
              <a:t>anempty</a:t>
            </a:r>
            <a:r>
              <a:rPr lang="en-US" b="0" i="0" dirty="0">
                <a:solidFill>
                  <a:srgbClr val="222222"/>
                </a:solidFill>
                <a:effectLst/>
                <a:latin typeface="Harding"/>
              </a:rPr>
              <a:t> patch).</a:t>
            </a:r>
            <a:r>
              <a:rPr lang="en-US" b="0" i="0" dirty="0" err="1">
                <a:solidFill>
                  <a:srgbClr val="222222"/>
                </a:solidFill>
                <a:effectLst/>
                <a:latin typeface="Harding"/>
              </a:rPr>
              <a:t>NotethatEob</a:t>
            </a:r>
            <a:r>
              <a:rPr lang="en-US" b="0" i="0" dirty="0">
                <a:solidFill>
                  <a:srgbClr val="222222"/>
                </a:solidFill>
                <a:effectLst/>
                <a:latin typeface="Harding"/>
              </a:rPr>
              <a:t>, ' </a:t>
            </a:r>
            <a:r>
              <a:rPr lang="en-US" b="0" i="0" dirty="0" err="1">
                <a:solidFill>
                  <a:srgbClr val="222222"/>
                </a:solidFill>
                <a:effectLst/>
                <a:latin typeface="Harding"/>
              </a:rPr>
              <a:t>Eint</a:t>
            </a:r>
            <a:r>
              <a:rPr lang="en-US" b="0" i="0" dirty="0">
                <a:solidFill>
                  <a:srgbClr val="222222"/>
                </a:solidFill>
                <a:effectLst/>
                <a:latin typeface="Harding"/>
              </a:rPr>
              <a:t>(1- C), </a:t>
            </a:r>
            <a:r>
              <a:rPr lang="en-US" b="0" i="0" dirty="0" err="1">
                <a:solidFill>
                  <a:srgbClr val="222222"/>
                </a:solidFill>
                <a:effectLst/>
                <a:latin typeface="Harding"/>
              </a:rPr>
              <a:t>whichsuggests</a:t>
            </a:r>
            <a:r>
              <a:rPr lang="en-US" b="0" i="0" dirty="0">
                <a:solidFill>
                  <a:srgbClr val="222222"/>
                </a:solidFill>
                <a:effectLst/>
                <a:latin typeface="Harding"/>
              </a:rPr>
              <a:t> </a:t>
            </a:r>
            <a:r>
              <a:rPr lang="en-US" b="0" i="0" dirty="0" err="1">
                <a:solidFill>
                  <a:srgbClr val="222222"/>
                </a:solidFill>
                <a:effectLst/>
                <a:latin typeface="Harding"/>
              </a:rPr>
              <a:t>thatr</a:t>
            </a:r>
            <a:r>
              <a:rPr lang="en-US" b="0" i="0" dirty="0">
                <a:solidFill>
                  <a:srgbClr val="222222"/>
                </a:solidFill>
                <a:effectLst/>
                <a:latin typeface="Harding"/>
              </a:rPr>
              <a:t> 1 inequation(4). </a:t>
            </a:r>
            <a:r>
              <a:rPr lang="en-US" b="0" i="0" dirty="0" err="1">
                <a:solidFill>
                  <a:srgbClr val="222222"/>
                </a:solidFill>
                <a:effectLst/>
                <a:latin typeface="Harding"/>
              </a:rPr>
              <a:t>Theseresults</a:t>
            </a:r>
            <a:r>
              <a:rPr lang="en-US" b="0" i="0" dirty="0">
                <a:solidFill>
                  <a:srgbClr val="222222"/>
                </a:solidFill>
                <a:effectLst/>
                <a:latin typeface="Harding"/>
              </a:rPr>
              <a:t> </a:t>
            </a:r>
            <a:r>
              <a:rPr lang="en-US" b="0" i="0" dirty="0" err="1">
                <a:solidFill>
                  <a:srgbClr val="222222"/>
                </a:solidFill>
                <a:effectLst/>
                <a:latin typeface="Harding"/>
              </a:rPr>
              <a:t>arefor</a:t>
            </a:r>
            <a:r>
              <a:rPr lang="en-US" b="0" i="0" dirty="0">
                <a:solidFill>
                  <a:srgbClr val="222222"/>
                </a:solidFill>
                <a:effectLst/>
                <a:latin typeface="Harding"/>
              </a:rPr>
              <a:t> the Glanville fritillary, </a:t>
            </a:r>
            <a:r>
              <a:rPr lang="en-US" b="0" i="0" dirty="0" err="1">
                <a:solidFill>
                  <a:srgbClr val="222222"/>
                </a:solidFill>
                <a:effectLst/>
                <a:latin typeface="Harding"/>
              </a:rPr>
              <a:t>Melitaeacinxia,livingina</a:t>
            </a:r>
            <a:r>
              <a:rPr lang="en-US" b="0" i="0" dirty="0">
                <a:solidFill>
                  <a:srgbClr val="222222"/>
                </a:solidFill>
                <a:effectLst/>
                <a:latin typeface="Harding"/>
              </a:rPr>
              <a:t> </a:t>
            </a:r>
            <a:r>
              <a:rPr lang="en-US" b="0" i="0" dirty="0" err="1">
                <a:solidFill>
                  <a:srgbClr val="222222"/>
                </a:solidFill>
                <a:effectLst/>
                <a:latin typeface="Harding"/>
              </a:rPr>
              <a:t>largenetworkof</a:t>
            </a:r>
            <a:r>
              <a:rPr lang="en-US" b="0" i="0" dirty="0">
                <a:solidFill>
                  <a:srgbClr val="222222"/>
                </a:solidFill>
                <a:effectLst/>
                <a:latin typeface="Harding"/>
              </a:rPr>
              <a:t> habitat patches (</a:t>
            </a:r>
            <a:r>
              <a:rPr lang="en-US" b="0" i="0" dirty="0" err="1">
                <a:solidFill>
                  <a:srgbClr val="222222"/>
                </a:solidFill>
                <a:effectLst/>
                <a:latin typeface="Harding"/>
              </a:rPr>
              <a:t>Hanskiet</a:t>
            </a:r>
            <a:r>
              <a:rPr lang="en-US" b="0" i="0" dirty="0">
                <a:solidFill>
                  <a:srgbClr val="222222"/>
                </a:solidFill>
                <a:effectLst/>
                <a:latin typeface="Harding"/>
              </a:rPr>
              <a:t> al.1995a;I. </a:t>
            </a:r>
            <a:r>
              <a:rPr lang="en-US" b="0" i="0" dirty="0" err="1">
                <a:solidFill>
                  <a:srgbClr val="222222"/>
                </a:solidFill>
                <a:effectLst/>
                <a:latin typeface="Harding"/>
              </a:rPr>
              <a:t>Hanski,unpublished</a:t>
            </a:r>
            <a:r>
              <a:rPr lang="en-US" b="0" i="0" dirty="0">
                <a:solidFill>
                  <a:srgbClr val="222222"/>
                </a:solidFill>
                <a:effectLst/>
                <a:latin typeface="Harding"/>
              </a:rPr>
              <a:t> data).The broken line indicates </a:t>
            </a:r>
            <a:r>
              <a:rPr lang="en-US" b="0" i="0" dirty="0" err="1">
                <a:solidFill>
                  <a:srgbClr val="222222"/>
                </a:solidFill>
                <a:effectLst/>
                <a:latin typeface="Harding"/>
              </a:rPr>
              <a:t>equalityof</a:t>
            </a:r>
            <a:r>
              <a:rPr lang="en-US" b="0" i="0" dirty="0">
                <a:solidFill>
                  <a:srgbClr val="222222"/>
                </a:solidFill>
                <a:effectLst/>
                <a:latin typeface="Harding"/>
              </a:rPr>
              <a:t> the extinction rates</a:t>
            </a:r>
            <a:endParaRPr lang="en-US" dirty="0"/>
          </a:p>
        </p:txBody>
      </p:sp>
      <p:sp>
        <p:nvSpPr>
          <p:cNvPr id="4" name="Slide Number Placeholder 3">
            <a:extLst>
              <a:ext uri="{FF2B5EF4-FFF2-40B4-BE49-F238E27FC236}">
                <a16:creationId xmlns:a16="http://schemas.microsoft.com/office/drawing/2014/main" id="{AECA74FF-5482-E287-0239-4C5BF6A392EB}"/>
              </a:ext>
            </a:extLst>
          </p:cNvPr>
          <p:cNvSpPr>
            <a:spLocks noGrp="1"/>
          </p:cNvSpPr>
          <p:nvPr>
            <p:ph type="sldNum" sz="quarter" idx="5"/>
          </p:nvPr>
        </p:nvSpPr>
        <p:spPr/>
        <p:txBody>
          <a:bodyPr/>
          <a:lstStyle/>
          <a:p>
            <a:fld id="{AFE3B80E-16FB-5147-84AD-5036D4EA0A38}" type="slidenum">
              <a:rPr lang="en-US" smtClean="0"/>
              <a:t>57</a:t>
            </a:fld>
            <a:endParaRPr lang="en-US"/>
          </a:p>
        </p:txBody>
      </p:sp>
    </p:spTree>
    <p:extLst>
      <p:ext uri="{BB962C8B-B14F-4D97-AF65-F5344CB8AC3E}">
        <p14:creationId xmlns:p14="http://schemas.microsoft.com/office/powerpoint/2010/main" val="386367292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58</a:t>
            </a:fld>
            <a:endParaRPr lang="en-US"/>
          </a:p>
        </p:txBody>
      </p:sp>
    </p:spTree>
    <p:extLst>
      <p:ext uri="{BB962C8B-B14F-4D97-AF65-F5344CB8AC3E}">
        <p14:creationId xmlns:p14="http://schemas.microsoft.com/office/powerpoint/2010/main" val="337830560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59</a:t>
            </a:fld>
            <a:endParaRPr lang="en-US"/>
          </a:p>
        </p:txBody>
      </p:sp>
    </p:spTree>
    <p:extLst>
      <p:ext uri="{BB962C8B-B14F-4D97-AF65-F5344CB8AC3E}">
        <p14:creationId xmlns:p14="http://schemas.microsoft.com/office/powerpoint/2010/main" val="10050590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6</a:t>
            </a:fld>
            <a:endParaRPr lang="en-US"/>
          </a:p>
        </p:txBody>
      </p:sp>
    </p:spTree>
    <p:extLst>
      <p:ext uri="{BB962C8B-B14F-4D97-AF65-F5344CB8AC3E}">
        <p14:creationId xmlns:p14="http://schemas.microsoft.com/office/powerpoint/2010/main" val="306683626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60</a:t>
            </a:fld>
            <a:endParaRPr lang="en-US"/>
          </a:p>
        </p:txBody>
      </p:sp>
    </p:spTree>
    <p:extLst>
      <p:ext uri="{BB962C8B-B14F-4D97-AF65-F5344CB8AC3E}">
        <p14:creationId xmlns:p14="http://schemas.microsoft.com/office/powerpoint/2010/main" val="134150808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61</a:t>
            </a:fld>
            <a:endParaRPr lang="en-US"/>
          </a:p>
        </p:txBody>
      </p:sp>
    </p:spTree>
    <p:extLst>
      <p:ext uri="{BB962C8B-B14F-4D97-AF65-F5344CB8AC3E}">
        <p14:creationId xmlns:p14="http://schemas.microsoft.com/office/powerpoint/2010/main" val="336030953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62</a:t>
            </a:fld>
            <a:endParaRPr lang="en-US"/>
          </a:p>
        </p:txBody>
      </p:sp>
    </p:spTree>
    <p:extLst>
      <p:ext uri="{BB962C8B-B14F-4D97-AF65-F5344CB8AC3E}">
        <p14:creationId xmlns:p14="http://schemas.microsoft.com/office/powerpoint/2010/main" val="306514838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Makira Natural Park and </a:t>
            </a:r>
            <a:r>
              <a:rPr lang="en-US" dirty="0" err="1"/>
              <a:t>Masoala</a:t>
            </a:r>
            <a:r>
              <a:rPr lang="en-US" dirty="0"/>
              <a:t> National Park = Madagascar’s largest protected area and one of the last remaining tracts of intact rainforest.</a:t>
            </a:r>
          </a:p>
          <a:p>
            <a:pPr marL="171450" indent="-171450">
              <a:buFontTx/>
              <a:buChar char="-"/>
            </a:pPr>
            <a:r>
              <a:rPr lang="en-US" dirty="0"/>
              <a:t>home to &gt; 50% of the island’s floral biodiversity</a:t>
            </a:r>
          </a:p>
          <a:p>
            <a:pPr marL="171450" indent="-171450">
              <a:buFontTx/>
              <a:buChar char="-"/>
            </a:pPr>
            <a:r>
              <a:rPr lang="en-US" dirty="0"/>
              <a:t>And highest lemur diversity known on the island (17 </a:t>
            </a:r>
            <a:r>
              <a:rPr lang="en-US" dirty="0" err="1"/>
              <a:t>spp</a:t>
            </a:r>
            <a:r>
              <a:rPr lang="en-US" dirty="0"/>
              <a:t> total)</a:t>
            </a:r>
          </a:p>
        </p:txBody>
      </p:sp>
      <p:sp>
        <p:nvSpPr>
          <p:cNvPr id="4" name="Slide Number Placeholder 3"/>
          <p:cNvSpPr>
            <a:spLocks noGrp="1"/>
          </p:cNvSpPr>
          <p:nvPr>
            <p:ph type="sldNum" sz="quarter" idx="5"/>
          </p:nvPr>
        </p:nvSpPr>
        <p:spPr/>
        <p:txBody>
          <a:bodyPr/>
          <a:lstStyle/>
          <a:p>
            <a:fld id="{A8C508D1-CDDD-6445-AC0B-42415DA4AB68}" type="slidenum">
              <a:rPr lang="en-US" smtClean="0"/>
              <a:t>63</a:t>
            </a:fld>
            <a:endParaRPr lang="en-US"/>
          </a:p>
        </p:txBody>
      </p:sp>
    </p:spTree>
    <p:extLst>
      <p:ext uri="{BB962C8B-B14F-4D97-AF65-F5344CB8AC3E}">
        <p14:creationId xmlns:p14="http://schemas.microsoft.com/office/powerpoint/2010/main" val="212034562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Makira Natural Park and </a:t>
            </a:r>
            <a:r>
              <a:rPr lang="en-US" dirty="0" err="1"/>
              <a:t>Masoala</a:t>
            </a:r>
            <a:r>
              <a:rPr lang="en-US" dirty="0"/>
              <a:t> National Park = Madagascar’s largest protected area and one of the last remaining tracts of intact rainforest.</a:t>
            </a:r>
          </a:p>
          <a:p>
            <a:pPr marL="171450" indent="-171450">
              <a:buFontTx/>
              <a:buChar char="-"/>
            </a:pPr>
            <a:r>
              <a:rPr lang="en-US" dirty="0"/>
              <a:t>home to &gt; 50% of the island’s floral biodiversity</a:t>
            </a:r>
          </a:p>
          <a:p>
            <a:pPr marL="171450" indent="-171450">
              <a:buFontTx/>
              <a:buChar char="-"/>
            </a:pPr>
            <a:r>
              <a:rPr lang="en-US" dirty="0"/>
              <a:t>And highest lemur diversity known on the island (17 </a:t>
            </a:r>
            <a:r>
              <a:rPr lang="en-US" dirty="0" err="1"/>
              <a:t>spp</a:t>
            </a:r>
            <a:r>
              <a:rPr lang="en-US" dirty="0"/>
              <a:t> total)</a:t>
            </a:r>
          </a:p>
        </p:txBody>
      </p:sp>
      <p:sp>
        <p:nvSpPr>
          <p:cNvPr id="4" name="Slide Number Placeholder 3"/>
          <p:cNvSpPr>
            <a:spLocks noGrp="1"/>
          </p:cNvSpPr>
          <p:nvPr>
            <p:ph type="sldNum" sz="quarter" idx="5"/>
          </p:nvPr>
        </p:nvSpPr>
        <p:spPr/>
        <p:txBody>
          <a:bodyPr/>
          <a:lstStyle/>
          <a:p>
            <a:fld id="{A8C508D1-CDDD-6445-AC0B-42415DA4AB68}" type="slidenum">
              <a:rPr lang="en-US" smtClean="0"/>
              <a:t>64</a:t>
            </a:fld>
            <a:endParaRPr lang="en-US"/>
          </a:p>
        </p:txBody>
      </p:sp>
    </p:spTree>
    <p:extLst>
      <p:ext uri="{BB962C8B-B14F-4D97-AF65-F5344CB8AC3E}">
        <p14:creationId xmlns:p14="http://schemas.microsoft.com/office/powerpoint/2010/main" val="105901454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Makira Natural Park and </a:t>
            </a:r>
            <a:r>
              <a:rPr lang="en-US" dirty="0" err="1"/>
              <a:t>Masoala</a:t>
            </a:r>
            <a:r>
              <a:rPr lang="en-US" dirty="0"/>
              <a:t> National Park = Madagascar’s largest protected area and one of the last remaining tracts of intact rainforest.</a:t>
            </a:r>
          </a:p>
          <a:p>
            <a:pPr marL="171450" indent="-171450">
              <a:buFontTx/>
              <a:buChar char="-"/>
            </a:pPr>
            <a:r>
              <a:rPr lang="en-US" dirty="0"/>
              <a:t>home to &gt; 50% of the island’s floral biodiversity</a:t>
            </a:r>
          </a:p>
          <a:p>
            <a:pPr marL="171450" indent="-171450">
              <a:buFontTx/>
              <a:buChar char="-"/>
            </a:pPr>
            <a:r>
              <a:rPr lang="en-US" dirty="0"/>
              <a:t>And highest lemur diversity known on the island (17 </a:t>
            </a:r>
            <a:r>
              <a:rPr lang="en-US" dirty="0" err="1"/>
              <a:t>spp</a:t>
            </a:r>
            <a:r>
              <a:rPr lang="en-US" dirty="0"/>
              <a:t> total)</a:t>
            </a:r>
          </a:p>
        </p:txBody>
      </p:sp>
      <p:sp>
        <p:nvSpPr>
          <p:cNvPr id="4" name="Slide Number Placeholder 3"/>
          <p:cNvSpPr>
            <a:spLocks noGrp="1"/>
          </p:cNvSpPr>
          <p:nvPr>
            <p:ph type="sldNum" sz="quarter" idx="5"/>
          </p:nvPr>
        </p:nvSpPr>
        <p:spPr/>
        <p:txBody>
          <a:bodyPr/>
          <a:lstStyle/>
          <a:p>
            <a:fld id="{A8C508D1-CDDD-6445-AC0B-42415DA4AB68}" type="slidenum">
              <a:rPr lang="en-US" smtClean="0"/>
              <a:t>65</a:t>
            </a:fld>
            <a:endParaRPr lang="en-US"/>
          </a:p>
        </p:txBody>
      </p:sp>
    </p:spTree>
    <p:extLst>
      <p:ext uri="{BB962C8B-B14F-4D97-AF65-F5344CB8AC3E}">
        <p14:creationId xmlns:p14="http://schemas.microsoft.com/office/powerpoint/2010/main" val="39905124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Makira Natural Park and </a:t>
            </a:r>
            <a:r>
              <a:rPr lang="en-US" dirty="0" err="1"/>
              <a:t>Masoala</a:t>
            </a:r>
            <a:r>
              <a:rPr lang="en-US" dirty="0"/>
              <a:t> National Park = Madagascar’s largest protected area and one of the last remaining tracts of intact rainforest.</a:t>
            </a:r>
          </a:p>
          <a:p>
            <a:pPr marL="171450" indent="-171450">
              <a:buFontTx/>
              <a:buChar char="-"/>
            </a:pPr>
            <a:r>
              <a:rPr lang="en-US" dirty="0"/>
              <a:t>home to &gt; 50% of the island’s floral biodiversity</a:t>
            </a:r>
          </a:p>
          <a:p>
            <a:pPr marL="171450" indent="-171450">
              <a:buFontTx/>
              <a:buChar char="-"/>
            </a:pPr>
            <a:r>
              <a:rPr lang="en-US" dirty="0"/>
              <a:t>And highest lemur diversity known on the island (17 </a:t>
            </a:r>
            <a:r>
              <a:rPr lang="en-US" dirty="0" err="1"/>
              <a:t>spp</a:t>
            </a:r>
            <a:r>
              <a:rPr lang="en-US" dirty="0"/>
              <a:t> total)</a:t>
            </a:r>
          </a:p>
        </p:txBody>
      </p:sp>
      <p:sp>
        <p:nvSpPr>
          <p:cNvPr id="4" name="Slide Number Placeholder 3"/>
          <p:cNvSpPr>
            <a:spLocks noGrp="1"/>
          </p:cNvSpPr>
          <p:nvPr>
            <p:ph type="sldNum" sz="quarter" idx="5"/>
          </p:nvPr>
        </p:nvSpPr>
        <p:spPr/>
        <p:txBody>
          <a:bodyPr/>
          <a:lstStyle/>
          <a:p>
            <a:fld id="{A8C508D1-CDDD-6445-AC0B-42415DA4AB68}" type="slidenum">
              <a:rPr lang="en-US" smtClean="0"/>
              <a:t>66</a:t>
            </a:fld>
            <a:endParaRPr lang="en-US"/>
          </a:p>
        </p:txBody>
      </p:sp>
    </p:spTree>
    <p:extLst>
      <p:ext uri="{BB962C8B-B14F-4D97-AF65-F5344CB8AC3E}">
        <p14:creationId xmlns:p14="http://schemas.microsoft.com/office/powerpoint/2010/main" val="102064517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Say something about IBI = interbirth interval. Microcebus = IBI ; age 1</a:t>
            </a:r>
            <a:r>
              <a:rPr lang="en-US" baseline="30000" dirty="0"/>
              <a:t>st</a:t>
            </a:r>
            <a:r>
              <a:rPr lang="en-US" dirty="0"/>
              <a:t> rep = 1; </a:t>
            </a:r>
          </a:p>
          <a:p>
            <a:r>
              <a:rPr lang="en-US" dirty="0"/>
              <a:t>E. </a:t>
            </a:r>
            <a:r>
              <a:rPr lang="en-US" dirty="0" err="1"/>
              <a:t>albifrons</a:t>
            </a:r>
            <a:r>
              <a:rPr lang="en-US" dirty="0"/>
              <a:t> = IBI 1.5; age 1</a:t>
            </a:r>
            <a:r>
              <a:rPr lang="en-US" baseline="30000" dirty="0"/>
              <a:t>st</a:t>
            </a:r>
            <a:r>
              <a:rPr lang="en-US" dirty="0"/>
              <a:t> rep = 2.5;</a:t>
            </a:r>
          </a:p>
          <a:p>
            <a:r>
              <a:rPr lang="en-US" dirty="0"/>
              <a:t>Indri  IBI = 2.5; age 1st rep = 7.5</a:t>
            </a:r>
          </a:p>
        </p:txBody>
      </p:sp>
      <p:sp>
        <p:nvSpPr>
          <p:cNvPr id="4" name="Slide Number Placeholder 3"/>
          <p:cNvSpPr>
            <a:spLocks noGrp="1"/>
          </p:cNvSpPr>
          <p:nvPr>
            <p:ph type="sldNum" sz="quarter" idx="5"/>
          </p:nvPr>
        </p:nvSpPr>
        <p:spPr/>
        <p:txBody>
          <a:bodyPr/>
          <a:lstStyle/>
          <a:p>
            <a:fld id="{A8C508D1-CDDD-6445-AC0B-42415DA4AB68}" type="slidenum">
              <a:rPr lang="en-US" smtClean="0"/>
              <a:t>67</a:t>
            </a:fld>
            <a:endParaRPr lang="en-US"/>
          </a:p>
        </p:txBody>
      </p:sp>
    </p:spTree>
    <p:extLst>
      <p:ext uri="{BB962C8B-B14F-4D97-AF65-F5344CB8AC3E}">
        <p14:creationId xmlns:p14="http://schemas.microsoft.com/office/powerpoint/2010/main" val="49841102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Say something about IBI = interbirth interval. Microcebus = IBI ; age 1</a:t>
            </a:r>
            <a:r>
              <a:rPr lang="en-US" baseline="30000" dirty="0"/>
              <a:t>st</a:t>
            </a:r>
            <a:r>
              <a:rPr lang="en-US" dirty="0"/>
              <a:t> rep = 1; </a:t>
            </a:r>
          </a:p>
          <a:p>
            <a:r>
              <a:rPr lang="en-US" dirty="0"/>
              <a:t>E. </a:t>
            </a:r>
            <a:r>
              <a:rPr lang="en-US" dirty="0" err="1"/>
              <a:t>albifrons</a:t>
            </a:r>
            <a:r>
              <a:rPr lang="en-US" dirty="0"/>
              <a:t> = IBI 1.5; age 1</a:t>
            </a:r>
            <a:r>
              <a:rPr lang="en-US" baseline="30000" dirty="0"/>
              <a:t>st</a:t>
            </a:r>
            <a:r>
              <a:rPr lang="en-US" dirty="0"/>
              <a:t> rep = 2.5;</a:t>
            </a:r>
          </a:p>
          <a:p>
            <a:r>
              <a:rPr lang="en-US" dirty="0"/>
              <a:t>Indri  IBI = 2.5; age 1st rep = 7.5</a:t>
            </a:r>
          </a:p>
        </p:txBody>
      </p:sp>
      <p:sp>
        <p:nvSpPr>
          <p:cNvPr id="4" name="Slide Number Placeholder 3"/>
          <p:cNvSpPr>
            <a:spLocks noGrp="1"/>
          </p:cNvSpPr>
          <p:nvPr>
            <p:ph type="sldNum" sz="quarter" idx="5"/>
          </p:nvPr>
        </p:nvSpPr>
        <p:spPr/>
        <p:txBody>
          <a:bodyPr/>
          <a:lstStyle/>
          <a:p>
            <a:fld id="{A8C508D1-CDDD-6445-AC0B-42415DA4AB68}" type="slidenum">
              <a:rPr lang="en-US" smtClean="0"/>
              <a:t>68</a:t>
            </a:fld>
            <a:endParaRPr lang="en-US"/>
          </a:p>
        </p:txBody>
      </p:sp>
    </p:spTree>
    <p:extLst>
      <p:ext uri="{BB962C8B-B14F-4D97-AF65-F5344CB8AC3E}">
        <p14:creationId xmlns:p14="http://schemas.microsoft.com/office/powerpoint/2010/main" val="11142927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69</a:t>
            </a:fld>
            <a:endParaRPr lang="en-US"/>
          </a:p>
        </p:txBody>
      </p:sp>
    </p:spTree>
    <p:extLst>
      <p:ext uri="{BB962C8B-B14F-4D97-AF65-F5344CB8AC3E}">
        <p14:creationId xmlns:p14="http://schemas.microsoft.com/office/powerpoint/2010/main" val="3163041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7</a:t>
            </a:fld>
            <a:endParaRPr lang="en-US"/>
          </a:p>
        </p:txBody>
      </p:sp>
    </p:spTree>
    <p:extLst>
      <p:ext uri="{BB962C8B-B14F-4D97-AF65-F5344CB8AC3E}">
        <p14:creationId xmlns:p14="http://schemas.microsoft.com/office/powerpoint/2010/main" val="371539371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Two different isoclines correspond to different combinations of demographic parameters – for instance Microcebus sometimes gives birth to 2 offspring per year and sometimes 3. </a:t>
            </a:r>
          </a:p>
          <a:p>
            <a:endParaRPr lang="en-US" dirty="0"/>
          </a:p>
          <a:p>
            <a:r>
              <a:rPr lang="en-US" dirty="0"/>
              <a:t>Indri sometimes have age at 1</a:t>
            </a:r>
            <a:r>
              <a:rPr lang="en-US" baseline="30000" dirty="0"/>
              <a:t>st</a:t>
            </a:r>
            <a:r>
              <a:rPr lang="en-US" dirty="0"/>
              <a:t> rep at 6 – but sometimes at 9</a:t>
            </a:r>
          </a:p>
        </p:txBody>
      </p:sp>
      <p:sp>
        <p:nvSpPr>
          <p:cNvPr id="4" name="Slide Number Placeholder 3"/>
          <p:cNvSpPr>
            <a:spLocks noGrp="1"/>
          </p:cNvSpPr>
          <p:nvPr>
            <p:ph type="sldNum" sz="quarter" idx="5"/>
          </p:nvPr>
        </p:nvSpPr>
        <p:spPr/>
        <p:txBody>
          <a:bodyPr/>
          <a:lstStyle/>
          <a:p>
            <a:fld id="{A8C508D1-CDDD-6445-AC0B-42415DA4AB68}" type="slidenum">
              <a:rPr lang="en-US" smtClean="0"/>
              <a:t>70</a:t>
            </a:fld>
            <a:endParaRPr lang="en-US"/>
          </a:p>
        </p:txBody>
      </p:sp>
    </p:spTree>
    <p:extLst>
      <p:ext uri="{BB962C8B-B14F-4D97-AF65-F5344CB8AC3E}">
        <p14:creationId xmlns:p14="http://schemas.microsoft.com/office/powerpoint/2010/main" val="375650850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AC8086-43F3-43A6-141F-9439EFE82C9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469D8D8-3995-B3EB-4212-6BBC1CD8D81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8FCCC44-6E53-E671-CC5C-FAF25B6A4792}"/>
              </a:ext>
            </a:extLst>
          </p:cNvPr>
          <p:cNvSpPr>
            <a:spLocks noGrp="1"/>
          </p:cNvSpPr>
          <p:nvPr>
            <p:ph type="body" idx="1"/>
          </p:nvPr>
        </p:nvSpPr>
        <p:spPr/>
        <p:txBody>
          <a:bodyPr/>
          <a:lstStyle/>
          <a:p>
            <a:r>
              <a:rPr lang="en-US" dirty="0"/>
              <a:t>Two different isoclines correspond to different combinations of demographic parameters – for instance Microcebus sometimes gives birth to 2 offspring per year and sometimes 3. </a:t>
            </a:r>
          </a:p>
          <a:p>
            <a:endParaRPr lang="en-US" dirty="0"/>
          </a:p>
          <a:p>
            <a:r>
              <a:rPr lang="en-US" dirty="0"/>
              <a:t>Indri sometimes have age at 1</a:t>
            </a:r>
            <a:r>
              <a:rPr lang="en-US" baseline="30000" dirty="0"/>
              <a:t>st</a:t>
            </a:r>
            <a:r>
              <a:rPr lang="en-US" dirty="0"/>
              <a:t> rep at 6 – but sometimes at 9</a:t>
            </a:r>
          </a:p>
        </p:txBody>
      </p:sp>
      <p:sp>
        <p:nvSpPr>
          <p:cNvPr id="4" name="Slide Number Placeholder 3">
            <a:extLst>
              <a:ext uri="{FF2B5EF4-FFF2-40B4-BE49-F238E27FC236}">
                <a16:creationId xmlns:a16="http://schemas.microsoft.com/office/drawing/2014/main" id="{CE3EF413-5BE1-9C29-A61F-1E2EDE3DAB77}"/>
              </a:ext>
            </a:extLst>
          </p:cNvPr>
          <p:cNvSpPr>
            <a:spLocks noGrp="1"/>
          </p:cNvSpPr>
          <p:nvPr>
            <p:ph type="sldNum" sz="quarter" idx="5"/>
          </p:nvPr>
        </p:nvSpPr>
        <p:spPr/>
        <p:txBody>
          <a:bodyPr/>
          <a:lstStyle/>
          <a:p>
            <a:fld id="{A8C508D1-CDDD-6445-AC0B-42415DA4AB68}" type="slidenum">
              <a:rPr lang="en-US" smtClean="0"/>
              <a:t>71</a:t>
            </a:fld>
            <a:endParaRPr lang="en-US"/>
          </a:p>
        </p:txBody>
      </p:sp>
    </p:spTree>
    <p:extLst>
      <p:ext uri="{BB962C8B-B14F-4D97-AF65-F5344CB8AC3E}">
        <p14:creationId xmlns:p14="http://schemas.microsoft.com/office/powerpoint/2010/main" val="212596338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C85DFD-F787-572A-8DAF-954779CCFAC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D91FDB6-EC6F-78AB-6FD7-8CF2F483BCA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4F1F42A-8C49-D242-A345-0052396684B5}"/>
              </a:ext>
            </a:extLst>
          </p:cNvPr>
          <p:cNvSpPr>
            <a:spLocks noGrp="1"/>
          </p:cNvSpPr>
          <p:nvPr>
            <p:ph type="body" idx="1"/>
          </p:nvPr>
        </p:nvSpPr>
        <p:spPr/>
        <p:txBody>
          <a:bodyPr/>
          <a:lstStyle/>
          <a:p>
            <a:r>
              <a:rPr lang="en-US" dirty="0"/>
              <a:t>Two different isoclines correspond to different combinations of demographic parameters – for instance Microcebus sometimes gives birth to 2 offspring per year and sometimes 3. </a:t>
            </a:r>
          </a:p>
          <a:p>
            <a:endParaRPr lang="en-US" dirty="0"/>
          </a:p>
          <a:p>
            <a:r>
              <a:rPr lang="en-US" dirty="0"/>
              <a:t>Indri sometimes have age at 1</a:t>
            </a:r>
            <a:r>
              <a:rPr lang="en-US" baseline="30000" dirty="0"/>
              <a:t>st</a:t>
            </a:r>
            <a:r>
              <a:rPr lang="en-US" dirty="0"/>
              <a:t> rep at 6 – but sometimes at 9</a:t>
            </a:r>
          </a:p>
        </p:txBody>
      </p:sp>
      <p:sp>
        <p:nvSpPr>
          <p:cNvPr id="4" name="Slide Number Placeholder 3">
            <a:extLst>
              <a:ext uri="{FF2B5EF4-FFF2-40B4-BE49-F238E27FC236}">
                <a16:creationId xmlns:a16="http://schemas.microsoft.com/office/drawing/2014/main" id="{25E0E6E0-4CB0-C570-FEB5-B40531FA11FB}"/>
              </a:ext>
            </a:extLst>
          </p:cNvPr>
          <p:cNvSpPr>
            <a:spLocks noGrp="1"/>
          </p:cNvSpPr>
          <p:nvPr>
            <p:ph type="sldNum" sz="quarter" idx="5"/>
          </p:nvPr>
        </p:nvSpPr>
        <p:spPr/>
        <p:txBody>
          <a:bodyPr/>
          <a:lstStyle/>
          <a:p>
            <a:fld id="{A8C508D1-CDDD-6445-AC0B-42415DA4AB68}" type="slidenum">
              <a:rPr lang="en-US" smtClean="0"/>
              <a:t>72</a:t>
            </a:fld>
            <a:endParaRPr lang="en-US"/>
          </a:p>
        </p:txBody>
      </p:sp>
    </p:spTree>
    <p:extLst>
      <p:ext uri="{BB962C8B-B14F-4D97-AF65-F5344CB8AC3E}">
        <p14:creationId xmlns:p14="http://schemas.microsoft.com/office/powerpoint/2010/main" val="396081595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1783FD-C6B3-AC26-7EA0-36444C0B94D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978A9F8-2F39-A7BC-41ED-62CFE81C5B8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6D1656F-0CA3-353D-3BC5-19B48C61DB21}"/>
              </a:ext>
            </a:extLst>
          </p:cNvPr>
          <p:cNvSpPr>
            <a:spLocks noGrp="1"/>
          </p:cNvSpPr>
          <p:nvPr>
            <p:ph type="body" idx="1"/>
          </p:nvPr>
        </p:nvSpPr>
        <p:spPr/>
        <p:txBody>
          <a:bodyPr/>
          <a:lstStyle/>
          <a:p>
            <a:r>
              <a:rPr lang="en-US" dirty="0"/>
              <a:t>Two different isoclines correspond to different combinations of demographic parameters – for instance Microcebus sometimes gives birth to 2 offspring per year and sometimes 3. </a:t>
            </a:r>
          </a:p>
          <a:p>
            <a:endParaRPr lang="en-US" dirty="0"/>
          </a:p>
          <a:p>
            <a:r>
              <a:rPr lang="en-US" dirty="0"/>
              <a:t>Indri sometimes have age at 1</a:t>
            </a:r>
            <a:r>
              <a:rPr lang="en-US" baseline="30000" dirty="0"/>
              <a:t>st</a:t>
            </a:r>
            <a:r>
              <a:rPr lang="en-US" dirty="0"/>
              <a:t> rep at 6 – but sometimes at 9</a:t>
            </a:r>
          </a:p>
        </p:txBody>
      </p:sp>
      <p:sp>
        <p:nvSpPr>
          <p:cNvPr id="4" name="Slide Number Placeholder 3">
            <a:extLst>
              <a:ext uri="{FF2B5EF4-FFF2-40B4-BE49-F238E27FC236}">
                <a16:creationId xmlns:a16="http://schemas.microsoft.com/office/drawing/2014/main" id="{11A15127-C004-88CE-178A-2CE2B9BC73DE}"/>
              </a:ext>
            </a:extLst>
          </p:cNvPr>
          <p:cNvSpPr>
            <a:spLocks noGrp="1"/>
          </p:cNvSpPr>
          <p:nvPr>
            <p:ph type="sldNum" sz="quarter" idx="5"/>
          </p:nvPr>
        </p:nvSpPr>
        <p:spPr/>
        <p:txBody>
          <a:bodyPr/>
          <a:lstStyle/>
          <a:p>
            <a:fld id="{A8C508D1-CDDD-6445-AC0B-42415DA4AB68}" type="slidenum">
              <a:rPr lang="en-US" smtClean="0"/>
              <a:t>73</a:t>
            </a:fld>
            <a:endParaRPr lang="en-US"/>
          </a:p>
        </p:txBody>
      </p:sp>
    </p:spTree>
    <p:extLst>
      <p:ext uri="{BB962C8B-B14F-4D97-AF65-F5344CB8AC3E}">
        <p14:creationId xmlns:p14="http://schemas.microsoft.com/office/powerpoint/2010/main" val="189376394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541E24-B200-D43A-4F50-7592C06F3BC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F0D8EF4-E0A6-ABE4-7469-1DA7C961DC2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F940230-A16A-47F8-BD4C-577FD84E29EB}"/>
              </a:ext>
            </a:extLst>
          </p:cNvPr>
          <p:cNvSpPr>
            <a:spLocks noGrp="1"/>
          </p:cNvSpPr>
          <p:nvPr>
            <p:ph type="body" idx="1"/>
          </p:nvPr>
        </p:nvSpPr>
        <p:spPr/>
        <p:txBody>
          <a:bodyPr/>
          <a:lstStyle/>
          <a:p>
            <a:r>
              <a:rPr lang="en-US" dirty="0"/>
              <a:t>Two different isoclines correspond to different combinations of demographic parameters – for instance Microcebus sometimes gives birth to 2 offspring per year and sometimes 3. </a:t>
            </a:r>
          </a:p>
          <a:p>
            <a:endParaRPr lang="en-US" dirty="0"/>
          </a:p>
          <a:p>
            <a:r>
              <a:rPr lang="en-US" dirty="0"/>
              <a:t>Indri sometimes have age at 1</a:t>
            </a:r>
            <a:r>
              <a:rPr lang="en-US" baseline="30000" dirty="0"/>
              <a:t>st</a:t>
            </a:r>
            <a:r>
              <a:rPr lang="en-US" dirty="0"/>
              <a:t> rep at 6 – but sometimes at 9</a:t>
            </a:r>
          </a:p>
        </p:txBody>
      </p:sp>
      <p:sp>
        <p:nvSpPr>
          <p:cNvPr id="4" name="Slide Number Placeholder 3">
            <a:extLst>
              <a:ext uri="{FF2B5EF4-FFF2-40B4-BE49-F238E27FC236}">
                <a16:creationId xmlns:a16="http://schemas.microsoft.com/office/drawing/2014/main" id="{990D86C0-8CDF-986A-D383-5A8EEAFB3CF1}"/>
              </a:ext>
            </a:extLst>
          </p:cNvPr>
          <p:cNvSpPr>
            <a:spLocks noGrp="1"/>
          </p:cNvSpPr>
          <p:nvPr>
            <p:ph type="sldNum" sz="quarter" idx="5"/>
          </p:nvPr>
        </p:nvSpPr>
        <p:spPr/>
        <p:txBody>
          <a:bodyPr/>
          <a:lstStyle/>
          <a:p>
            <a:fld id="{A8C508D1-CDDD-6445-AC0B-42415DA4AB68}" type="slidenum">
              <a:rPr lang="en-US" smtClean="0"/>
              <a:t>74</a:t>
            </a:fld>
            <a:endParaRPr lang="en-US"/>
          </a:p>
        </p:txBody>
      </p:sp>
    </p:spTree>
    <p:extLst>
      <p:ext uri="{BB962C8B-B14F-4D97-AF65-F5344CB8AC3E}">
        <p14:creationId xmlns:p14="http://schemas.microsoft.com/office/powerpoint/2010/main" val="296668267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p:txBody>
      </p:sp>
      <p:sp>
        <p:nvSpPr>
          <p:cNvPr id="4" name="Slide Number Placeholder 3"/>
          <p:cNvSpPr>
            <a:spLocks noGrp="1"/>
          </p:cNvSpPr>
          <p:nvPr>
            <p:ph type="sldNum" sz="quarter" idx="5"/>
          </p:nvPr>
        </p:nvSpPr>
        <p:spPr/>
        <p:txBody>
          <a:bodyPr/>
          <a:lstStyle/>
          <a:p>
            <a:fld id="{A8C508D1-CDDD-6445-AC0B-42415DA4AB68}" type="slidenum">
              <a:rPr lang="en-US" smtClean="0"/>
              <a:t>76</a:t>
            </a:fld>
            <a:endParaRPr lang="en-US"/>
          </a:p>
        </p:txBody>
      </p:sp>
    </p:spTree>
    <p:extLst>
      <p:ext uri="{BB962C8B-B14F-4D97-AF65-F5344CB8AC3E}">
        <p14:creationId xmlns:p14="http://schemas.microsoft.com/office/powerpoint/2010/main" val="104053220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p:txBody>
      </p:sp>
      <p:sp>
        <p:nvSpPr>
          <p:cNvPr id="4" name="Slide Number Placeholder 3"/>
          <p:cNvSpPr>
            <a:spLocks noGrp="1"/>
          </p:cNvSpPr>
          <p:nvPr>
            <p:ph type="sldNum" sz="quarter" idx="5"/>
          </p:nvPr>
        </p:nvSpPr>
        <p:spPr/>
        <p:txBody>
          <a:bodyPr/>
          <a:lstStyle/>
          <a:p>
            <a:fld id="{A8C508D1-CDDD-6445-AC0B-42415DA4AB68}" type="slidenum">
              <a:rPr lang="en-US" smtClean="0"/>
              <a:t>77</a:t>
            </a:fld>
            <a:endParaRPr lang="en-US"/>
          </a:p>
        </p:txBody>
      </p:sp>
    </p:spTree>
    <p:extLst>
      <p:ext uri="{BB962C8B-B14F-4D97-AF65-F5344CB8AC3E}">
        <p14:creationId xmlns:p14="http://schemas.microsoft.com/office/powerpoint/2010/main" val="378316161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p:txBody>
      </p:sp>
      <p:sp>
        <p:nvSpPr>
          <p:cNvPr id="4" name="Slide Number Placeholder 3"/>
          <p:cNvSpPr>
            <a:spLocks noGrp="1"/>
          </p:cNvSpPr>
          <p:nvPr>
            <p:ph type="sldNum" sz="quarter" idx="5"/>
          </p:nvPr>
        </p:nvSpPr>
        <p:spPr/>
        <p:txBody>
          <a:bodyPr/>
          <a:lstStyle/>
          <a:p>
            <a:fld id="{A8C508D1-CDDD-6445-AC0B-42415DA4AB68}" type="slidenum">
              <a:rPr lang="en-US" smtClean="0"/>
              <a:t>78</a:t>
            </a:fld>
            <a:endParaRPr lang="en-US"/>
          </a:p>
        </p:txBody>
      </p:sp>
    </p:spTree>
    <p:extLst>
      <p:ext uri="{BB962C8B-B14F-4D97-AF65-F5344CB8AC3E}">
        <p14:creationId xmlns:p14="http://schemas.microsoft.com/office/powerpoint/2010/main" val="211418509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p:txBody>
      </p:sp>
      <p:sp>
        <p:nvSpPr>
          <p:cNvPr id="4" name="Slide Number Placeholder 3"/>
          <p:cNvSpPr>
            <a:spLocks noGrp="1"/>
          </p:cNvSpPr>
          <p:nvPr>
            <p:ph type="sldNum" sz="quarter" idx="5"/>
          </p:nvPr>
        </p:nvSpPr>
        <p:spPr/>
        <p:txBody>
          <a:bodyPr/>
          <a:lstStyle/>
          <a:p>
            <a:fld id="{A8C508D1-CDDD-6445-AC0B-42415DA4AB68}" type="slidenum">
              <a:rPr lang="en-US" smtClean="0"/>
              <a:t>79</a:t>
            </a:fld>
            <a:endParaRPr lang="en-US"/>
          </a:p>
        </p:txBody>
      </p:sp>
    </p:spTree>
    <p:extLst>
      <p:ext uri="{BB962C8B-B14F-4D97-AF65-F5344CB8AC3E}">
        <p14:creationId xmlns:p14="http://schemas.microsoft.com/office/powerpoint/2010/main" val="3732591119"/>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p:txBody>
      </p:sp>
      <p:sp>
        <p:nvSpPr>
          <p:cNvPr id="4" name="Slide Number Placeholder 3"/>
          <p:cNvSpPr>
            <a:spLocks noGrp="1"/>
          </p:cNvSpPr>
          <p:nvPr>
            <p:ph type="sldNum" sz="quarter" idx="5"/>
          </p:nvPr>
        </p:nvSpPr>
        <p:spPr/>
        <p:txBody>
          <a:bodyPr/>
          <a:lstStyle/>
          <a:p>
            <a:fld id="{A8C508D1-CDDD-6445-AC0B-42415DA4AB68}" type="slidenum">
              <a:rPr lang="en-US" smtClean="0"/>
              <a:t>80</a:t>
            </a:fld>
            <a:endParaRPr lang="en-US"/>
          </a:p>
        </p:txBody>
      </p:sp>
    </p:spTree>
    <p:extLst>
      <p:ext uri="{BB962C8B-B14F-4D97-AF65-F5344CB8AC3E}">
        <p14:creationId xmlns:p14="http://schemas.microsoft.com/office/powerpoint/2010/main" val="34682307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8</a:t>
            </a:fld>
            <a:endParaRPr lang="en-US"/>
          </a:p>
        </p:txBody>
      </p:sp>
    </p:spTree>
    <p:extLst>
      <p:ext uri="{BB962C8B-B14F-4D97-AF65-F5344CB8AC3E}">
        <p14:creationId xmlns:p14="http://schemas.microsoft.com/office/powerpoint/2010/main" val="33762684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p:txBody>
      </p:sp>
      <p:sp>
        <p:nvSpPr>
          <p:cNvPr id="4" name="Slide Number Placeholder 3"/>
          <p:cNvSpPr>
            <a:spLocks noGrp="1"/>
          </p:cNvSpPr>
          <p:nvPr>
            <p:ph type="sldNum" sz="quarter" idx="5"/>
          </p:nvPr>
        </p:nvSpPr>
        <p:spPr/>
        <p:txBody>
          <a:bodyPr/>
          <a:lstStyle/>
          <a:p>
            <a:fld id="{A8C508D1-CDDD-6445-AC0B-42415DA4AB68}" type="slidenum">
              <a:rPr lang="en-US" smtClean="0"/>
              <a:t>81</a:t>
            </a:fld>
            <a:endParaRPr lang="en-US"/>
          </a:p>
        </p:txBody>
      </p:sp>
    </p:spTree>
    <p:extLst>
      <p:ext uri="{BB962C8B-B14F-4D97-AF65-F5344CB8AC3E}">
        <p14:creationId xmlns:p14="http://schemas.microsoft.com/office/powerpoint/2010/main" val="233640438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p:txBody>
      </p:sp>
      <p:sp>
        <p:nvSpPr>
          <p:cNvPr id="4" name="Slide Number Placeholder 3"/>
          <p:cNvSpPr>
            <a:spLocks noGrp="1"/>
          </p:cNvSpPr>
          <p:nvPr>
            <p:ph type="sldNum" sz="quarter" idx="5"/>
          </p:nvPr>
        </p:nvSpPr>
        <p:spPr/>
        <p:txBody>
          <a:bodyPr/>
          <a:lstStyle/>
          <a:p>
            <a:fld id="{A8C508D1-CDDD-6445-AC0B-42415DA4AB68}" type="slidenum">
              <a:rPr lang="en-US" smtClean="0"/>
              <a:t>82</a:t>
            </a:fld>
            <a:endParaRPr lang="en-US"/>
          </a:p>
        </p:txBody>
      </p:sp>
    </p:spTree>
    <p:extLst>
      <p:ext uri="{BB962C8B-B14F-4D97-AF65-F5344CB8AC3E}">
        <p14:creationId xmlns:p14="http://schemas.microsoft.com/office/powerpoint/2010/main" val="314861225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CE2091-440F-3930-BAEF-121F9ADACC7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ED62448-9F62-A33A-1EEA-EE58FDF99D8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DBC1B12-2D4C-7419-D47A-480FB827F2A2}"/>
              </a:ext>
            </a:extLst>
          </p:cNvPr>
          <p:cNvSpPr>
            <a:spLocks noGrp="1"/>
          </p:cNvSpPr>
          <p:nvPr>
            <p:ph type="body" idx="1"/>
          </p:nvPr>
        </p:nvSpPr>
        <p:spPr/>
        <p:txBody>
          <a:bodyPr/>
          <a:lstStyle/>
          <a:p>
            <a:r>
              <a:rPr lang="en-US" dirty="0"/>
              <a:t>﻿</a:t>
            </a:r>
          </a:p>
        </p:txBody>
      </p:sp>
      <p:sp>
        <p:nvSpPr>
          <p:cNvPr id="4" name="Slide Number Placeholder 3">
            <a:extLst>
              <a:ext uri="{FF2B5EF4-FFF2-40B4-BE49-F238E27FC236}">
                <a16:creationId xmlns:a16="http://schemas.microsoft.com/office/drawing/2014/main" id="{AC0E0BB5-7AA6-9FD8-689E-A82DD294E0E6}"/>
              </a:ext>
            </a:extLst>
          </p:cNvPr>
          <p:cNvSpPr>
            <a:spLocks noGrp="1"/>
          </p:cNvSpPr>
          <p:nvPr>
            <p:ph type="sldNum" sz="quarter" idx="5"/>
          </p:nvPr>
        </p:nvSpPr>
        <p:spPr/>
        <p:txBody>
          <a:bodyPr/>
          <a:lstStyle/>
          <a:p>
            <a:fld id="{A8C508D1-CDDD-6445-AC0B-42415DA4AB68}" type="slidenum">
              <a:rPr lang="en-US" smtClean="0"/>
              <a:t>83</a:t>
            </a:fld>
            <a:endParaRPr lang="en-US"/>
          </a:p>
        </p:txBody>
      </p:sp>
    </p:spTree>
    <p:extLst>
      <p:ext uri="{BB962C8B-B14F-4D97-AF65-F5344CB8AC3E}">
        <p14:creationId xmlns:p14="http://schemas.microsoft.com/office/powerpoint/2010/main" val="443895755"/>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p:txBody>
      </p:sp>
      <p:sp>
        <p:nvSpPr>
          <p:cNvPr id="4" name="Slide Number Placeholder 3"/>
          <p:cNvSpPr>
            <a:spLocks noGrp="1"/>
          </p:cNvSpPr>
          <p:nvPr>
            <p:ph type="sldNum" sz="quarter" idx="5"/>
          </p:nvPr>
        </p:nvSpPr>
        <p:spPr/>
        <p:txBody>
          <a:bodyPr/>
          <a:lstStyle/>
          <a:p>
            <a:fld id="{A8C508D1-CDDD-6445-AC0B-42415DA4AB68}" type="slidenum">
              <a:rPr lang="en-US" smtClean="0"/>
              <a:t>84</a:t>
            </a:fld>
            <a:endParaRPr lang="en-US"/>
          </a:p>
        </p:txBody>
      </p:sp>
    </p:spTree>
    <p:extLst>
      <p:ext uri="{BB962C8B-B14F-4D97-AF65-F5344CB8AC3E}">
        <p14:creationId xmlns:p14="http://schemas.microsoft.com/office/powerpoint/2010/main" val="1461583449"/>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p:txBody>
      </p:sp>
      <p:sp>
        <p:nvSpPr>
          <p:cNvPr id="4" name="Slide Number Placeholder 3"/>
          <p:cNvSpPr>
            <a:spLocks noGrp="1"/>
          </p:cNvSpPr>
          <p:nvPr>
            <p:ph type="sldNum" sz="quarter" idx="5"/>
          </p:nvPr>
        </p:nvSpPr>
        <p:spPr/>
        <p:txBody>
          <a:bodyPr/>
          <a:lstStyle/>
          <a:p>
            <a:fld id="{A8C508D1-CDDD-6445-AC0B-42415DA4AB68}" type="slidenum">
              <a:rPr lang="en-US" smtClean="0"/>
              <a:t>85</a:t>
            </a:fld>
            <a:endParaRPr lang="en-US"/>
          </a:p>
        </p:txBody>
      </p:sp>
    </p:spTree>
    <p:extLst>
      <p:ext uri="{BB962C8B-B14F-4D97-AF65-F5344CB8AC3E}">
        <p14:creationId xmlns:p14="http://schemas.microsoft.com/office/powerpoint/2010/main" val="3637620719"/>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Say something about IBI = interbirth interval. Microcebus = IBI ; age 1</a:t>
            </a:r>
            <a:r>
              <a:rPr lang="en-US" baseline="30000" dirty="0"/>
              <a:t>st</a:t>
            </a:r>
            <a:r>
              <a:rPr lang="en-US" dirty="0"/>
              <a:t> rep = 1; </a:t>
            </a:r>
          </a:p>
          <a:p>
            <a:r>
              <a:rPr lang="en-US" dirty="0"/>
              <a:t>E. </a:t>
            </a:r>
            <a:r>
              <a:rPr lang="en-US" dirty="0" err="1"/>
              <a:t>albifrons</a:t>
            </a:r>
            <a:r>
              <a:rPr lang="en-US" dirty="0"/>
              <a:t> = IBI 1.5; age 1</a:t>
            </a:r>
            <a:r>
              <a:rPr lang="en-US" baseline="30000" dirty="0"/>
              <a:t>st</a:t>
            </a:r>
            <a:r>
              <a:rPr lang="en-US" dirty="0"/>
              <a:t> rep = 2.5;</a:t>
            </a:r>
          </a:p>
          <a:p>
            <a:r>
              <a:rPr lang="en-US" dirty="0"/>
              <a:t>Indri  IBI = 2.5; age 1st rep = 7.5</a:t>
            </a:r>
          </a:p>
        </p:txBody>
      </p:sp>
      <p:sp>
        <p:nvSpPr>
          <p:cNvPr id="4" name="Slide Number Placeholder 3"/>
          <p:cNvSpPr>
            <a:spLocks noGrp="1"/>
          </p:cNvSpPr>
          <p:nvPr>
            <p:ph type="sldNum" sz="quarter" idx="5"/>
          </p:nvPr>
        </p:nvSpPr>
        <p:spPr/>
        <p:txBody>
          <a:bodyPr/>
          <a:lstStyle/>
          <a:p>
            <a:fld id="{A8C508D1-CDDD-6445-AC0B-42415DA4AB68}" type="slidenum">
              <a:rPr lang="en-US" smtClean="0"/>
              <a:t>86</a:t>
            </a:fld>
            <a:endParaRPr lang="en-US"/>
          </a:p>
        </p:txBody>
      </p:sp>
    </p:spTree>
    <p:extLst>
      <p:ext uri="{BB962C8B-B14F-4D97-AF65-F5344CB8AC3E}">
        <p14:creationId xmlns:p14="http://schemas.microsoft.com/office/powerpoint/2010/main" val="478436407"/>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4480B0-4B66-45F8-F46D-640455F82A7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0D4941-7D1F-C6BA-504B-7027713E6E4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5AC8068-18AD-27E8-8124-3C0C8ECAC5E2}"/>
              </a:ext>
            </a:extLst>
          </p:cNvPr>
          <p:cNvSpPr>
            <a:spLocks noGrp="1"/>
          </p:cNvSpPr>
          <p:nvPr>
            <p:ph type="body" idx="1"/>
          </p:nvPr>
        </p:nvSpPr>
        <p:spPr/>
        <p:txBody>
          <a:bodyPr/>
          <a:lstStyle/>
          <a:p>
            <a:r>
              <a:rPr lang="en-US" dirty="0"/>
              <a:t>Say something about IBI = interbirth interval. Microcebus = IBI ; age 1</a:t>
            </a:r>
            <a:r>
              <a:rPr lang="en-US" baseline="30000" dirty="0"/>
              <a:t>st</a:t>
            </a:r>
            <a:r>
              <a:rPr lang="en-US" dirty="0"/>
              <a:t> rep = 1; </a:t>
            </a:r>
          </a:p>
          <a:p>
            <a:r>
              <a:rPr lang="en-US" dirty="0"/>
              <a:t>E. </a:t>
            </a:r>
            <a:r>
              <a:rPr lang="en-US" dirty="0" err="1"/>
              <a:t>albifrons</a:t>
            </a:r>
            <a:r>
              <a:rPr lang="en-US" dirty="0"/>
              <a:t> = IBI 1.5; age 1</a:t>
            </a:r>
            <a:r>
              <a:rPr lang="en-US" baseline="30000" dirty="0"/>
              <a:t>st</a:t>
            </a:r>
            <a:r>
              <a:rPr lang="en-US" dirty="0"/>
              <a:t> rep = 2.5;</a:t>
            </a:r>
          </a:p>
          <a:p>
            <a:r>
              <a:rPr lang="en-US" dirty="0"/>
              <a:t>Indri  IBI = 2.5; age 1st rep = 7.5</a:t>
            </a:r>
          </a:p>
        </p:txBody>
      </p:sp>
      <p:sp>
        <p:nvSpPr>
          <p:cNvPr id="4" name="Slide Number Placeholder 3">
            <a:extLst>
              <a:ext uri="{FF2B5EF4-FFF2-40B4-BE49-F238E27FC236}">
                <a16:creationId xmlns:a16="http://schemas.microsoft.com/office/drawing/2014/main" id="{898391D7-0A43-C582-5734-62D1BF5D0F16}"/>
              </a:ext>
            </a:extLst>
          </p:cNvPr>
          <p:cNvSpPr>
            <a:spLocks noGrp="1"/>
          </p:cNvSpPr>
          <p:nvPr>
            <p:ph type="sldNum" sz="quarter" idx="5"/>
          </p:nvPr>
        </p:nvSpPr>
        <p:spPr/>
        <p:txBody>
          <a:bodyPr/>
          <a:lstStyle/>
          <a:p>
            <a:fld id="{A8C508D1-CDDD-6445-AC0B-42415DA4AB68}" type="slidenum">
              <a:rPr lang="en-US" smtClean="0"/>
              <a:t>87</a:t>
            </a:fld>
            <a:endParaRPr lang="en-US"/>
          </a:p>
        </p:txBody>
      </p:sp>
    </p:spTree>
    <p:extLst>
      <p:ext uri="{BB962C8B-B14F-4D97-AF65-F5344CB8AC3E}">
        <p14:creationId xmlns:p14="http://schemas.microsoft.com/office/powerpoint/2010/main" val="3420018871"/>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2637E4-8BAE-6326-63DC-FF5E56BD066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8508CB7-8ED8-7582-A697-FC45A8E9EB9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9C8A47D-2EA0-6045-1708-DF068CEDDE7F}"/>
              </a:ext>
            </a:extLst>
          </p:cNvPr>
          <p:cNvSpPr>
            <a:spLocks noGrp="1"/>
          </p:cNvSpPr>
          <p:nvPr>
            <p:ph type="body" idx="1"/>
          </p:nvPr>
        </p:nvSpPr>
        <p:spPr/>
        <p:txBody>
          <a:bodyPr/>
          <a:lstStyle/>
          <a:p>
            <a:r>
              <a:rPr lang="en-US" dirty="0"/>
              <a:t>Say something about IBI = interbirth interval. Microcebus = IBI ; age 1</a:t>
            </a:r>
            <a:r>
              <a:rPr lang="en-US" baseline="30000" dirty="0"/>
              <a:t>st</a:t>
            </a:r>
            <a:r>
              <a:rPr lang="en-US" dirty="0"/>
              <a:t> rep = 1; </a:t>
            </a:r>
          </a:p>
          <a:p>
            <a:r>
              <a:rPr lang="en-US" dirty="0"/>
              <a:t>E. </a:t>
            </a:r>
            <a:r>
              <a:rPr lang="en-US" dirty="0" err="1"/>
              <a:t>albifrons</a:t>
            </a:r>
            <a:r>
              <a:rPr lang="en-US" dirty="0"/>
              <a:t> = IBI 1.5; age 1</a:t>
            </a:r>
            <a:r>
              <a:rPr lang="en-US" baseline="30000" dirty="0"/>
              <a:t>st</a:t>
            </a:r>
            <a:r>
              <a:rPr lang="en-US" dirty="0"/>
              <a:t> rep = 2.5;</a:t>
            </a:r>
          </a:p>
          <a:p>
            <a:r>
              <a:rPr lang="en-US" dirty="0"/>
              <a:t>Indri  IBI = 2.5; age 1st rep = 7.5</a:t>
            </a:r>
          </a:p>
        </p:txBody>
      </p:sp>
      <p:sp>
        <p:nvSpPr>
          <p:cNvPr id="4" name="Slide Number Placeholder 3">
            <a:extLst>
              <a:ext uri="{FF2B5EF4-FFF2-40B4-BE49-F238E27FC236}">
                <a16:creationId xmlns:a16="http://schemas.microsoft.com/office/drawing/2014/main" id="{63D7AF65-677B-79E4-1E51-97EB3CCB29D4}"/>
              </a:ext>
            </a:extLst>
          </p:cNvPr>
          <p:cNvSpPr>
            <a:spLocks noGrp="1"/>
          </p:cNvSpPr>
          <p:nvPr>
            <p:ph type="sldNum" sz="quarter" idx="5"/>
          </p:nvPr>
        </p:nvSpPr>
        <p:spPr/>
        <p:txBody>
          <a:bodyPr/>
          <a:lstStyle/>
          <a:p>
            <a:fld id="{A8C508D1-CDDD-6445-AC0B-42415DA4AB68}" type="slidenum">
              <a:rPr lang="en-US" smtClean="0"/>
              <a:t>88</a:t>
            </a:fld>
            <a:endParaRPr lang="en-US"/>
          </a:p>
        </p:txBody>
      </p:sp>
    </p:spTree>
    <p:extLst>
      <p:ext uri="{BB962C8B-B14F-4D97-AF65-F5344CB8AC3E}">
        <p14:creationId xmlns:p14="http://schemas.microsoft.com/office/powerpoint/2010/main" val="1616555712"/>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C0F452-6D29-250B-4971-D3CDE115E06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E490BE7-D974-9744-31ED-983F3AD1004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E873E90-3720-20BC-A89D-11AD9D44813F}"/>
              </a:ext>
            </a:extLst>
          </p:cNvPr>
          <p:cNvSpPr>
            <a:spLocks noGrp="1"/>
          </p:cNvSpPr>
          <p:nvPr>
            <p:ph type="body" idx="1"/>
          </p:nvPr>
        </p:nvSpPr>
        <p:spPr/>
        <p:txBody>
          <a:bodyPr/>
          <a:lstStyle/>
          <a:p>
            <a:r>
              <a:rPr lang="en-US" dirty="0"/>
              <a:t>Say something about IBI = interbirth interval. Microcebus = IBI ; age 1</a:t>
            </a:r>
            <a:r>
              <a:rPr lang="en-US" baseline="30000" dirty="0"/>
              <a:t>st</a:t>
            </a:r>
            <a:r>
              <a:rPr lang="en-US" dirty="0"/>
              <a:t> rep = 1; </a:t>
            </a:r>
          </a:p>
          <a:p>
            <a:r>
              <a:rPr lang="en-US" dirty="0"/>
              <a:t>E. </a:t>
            </a:r>
            <a:r>
              <a:rPr lang="en-US" dirty="0" err="1"/>
              <a:t>albifrons</a:t>
            </a:r>
            <a:r>
              <a:rPr lang="en-US" dirty="0"/>
              <a:t> = IBI 1.5; age 1</a:t>
            </a:r>
            <a:r>
              <a:rPr lang="en-US" baseline="30000" dirty="0"/>
              <a:t>st</a:t>
            </a:r>
            <a:r>
              <a:rPr lang="en-US" dirty="0"/>
              <a:t> rep = 2.5;</a:t>
            </a:r>
          </a:p>
          <a:p>
            <a:r>
              <a:rPr lang="en-US" dirty="0"/>
              <a:t>Indri  IBI = 2.5; age 1st rep = 7.5</a:t>
            </a:r>
          </a:p>
        </p:txBody>
      </p:sp>
      <p:sp>
        <p:nvSpPr>
          <p:cNvPr id="4" name="Slide Number Placeholder 3">
            <a:extLst>
              <a:ext uri="{FF2B5EF4-FFF2-40B4-BE49-F238E27FC236}">
                <a16:creationId xmlns:a16="http://schemas.microsoft.com/office/drawing/2014/main" id="{AC3D0025-ADFB-AF16-CFF7-6912D84DEE31}"/>
              </a:ext>
            </a:extLst>
          </p:cNvPr>
          <p:cNvSpPr>
            <a:spLocks noGrp="1"/>
          </p:cNvSpPr>
          <p:nvPr>
            <p:ph type="sldNum" sz="quarter" idx="5"/>
          </p:nvPr>
        </p:nvSpPr>
        <p:spPr/>
        <p:txBody>
          <a:bodyPr/>
          <a:lstStyle/>
          <a:p>
            <a:fld id="{A8C508D1-CDDD-6445-AC0B-42415DA4AB68}" type="slidenum">
              <a:rPr lang="en-US" smtClean="0"/>
              <a:t>89</a:t>
            </a:fld>
            <a:endParaRPr lang="en-US"/>
          </a:p>
        </p:txBody>
      </p:sp>
    </p:spTree>
    <p:extLst>
      <p:ext uri="{BB962C8B-B14F-4D97-AF65-F5344CB8AC3E}">
        <p14:creationId xmlns:p14="http://schemas.microsoft.com/office/powerpoint/2010/main" val="747147248"/>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C1710D-7EBA-8164-9FF8-2F504E34AA5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BB39F06-6F00-45E1-95C3-79604E6FD07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16C986F-6BA8-D73B-F941-12BA14C65E82}"/>
              </a:ext>
            </a:extLst>
          </p:cNvPr>
          <p:cNvSpPr>
            <a:spLocks noGrp="1"/>
          </p:cNvSpPr>
          <p:nvPr>
            <p:ph type="body" idx="1"/>
          </p:nvPr>
        </p:nvSpPr>
        <p:spPr/>
        <p:txBody>
          <a:bodyPr/>
          <a:lstStyle/>
          <a:p>
            <a:r>
              <a:rPr lang="en-US" dirty="0"/>
              <a:t>Say something about IBI = interbirth interval. Microcebus = IBI ; age 1</a:t>
            </a:r>
            <a:r>
              <a:rPr lang="en-US" baseline="30000" dirty="0"/>
              <a:t>st</a:t>
            </a:r>
            <a:r>
              <a:rPr lang="en-US" dirty="0"/>
              <a:t> rep = 1; </a:t>
            </a:r>
          </a:p>
          <a:p>
            <a:r>
              <a:rPr lang="en-US" dirty="0"/>
              <a:t>E. </a:t>
            </a:r>
            <a:r>
              <a:rPr lang="en-US" dirty="0" err="1"/>
              <a:t>albifrons</a:t>
            </a:r>
            <a:r>
              <a:rPr lang="en-US" dirty="0"/>
              <a:t> = IBI 1.5; age 1</a:t>
            </a:r>
            <a:r>
              <a:rPr lang="en-US" baseline="30000" dirty="0"/>
              <a:t>st</a:t>
            </a:r>
            <a:r>
              <a:rPr lang="en-US" dirty="0"/>
              <a:t> rep = 2.5;</a:t>
            </a:r>
          </a:p>
          <a:p>
            <a:r>
              <a:rPr lang="en-US" dirty="0"/>
              <a:t>Indri  IBI = 2.5; age 1st rep = 7.5</a:t>
            </a:r>
          </a:p>
        </p:txBody>
      </p:sp>
      <p:sp>
        <p:nvSpPr>
          <p:cNvPr id="4" name="Slide Number Placeholder 3">
            <a:extLst>
              <a:ext uri="{FF2B5EF4-FFF2-40B4-BE49-F238E27FC236}">
                <a16:creationId xmlns:a16="http://schemas.microsoft.com/office/drawing/2014/main" id="{21931E65-C5D6-F8CA-119E-EA9027C6F6BD}"/>
              </a:ext>
            </a:extLst>
          </p:cNvPr>
          <p:cNvSpPr>
            <a:spLocks noGrp="1"/>
          </p:cNvSpPr>
          <p:nvPr>
            <p:ph type="sldNum" sz="quarter" idx="5"/>
          </p:nvPr>
        </p:nvSpPr>
        <p:spPr/>
        <p:txBody>
          <a:bodyPr/>
          <a:lstStyle/>
          <a:p>
            <a:fld id="{A8C508D1-CDDD-6445-AC0B-42415DA4AB68}" type="slidenum">
              <a:rPr lang="en-US" smtClean="0"/>
              <a:t>90</a:t>
            </a:fld>
            <a:endParaRPr lang="en-US"/>
          </a:p>
        </p:txBody>
      </p:sp>
    </p:spTree>
    <p:extLst>
      <p:ext uri="{BB962C8B-B14F-4D97-AF65-F5344CB8AC3E}">
        <p14:creationId xmlns:p14="http://schemas.microsoft.com/office/powerpoint/2010/main" val="15501342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9</a:t>
            </a:fld>
            <a:endParaRPr lang="en-US"/>
          </a:p>
        </p:txBody>
      </p:sp>
    </p:spTree>
    <p:extLst>
      <p:ext uri="{BB962C8B-B14F-4D97-AF65-F5344CB8AC3E}">
        <p14:creationId xmlns:p14="http://schemas.microsoft.com/office/powerpoint/2010/main" val="289910646"/>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p:txBody>
      </p:sp>
      <p:sp>
        <p:nvSpPr>
          <p:cNvPr id="4" name="Slide Number Placeholder 3"/>
          <p:cNvSpPr>
            <a:spLocks noGrp="1"/>
          </p:cNvSpPr>
          <p:nvPr>
            <p:ph type="sldNum" sz="quarter" idx="5"/>
          </p:nvPr>
        </p:nvSpPr>
        <p:spPr/>
        <p:txBody>
          <a:bodyPr/>
          <a:lstStyle/>
          <a:p>
            <a:fld id="{A8C508D1-CDDD-6445-AC0B-42415DA4AB68}" type="slidenum">
              <a:rPr lang="en-US" smtClean="0"/>
              <a:t>91</a:t>
            </a:fld>
            <a:endParaRPr lang="en-US"/>
          </a:p>
        </p:txBody>
      </p:sp>
    </p:spTree>
    <p:extLst>
      <p:ext uri="{BB962C8B-B14F-4D97-AF65-F5344CB8AC3E}">
        <p14:creationId xmlns:p14="http://schemas.microsoft.com/office/powerpoint/2010/main" val="1390128873"/>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p:txBody>
      </p:sp>
      <p:sp>
        <p:nvSpPr>
          <p:cNvPr id="4" name="Slide Number Placeholder 3"/>
          <p:cNvSpPr>
            <a:spLocks noGrp="1"/>
          </p:cNvSpPr>
          <p:nvPr>
            <p:ph type="sldNum" sz="quarter" idx="5"/>
          </p:nvPr>
        </p:nvSpPr>
        <p:spPr/>
        <p:txBody>
          <a:bodyPr/>
          <a:lstStyle/>
          <a:p>
            <a:fld id="{A8C508D1-CDDD-6445-AC0B-42415DA4AB68}" type="slidenum">
              <a:rPr lang="en-US" smtClean="0"/>
              <a:t>92</a:t>
            </a:fld>
            <a:endParaRPr lang="en-US"/>
          </a:p>
        </p:txBody>
      </p:sp>
    </p:spTree>
    <p:extLst>
      <p:ext uri="{BB962C8B-B14F-4D97-AF65-F5344CB8AC3E}">
        <p14:creationId xmlns:p14="http://schemas.microsoft.com/office/powerpoint/2010/main" val="388683593"/>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93</a:t>
            </a:fld>
            <a:endParaRPr lang="en-US"/>
          </a:p>
        </p:txBody>
      </p:sp>
    </p:spTree>
    <p:extLst>
      <p:ext uri="{BB962C8B-B14F-4D97-AF65-F5344CB8AC3E}">
        <p14:creationId xmlns:p14="http://schemas.microsoft.com/office/powerpoint/2010/main" val="1348289236"/>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95774D-6451-8C96-4E4D-B330754C6CC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E2D7729-D4DD-CCED-ED63-D87469FC519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B01F0E2-DAE8-23F9-A68F-6F57BE9D404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641A8B4-EC6B-55A6-88EC-1326B07DE445}"/>
              </a:ext>
            </a:extLst>
          </p:cNvPr>
          <p:cNvSpPr>
            <a:spLocks noGrp="1"/>
          </p:cNvSpPr>
          <p:nvPr>
            <p:ph type="sldNum" sz="quarter" idx="5"/>
          </p:nvPr>
        </p:nvSpPr>
        <p:spPr/>
        <p:txBody>
          <a:bodyPr/>
          <a:lstStyle/>
          <a:p>
            <a:fld id="{A8C508D1-CDDD-6445-AC0B-42415DA4AB68}" type="slidenum">
              <a:rPr lang="en-US" smtClean="0"/>
              <a:t>94</a:t>
            </a:fld>
            <a:endParaRPr lang="en-US"/>
          </a:p>
        </p:txBody>
      </p:sp>
    </p:spTree>
    <p:extLst>
      <p:ext uri="{BB962C8B-B14F-4D97-AF65-F5344CB8AC3E}">
        <p14:creationId xmlns:p14="http://schemas.microsoft.com/office/powerpoint/2010/main" val="3051245158"/>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95</a:t>
            </a:fld>
            <a:endParaRPr lang="en-US"/>
          </a:p>
        </p:txBody>
      </p:sp>
    </p:spTree>
    <p:extLst>
      <p:ext uri="{BB962C8B-B14F-4D97-AF65-F5344CB8AC3E}">
        <p14:creationId xmlns:p14="http://schemas.microsoft.com/office/powerpoint/2010/main" val="337797002"/>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96</a:t>
            </a:fld>
            <a:endParaRPr lang="en-US"/>
          </a:p>
        </p:txBody>
      </p:sp>
    </p:spTree>
    <p:extLst>
      <p:ext uri="{BB962C8B-B14F-4D97-AF65-F5344CB8AC3E}">
        <p14:creationId xmlns:p14="http://schemas.microsoft.com/office/powerpoint/2010/main" val="118824518"/>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508D1-CDDD-6445-AC0B-42415DA4AB68}" type="slidenum">
              <a:rPr lang="en-US" smtClean="0"/>
              <a:t>97</a:t>
            </a:fld>
            <a:endParaRPr lang="en-US"/>
          </a:p>
        </p:txBody>
      </p:sp>
    </p:spTree>
    <p:extLst>
      <p:ext uri="{BB962C8B-B14F-4D97-AF65-F5344CB8AC3E}">
        <p14:creationId xmlns:p14="http://schemas.microsoft.com/office/powerpoint/2010/main" val="21912338"/>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98</a:t>
            </a:fld>
            <a:endParaRPr lang="en-US"/>
          </a:p>
        </p:txBody>
      </p:sp>
    </p:spTree>
    <p:extLst>
      <p:ext uri="{BB962C8B-B14F-4D97-AF65-F5344CB8AC3E}">
        <p14:creationId xmlns:p14="http://schemas.microsoft.com/office/powerpoint/2010/main" val="1271387451"/>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99</a:t>
            </a:fld>
            <a:endParaRPr lang="en-US"/>
          </a:p>
        </p:txBody>
      </p:sp>
    </p:spTree>
    <p:extLst>
      <p:ext uri="{BB962C8B-B14F-4D97-AF65-F5344CB8AC3E}">
        <p14:creationId xmlns:p14="http://schemas.microsoft.com/office/powerpoint/2010/main" val="4010145524"/>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100</a:t>
            </a:fld>
            <a:endParaRPr lang="en-US"/>
          </a:p>
        </p:txBody>
      </p:sp>
    </p:spTree>
    <p:extLst>
      <p:ext uri="{BB962C8B-B14F-4D97-AF65-F5344CB8AC3E}">
        <p14:creationId xmlns:p14="http://schemas.microsoft.com/office/powerpoint/2010/main" val="21810956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26AE90-A368-DAEC-FC0B-2486E9D1C24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2D1E314-5518-1D79-BF07-5A9BFB69F8A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03E1FE5-8D60-3237-1DB9-47FACA885BDF}"/>
              </a:ext>
            </a:extLst>
          </p:cNvPr>
          <p:cNvSpPr>
            <a:spLocks noGrp="1"/>
          </p:cNvSpPr>
          <p:nvPr>
            <p:ph type="dt" sz="half" idx="10"/>
          </p:nvPr>
        </p:nvSpPr>
        <p:spPr/>
        <p:txBody>
          <a:bodyPr/>
          <a:lstStyle/>
          <a:p>
            <a:fld id="{790AB186-76C0-7E49-B58A-0AF75FA9177A}" type="datetimeFigureOut">
              <a:rPr lang="en-US" smtClean="0"/>
              <a:t>2/11/25</a:t>
            </a:fld>
            <a:endParaRPr lang="en-US"/>
          </a:p>
        </p:txBody>
      </p:sp>
      <p:sp>
        <p:nvSpPr>
          <p:cNvPr id="5" name="Footer Placeholder 4">
            <a:extLst>
              <a:ext uri="{FF2B5EF4-FFF2-40B4-BE49-F238E27FC236}">
                <a16:creationId xmlns:a16="http://schemas.microsoft.com/office/drawing/2014/main" id="{13FDC537-B604-C5D6-4134-3483BE0FF81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0359345-C242-1FEF-E60C-EC74A4A062B6}"/>
              </a:ext>
            </a:extLst>
          </p:cNvPr>
          <p:cNvSpPr>
            <a:spLocks noGrp="1"/>
          </p:cNvSpPr>
          <p:nvPr>
            <p:ph type="sldNum" sz="quarter" idx="12"/>
          </p:nvPr>
        </p:nvSpPr>
        <p:spPr/>
        <p:txBody>
          <a:bodyPr/>
          <a:lstStyle/>
          <a:p>
            <a:fld id="{57C143A3-B8D4-E241-A960-4270AFEB5F50}" type="slidenum">
              <a:rPr lang="en-US" smtClean="0"/>
              <a:t>‹#›</a:t>
            </a:fld>
            <a:endParaRPr lang="en-US"/>
          </a:p>
        </p:txBody>
      </p:sp>
    </p:spTree>
    <p:extLst>
      <p:ext uri="{BB962C8B-B14F-4D97-AF65-F5344CB8AC3E}">
        <p14:creationId xmlns:p14="http://schemas.microsoft.com/office/powerpoint/2010/main" val="42536041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31261E-0296-B8A4-F1F4-E32062C48C5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75993F8-DFF9-9F96-0281-EDB20DDEB3B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88FD9A4-664A-000E-1001-0AD2229946E2}"/>
              </a:ext>
            </a:extLst>
          </p:cNvPr>
          <p:cNvSpPr>
            <a:spLocks noGrp="1"/>
          </p:cNvSpPr>
          <p:nvPr>
            <p:ph type="dt" sz="half" idx="10"/>
          </p:nvPr>
        </p:nvSpPr>
        <p:spPr/>
        <p:txBody>
          <a:bodyPr/>
          <a:lstStyle/>
          <a:p>
            <a:fld id="{790AB186-76C0-7E49-B58A-0AF75FA9177A}" type="datetimeFigureOut">
              <a:rPr lang="en-US" smtClean="0"/>
              <a:t>2/11/25</a:t>
            </a:fld>
            <a:endParaRPr lang="en-US"/>
          </a:p>
        </p:txBody>
      </p:sp>
      <p:sp>
        <p:nvSpPr>
          <p:cNvPr id="5" name="Footer Placeholder 4">
            <a:extLst>
              <a:ext uri="{FF2B5EF4-FFF2-40B4-BE49-F238E27FC236}">
                <a16:creationId xmlns:a16="http://schemas.microsoft.com/office/drawing/2014/main" id="{51C9F86E-5F5C-456B-7ED9-917FC39F162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15DC763-1771-295C-B535-A4DD766459ED}"/>
              </a:ext>
            </a:extLst>
          </p:cNvPr>
          <p:cNvSpPr>
            <a:spLocks noGrp="1"/>
          </p:cNvSpPr>
          <p:nvPr>
            <p:ph type="sldNum" sz="quarter" idx="12"/>
          </p:nvPr>
        </p:nvSpPr>
        <p:spPr/>
        <p:txBody>
          <a:bodyPr/>
          <a:lstStyle/>
          <a:p>
            <a:fld id="{57C143A3-B8D4-E241-A960-4270AFEB5F50}" type="slidenum">
              <a:rPr lang="en-US" smtClean="0"/>
              <a:t>‹#›</a:t>
            </a:fld>
            <a:endParaRPr lang="en-US"/>
          </a:p>
        </p:txBody>
      </p:sp>
    </p:spTree>
    <p:extLst>
      <p:ext uri="{BB962C8B-B14F-4D97-AF65-F5344CB8AC3E}">
        <p14:creationId xmlns:p14="http://schemas.microsoft.com/office/powerpoint/2010/main" val="33811543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E273A9B-E688-636A-4789-C007089FA87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D597FF3-75BC-0499-9C51-AB40BFC1B0B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F1EBF91-E459-5DCD-4381-8A36B79CC3CC}"/>
              </a:ext>
            </a:extLst>
          </p:cNvPr>
          <p:cNvSpPr>
            <a:spLocks noGrp="1"/>
          </p:cNvSpPr>
          <p:nvPr>
            <p:ph type="dt" sz="half" idx="10"/>
          </p:nvPr>
        </p:nvSpPr>
        <p:spPr/>
        <p:txBody>
          <a:bodyPr/>
          <a:lstStyle/>
          <a:p>
            <a:fld id="{790AB186-76C0-7E49-B58A-0AF75FA9177A}" type="datetimeFigureOut">
              <a:rPr lang="en-US" smtClean="0"/>
              <a:t>2/11/25</a:t>
            </a:fld>
            <a:endParaRPr lang="en-US"/>
          </a:p>
        </p:txBody>
      </p:sp>
      <p:sp>
        <p:nvSpPr>
          <p:cNvPr id="5" name="Footer Placeholder 4">
            <a:extLst>
              <a:ext uri="{FF2B5EF4-FFF2-40B4-BE49-F238E27FC236}">
                <a16:creationId xmlns:a16="http://schemas.microsoft.com/office/drawing/2014/main" id="{7362ECDA-21D5-22E9-080A-021AD9B6BD4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12B0745-BC3F-7E81-DBC4-08E3D0A2770D}"/>
              </a:ext>
            </a:extLst>
          </p:cNvPr>
          <p:cNvSpPr>
            <a:spLocks noGrp="1"/>
          </p:cNvSpPr>
          <p:nvPr>
            <p:ph type="sldNum" sz="quarter" idx="12"/>
          </p:nvPr>
        </p:nvSpPr>
        <p:spPr/>
        <p:txBody>
          <a:bodyPr/>
          <a:lstStyle/>
          <a:p>
            <a:fld id="{57C143A3-B8D4-E241-A960-4270AFEB5F50}" type="slidenum">
              <a:rPr lang="en-US" smtClean="0"/>
              <a:t>‹#›</a:t>
            </a:fld>
            <a:endParaRPr lang="en-US"/>
          </a:p>
        </p:txBody>
      </p:sp>
    </p:spTree>
    <p:extLst>
      <p:ext uri="{BB962C8B-B14F-4D97-AF65-F5344CB8AC3E}">
        <p14:creationId xmlns:p14="http://schemas.microsoft.com/office/powerpoint/2010/main" val="21826886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24634D-09FE-6918-FE45-15E33646D4F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8FBE866-9B53-589F-805B-0254AD78A3B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30A4AA3-5232-8739-C553-AF97D020425F}"/>
              </a:ext>
            </a:extLst>
          </p:cNvPr>
          <p:cNvSpPr>
            <a:spLocks noGrp="1"/>
          </p:cNvSpPr>
          <p:nvPr>
            <p:ph type="dt" sz="half" idx="10"/>
          </p:nvPr>
        </p:nvSpPr>
        <p:spPr/>
        <p:txBody>
          <a:bodyPr/>
          <a:lstStyle/>
          <a:p>
            <a:fld id="{790AB186-76C0-7E49-B58A-0AF75FA9177A}" type="datetimeFigureOut">
              <a:rPr lang="en-US" smtClean="0"/>
              <a:t>2/11/25</a:t>
            </a:fld>
            <a:endParaRPr lang="en-US"/>
          </a:p>
        </p:txBody>
      </p:sp>
      <p:sp>
        <p:nvSpPr>
          <p:cNvPr id="5" name="Footer Placeholder 4">
            <a:extLst>
              <a:ext uri="{FF2B5EF4-FFF2-40B4-BE49-F238E27FC236}">
                <a16:creationId xmlns:a16="http://schemas.microsoft.com/office/drawing/2014/main" id="{131111C9-F524-24F8-631F-AAD5331FB17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8672679-D988-7617-6DB4-A1F83F9F46F5}"/>
              </a:ext>
            </a:extLst>
          </p:cNvPr>
          <p:cNvSpPr>
            <a:spLocks noGrp="1"/>
          </p:cNvSpPr>
          <p:nvPr>
            <p:ph type="sldNum" sz="quarter" idx="12"/>
          </p:nvPr>
        </p:nvSpPr>
        <p:spPr/>
        <p:txBody>
          <a:bodyPr/>
          <a:lstStyle/>
          <a:p>
            <a:fld id="{57C143A3-B8D4-E241-A960-4270AFEB5F50}" type="slidenum">
              <a:rPr lang="en-US" smtClean="0"/>
              <a:t>‹#›</a:t>
            </a:fld>
            <a:endParaRPr lang="en-US"/>
          </a:p>
        </p:txBody>
      </p:sp>
    </p:spTree>
    <p:extLst>
      <p:ext uri="{BB962C8B-B14F-4D97-AF65-F5344CB8AC3E}">
        <p14:creationId xmlns:p14="http://schemas.microsoft.com/office/powerpoint/2010/main" val="7785616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D47477-01DB-A4BF-0AE0-C422644565B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6E42D3E-B9F6-8E6D-419E-161CD988B00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63D82E5-CA33-1169-FD6E-D5106A6CE113}"/>
              </a:ext>
            </a:extLst>
          </p:cNvPr>
          <p:cNvSpPr>
            <a:spLocks noGrp="1"/>
          </p:cNvSpPr>
          <p:nvPr>
            <p:ph type="dt" sz="half" idx="10"/>
          </p:nvPr>
        </p:nvSpPr>
        <p:spPr/>
        <p:txBody>
          <a:bodyPr/>
          <a:lstStyle/>
          <a:p>
            <a:fld id="{790AB186-76C0-7E49-B58A-0AF75FA9177A}" type="datetimeFigureOut">
              <a:rPr lang="en-US" smtClean="0"/>
              <a:t>2/11/25</a:t>
            </a:fld>
            <a:endParaRPr lang="en-US"/>
          </a:p>
        </p:txBody>
      </p:sp>
      <p:sp>
        <p:nvSpPr>
          <p:cNvPr id="5" name="Footer Placeholder 4">
            <a:extLst>
              <a:ext uri="{FF2B5EF4-FFF2-40B4-BE49-F238E27FC236}">
                <a16:creationId xmlns:a16="http://schemas.microsoft.com/office/drawing/2014/main" id="{DF4A17B2-5513-3A0E-D95F-696FEB524D4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985562C-1BA7-4F95-3BBE-06049AA9A85E}"/>
              </a:ext>
            </a:extLst>
          </p:cNvPr>
          <p:cNvSpPr>
            <a:spLocks noGrp="1"/>
          </p:cNvSpPr>
          <p:nvPr>
            <p:ph type="sldNum" sz="quarter" idx="12"/>
          </p:nvPr>
        </p:nvSpPr>
        <p:spPr/>
        <p:txBody>
          <a:bodyPr/>
          <a:lstStyle/>
          <a:p>
            <a:fld id="{57C143A3-B8D4-E241-A960-4270AFEB5F50}" type="slidenum">
              <a:rPr lang="en-US" smtClean="0"/>
              <a:t>‹#›</a:t>
            </a:fld>
            <a:endParaRPr lang="en-US"/>
          </a:p>
        </p:txBody>
      </p:sp>
    </p:spTree>
    <p:extLst>
      <p:ext uri="{BB962C8B-B14F-4D97-AF65-F5344CB8AC3E}">
        <p14:creationId xmlns:p14="http://schemas.microsoft.com/office/powerpoint/2010/main" val="23803155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2615D6-1270-8FAD-0714-B79BACB63A2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BB70C8C-66D8-F02D-4ABE-AEB70174FDE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6B4FB9A-EA0F-0F94-8B70-E0B1E19BDBE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134EBE8-A5E8-6B0F-2464-E3EDD913E6E1}"/>
              </a:ext>
            </a:extLst>
          </p:cNvPr>
          <p:cNvSpPr>
            <a:spLocks noGrp="1"/>
          </p:cNvSpPr>
          <p:nvPr>
            <p:ph type="dt" sz="half" idx="10"/>
          </p:nvPr>
        </p:nvSpPr>
        <p:spPr/>
        <p:txBody>
          <a:bodyPr/>
          <a:lstStyle/>
          <a:p>
            <a:fld id="{790AB186-76C0-7E49-B58A-0AF75FA9177A}" type="datetimeFigureOut">
              <a:rPr lang="en-US" smtClean="0"/>
              <a:t>2/11/25</a:t>
            </a:fld>
            <a:endParaRPr lang="en-US"/>
          </a:p>
        </p:txBody>
      </p:sp>
      <p:sp>
        <p:nvSpPr>
          <p:cNvPr id="6" name="Footer Placeholder 5">
            <a:extLst>
              <a:ext uri="{FF2B5EF4-FFF2-40B4-BE49-F238E27FC236}">
                <a16:creationId xmlns:a16="http://schemas.microsoft.com/office/drawing/2014/main" id="{11984699-5130-46C3-1C95-7484019F81D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6BE41A6-3B2D-DE43-383F-A66C5A4E5B6C}"/>
              </a:ext>
            </a:extLst>
          </p:cNvPr>
          <p:cNvSpPr>
            <a:spLocks noGrp="1"/>
          </p:cNvSpPr>
          <p:nvPr>
            <p:ph type="sldNum" sz="quarter" idx="12"/>
          </p:nvPr>
        </p:nvSpPr>
        <p:spPr/>
        <p:txBody>
          <a:bodyPr/>
          <a:lstStyle/>
          <a:p>
            <a:fld id="{57C143A3-B8D4-E241-A960-4270AFEB5F50}" type="slidenum">
              <a:rPr lang="en-US" smtClean="0"/>
              <a:t>‹#›</a:t>
            </a:fld>
            <a:endParaRPr lang="en-US"/>
          </a:p>
        </p:txBody>
      </p:sp>
    </p:spTree>
    <p:extLst>
      <p:ext uri="{BB962C8B-B14F-4D97-AF65-F5344CB8AC3E}">
        <p14:creationId xmlns:p14="http://schemas.microsoft.com/office/powerpoint/2010/main" val="28332112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E5C475-9579-BC61-DA5B-B21B1A4A0EE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8A25BA8-7995-51F0-CCCB-00338150EC4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3300CB6-8216-A289-49FA-0A04BF64310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ACBE779-E8B3-36E4-21EA-DC8FE9202D8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B40A61C-E25C-C4E2-029D-5448C3F53C2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278F4B3-1432-9D13-737B-EFF50DB83D28}"/>
              </a:ext>
            </a:extLst>
          </p:cNvPr>
          <p:cNvSpPr>
            <a:spLocks noGrp="1"/>
          </p:cNvSpPr>
          <p:nvPr>
            <p:ph type="dt" sz="half" idx="10"/>
          </p:nvPr>
        </p:nvSpPr>
        <p:spPr/>
        <p:txBody>
          <a:bodyPr/>
          <a:lstStyle/>
          <a:p>
            <a:fld id="{790AB186-76C0-7E49-B58A-0AF75FA9177A}" type="datetimeFigureOut">
              <a:rPr lang="en-US" smtClean="0"/>
              <a:t>2/11/25</a:t>
            </a:fld>
            <a:endParaRPr lang="en-US"/>
          </a:p>
        </p:txBody>
      </p:sp>
      <p:sp>
        <p:nvSpPr>
          <p:cNvPr id="8" name="Footer Placeholder 7">
            <a:extLst>
              <a:ext uri="{FF2B5EF4-FFF2-40B4-BE49-F238E27FC236}">
                <a16:creationId xmlns:a16="http://schemas.microsoft.com/office/drawing/2014/main" id="{1964E071-45EB-5016-59EF-630E7C69E56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EE04FE0-9050-0C84-D6C5-C5B48CFB8BD8}"/>
              </a:ext>
            </a:extLst>
          </p:cNvPr>
          <p:cNvSpPr>
            <a:spLocks noGrp="1"/>
          </p:cNvSpPr>
          <p:nvPr>
            <p:ph type="sldNum" sz="quarter" idx="12"/>
          </p:nvPr>
        </p:nvSpPr>
        <p:spPr/>
        <p:txBody>
          <a:bodyPr/>
          <a:lstStyle/>
          <a:p>
            <a:fld id="{57C143A3-B8D4-E241-A960-4270AFEB5F50}" type="slidenum">
              <a:rPr lang="en-US" smtClean="0"/>
              <a:t>‹#›</a:t>
            </a:fld>
            <a:endParaRPr lang="en-US"/>
          </a:p>
        </p:txBody>
      </p:sp>
    </p:spTree>
    <p:extLst>
      <p:ext uri="{BB962C8B-B14F-4D97-AF65-F5344CB8AC3E}">
        <p14:creationId xmlns:p14="http://schemas.microsoft.com/office/powerpoint/2010/main" val="22278726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83CA1-C131-8738-DB26-82F740EA110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6864DC8-F28B-EBA2-773C-17BFC49AB9D0}"/>
              </a:ext>
            </a:extLst>
          </p:cNvPr>
          <p:cNvSpPr>
            <a:spLocks noGrp="1"/>
          </p:cNvSpPr>
          <p:nvPr>
            <p:ph type="dt" sz="half" idx="10"/>
          </p:nvPr>
        </p:nvSpPr>
        <p:spPr/>
        <p:txBody>
          <a:bodyPr/>
          <a:lstStyle/>
          <a:p>
            <a:fld id="{790AB186-76C0-7E49-B58A-0AF75FA9177A}" type="datetimeFigureOut">
              <a:rPr lang="en-US" smtClean="0"/>
              <a:t>2/11/25</a:t>
            </a:fld>
            <a:endParaRPr lang="en-US"/>
          </a:p>
        </p:txBody>
      </p:sp>
      <p:sp>
        <p:nvSpPr>
          <p:cNvPr id="4" name="Footer Placeholder 3">
            <a:extLst>
              <a:ext uri="{FF2B5EF4-FFF2-40B4-BE49-F238E27FC236}">
                <a16:creationId xmlns:a16="http://schemas.microsoft.com/office/drawing/2014/main" id="{89BA56C5-9A7C-1A82-A7AB-C4960E2D33B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99BF694-1FBE-9DB8-9102-F28D2689E126}"/>
              </a:ext>
            </a:extLst>
          </p:cNvPr>
          <p:cNvSpPr>
            <a:spLocks noGrp="1"/>
          </p:cNvSpPr>
          <p:nvPr>
            <p:ph type="sldNum" sz="quarter" idx="12"/>
          </p:nvPr>
        </p:nvSpPr>
        <p:spPr/>
        <p:txBody>
          <a:bodyPr/>
          <a:lstStyle/>
          <a:p>
            <a:fld id="{57C143A3-B8D4-E241-A960-4270AFEB5F50}" type="slidenum">
              <a:rPr lang="en-US" smtClean="0"/>
              <a:t>‹#›</a:t>
            </a:fld>
            <a:endParaRPr lang="en-US"/>
          </a:p>
        </p:txBody>
      </p:sp>
    </p:spTree>
    <p:extLst>
      <p:ext uri="{BB962C8B-B14F-4D97-AF65-F5344CB8AC3E}">
        <p14:creationId xmlns:p14="http://schemas.microsoft.com/office/powerpoint/2010/main" val="30314155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885F3F7-81B0-D923-F54D-E1DE162253D7}"/>
              </a:ext>
            </a:extLst>
          </p:cNvPr>
          <p:cNvSpPr>
            <a:spLocks noGrp="1"/>
          </p:cNvSpPr>
          <p:nvPr>
            <p:ph type="dt" sz="half" idx="10"/>
          </p:nvPr>
        </p:nvSpPr>
        <p:spPr/>
        <p:txBody>
          <a:bodyPr/>
          <a:lstStyle/>
          <a:p>
            <a:fld id="{790AB186-76C0-7E49-B58A-0AF75FA9177A}" type="datetimeFigureOut">
              <a:rPr lang="en-US" smtClean="0"/>
              <a:t>2/11/25</a:t>
            </a:fld>
            <a:endParaRPr lang="en-US"/>
          </a:p>
        </p:txBody>
      </p:sp>
      <p:sp>
        <p:nvSpPr>
          <p:cNvPr id="3" name="Footer Placeholder 2">
            <a:extLst>
              <a:ext uri="{FF2B5EF4-FFF2-40B4-BE49-F238E27FC236}">
                <a16:creationId xmlns:a16="http://schemas.microsoft.com/office/drawing/2014/main" id="{A25D1316-AF1D-E3FE-3744-530C08B8FC7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049D7E0-C4A4-348D-CAE8-F2E33443032F}"/>
              </a:ext>
            </a:extLst>
          </p:cNvPr>
          <p:cNvSpPr>
            <a:spLocks noGrp="1"/>
          </p:cNvSpPr>
          <p:nvPr>
            <p:ph type="sldNum" sz="quarter" idx="12"/>
          </p:nvPr>
        </p:nvSpPr>
        <p:spPr/>
        <p:txBody>
          <a:bodyPr/>
          <a:lstStyle/>
          <a:p>
            <a:fld id="{57C143A3-B8D4-E241-A960-4270AFEB5F50}" type="slidenum">
              <a:rPr lang="en-US" smtClean="0"/>
              <a:t>‹#›</a:t>
            </a:fld>
            <a:endParaRPr lang="en-US"/>
          </a:p>
        </p:txBody>
      </p:sp>
    </p:spTree>
    <p:extLst>
      <p:ext uri="{BB962C8B-B14F-4D97-AF65-F5344CB8AC3E}">
        <p14:creationId xmlns:p14="http://schemas.microsoft.com/office/powerpoint/2010/main" val="22007201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8F5467-E5FC-0229-422B-B1F743F1224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2A2B004-97A0-5596-4D19-521BB0B71AF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EA277C6-C1C9-04F9-2EF2-5638AB0438B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CC10642-8797-5B88-7230-34223E6253D1}"/>
              </a:ext>
            </a:extLst>
          </p:cNvPr>
          <p:cNvSpPr>
            <a:spLocks noGrp="1"/>
          </p:cNvSpPr>
          <p:nvPr>
            <p:ph type="dt" sz="half" idx="10"/>
          </p:nvPr>
        </p:nvSpPr>
        <p:spPr/>
        <p:txBody>
          <a:bodyPr/>
          <a:lstStyle/>
          <a:p>
            <a:fld id="{790AB186-76C0-7E49-B58A-0AF75FA9177A}" type="datetimeFigureOut">
              <a:rPr lang="en-US" smtClean="0"/>
              <a:t>2/11/25</a:t>
            </a:fld>
            <a:endParaRPr lang="en-US"/>
          </a:p>
        </p:txBody>
      </p:sp>
      <p:sp>
        <p:nvSpPr>
          <p:cNvPr id="6" name="Footer Placeholder 5">
            <a:extLst>
              <a:ext uri="{FF2B5EF4-FFF2-40B4-BE49-F238E27FC236}">
                <a16:creationId xmlns:a16="http://schemas.microsoft.com/office/drawing/2014/main" id="{70F06E50-0C2B-EED7-14EE-E6EA546B5B6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A705C84-EBF0-645D-BB09-03B7FF51CA44}"/>
              </a:ext>
            </a:extLst>
          </p:cNvPr>
          <p:cNvSpPr>
            <a:spLocks noGrp="1"/>
          </p:cNvSpPr>
          <p:nvPr>
            <p:ph type="sldNum" sz="quarter" idx="12"/>
          </p:nvPr>
        </p:nvSpPr>
        <p:spPr/>
        <p:txBody>
          <a:bodyPr/>
          <a:lstStyle/>
          <a:p>
            <a:fld id="{57C143A3-B8D4-E241-A960-4270AFEB5F50}" type="slidenum">
              <a:rPr lang="en-US" smtClean="0"/>
              <a:t>‹#›</a:t>
            </a:fld>
            <a:endParaRPr lang="en-US"/>
          </a:p>
        </p:txBody>
      </p:sp>
    </p:spTree>
    <p:extLst>
      <p:ext uri="{BB962C8B-B14F-4D97-AF65-F5344CB8AC3E}">
        <p14:creationId xmlns:p14="http://schemas.microsoft.com/office/powerpoint/2010/main" val="31006972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C7C2E8-BC90-3317-DF82-0BA28FF862C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09ACC62-8342-BD43-D3A4-72718503074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E0D8FF2-FF4E-DFD6-9B05-80525461709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30E83C7-2974-D191-EAF8-BEC7E48BFACC}"/>
              </a:ext>
            </a:extLst>
          </p:cNvPr>
          <p:cNvSpPr>
            <a:spLocks noGrp="1"/>
          </p:cNvSpPr>
          <p:nvPr>
            <p:ph type="dt" sz="half" idx="10"/>
          </p:nvPr>
        </p:nvSpPr>
        <p:spPr/>
        <p:txBody>
          <a:bodyPr/>
          <a:lstStyle/>
          <a:p>
            <a:fld id="{790AB186-76C0-7E49-B58A-0AF75FA9177A}" type="datetimeFigureOut">
              <a:rPr lang="en-US" smtClean="0"/>
              <a:t>2/11/25</a:t>
            </a:fld>
            <a:endParaRPr lang="en-US"/>
          </a:p>
        </p:txBody>
      </p:sp>
      <p:sp>
        <p:nvSpPr>
          <p:cNvPr id="6" name="Footer Placeholder 5">
            <a:extLst>
              <a:ext uri="{FF2B5EF4-FFF2-40B4-BE49-F238E27FC236}">
                <a16:creationId xmlns:a16="http://schemas.microsoft.com/office/drawing/2014/main" id="{601EFD32-B838-05CC-3D0E-FA5C4B89777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8E81DA7-2014-782B-6DD7-754E786FBFD0}"/>
              </a:ext>
            </a:extLst>
          </p:cNvPr>
          <p:cNvSpPr>
            <a:spLocks noGrp="1"/>
          </p:cNvSpPr>
          <p:nvPr>
            <p:ph type="sldNum" sz="quarter" idx="12"/>
          </p:nvPr>
        </p:nvSpPr>
        <p:spPr/>
        <p:txBody>
          <a:bodyPr/>
          <a:lstStyle/>
          <a:p>
            <a:fld id="{57C143A3-B8D4-E241-A960-4270AFEB5F50}" type="slidenum">
              <a:rPr lang="en-US" smtClean="0"/>
              <a:t>‹#›</a:t>
            </a:fld>
            <a:endParaRPr lang="en-US"/>
          </a:p>
        </p:txBody>
      </p:sp>
    </p:spTree>
    <p:extLst>
      <p:ext uri="{BB962C8B-B14F-4D97-AF65-F5344CB8AC3E}">
        <p14:creationId xmlns:p14="http://schemas.microsoft.com/office/powerpoint/2010/main" val="24882820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CBAF372-CE2A-119A-E828-FADF709CF53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FEA249B-CB45-BECD-E78C-D5AB463E066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0FF0245-AEF8-8665-1A06-9415E1FA283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90AB186-76C0-7E49-B58A-0AF75FA9177A}" type="datetimeFigureOut">
              <a:rPr lang="en-US" smtClean="0"/>
              <a:t>2/11/25</a:t>
            </a:fld>
            <a:endParaRPr lang="en-US"/>
          </a:p>
        </p:txBody>
      </p:sp>
      <p:sp>
        <p:nvSpPr>
          <p:cNvPr id="5" name="Footer Placeholder 4">
            <a:extLst>
              <a:ext uri="{FF2B5EF4-FFF2-40B4-BE49-F238E27FC236}">
                <a16:creationId xmlns:a16="http://schemas.microsoft.com/office/drawing/2014/main" id="{C27EE361-DF9E-4B01-F6A1-D540387626F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EF97D22-0DA6-49B1-F2D4-3CDB5D2A2A2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7C143A3-B8D4-E241-A960-4270AFEB5F50}" type="slidenum">
              <a:rPr lang="en-US" smtClean="0"/>
              <a:t>‹#›</a:t>
            </a:fld>
            <a:endParaRPr lang="en-US"/>
          </a:p>
        </p:txBody>
      </p:sp>
    </p:spTree>
    <p:extLst>
      <p:ext uri="{BB962C8B-B14F-4D97-AF65-F5344CB8AC3E}">
        <p14:creationId xmlns:p14="http://schemas.microsoft.com/office/powerpoint/2010/main" val="8007247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11/relationships/webextension" Target="../webextensions/webextension1.xm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8" Type="http://schemas.openxmlformats.org/officeDocument/2006/relationships/image" Target="../media/image98.emf"/><Relationship Id="rId3" Type="http://schemas.openxmlformats.org/officeDocument/2006/relationships/image" Target="../media/image240.png"/><Relationship Id="rId7" Type="http://schemas.openxmlformats.org/officeDocument/2006/relationships/image" Target="../media/image97.emf"/><Relationship Id="rId2" Type="http://schemas.openxmlformats.org/officeDocument/2006/relationships/notesSlide" Target="../notesSlides/notesSlide99.xml"/><Relationship Id="rId1" Type="http://schemas.openxmlformats.org/officeDocument/2006/relationships/slideLayout" Target="../slideLayouts/slideLayout2.xml"/><Relationship Id="rId6" Type="http://schemas.openxmlformats.org/officeDocument/2006/relationships/image" Target="../media/image3.emf"/><Relationship Id="rId5" Type="http://schemas.openxmlformats.org/officeDocument/2006/relationships/image" Target="../media/image4.emf"/><Relationship Id="rId4" Type="http://schemas.openxmlformats.org/officeDocument/2006/relationships/image" Target="../media/image250.png"/></Relationships>
</file>

<file path=ppt/slides/_rels/slide101.xml.rels><?xml version="1.0" encoding="UTF-8" standalone="yes"?>
<Relationships xmlns="http://schemas.openxmlformats.org/package/2006/relationships"><Relationship Id="rId8" Type="http://schemas.openxmlformats.org/officeDocument/2006/relationships/image" Target="../media/image98.emf"/><Relationship Id="rId3" Type="http://schemas.openxmlformats.org/officeDocument/2006/relationships/image" Target="../media/image240.png"/><Relationship Id="rId7" Type="http://schemas.openxmlformats.org/officeDocument/2006/relationships/image" Target="../media/image97.emf"/><Relationship Id="rId2" Type="http://schemas.openxmlformats.org/officeDocument/2006/relationships/notesSlide" Target="../notesSlides/notesSlide100.xml"/><Relationship Id="rId1" Type="http://schemas.openxmlformats.org/officeDocument/2006/relationships/slideLayout" Target="../slideLayouts/slideLayout2.xml"/><Relationship Id="rId6" Type="http://schemas.openxmlformats.org/officeDocument/2006/relationships/image" Target="../media/image3.emf"/><Relationship Id="rId5" Type="http://schemas.openxmlformats.org/officeDocument/2006/relationships/image" Target="../media/image4.emf"/><Relationship Id="rId4" Type="http://schemas.openxmlformats.org/officeDocument/2006/relationships/image" Target="../media/image250.png"/></Relationships>
</file>

<file path=ppt/slides/_rels/slide102.xml.rels><?xml version="1.0" encoding="UTF-8" standalone="yes"?>
<Relationships xmlns="http://schemas.openxmlformats.org/package/2006/relationships"><Relationship Id="rId8" Type="http://schemas.openxmlformats.org/officeDocument/2006/relationships/image" Target="../media/image98.emf"/><Relationship Id="rId3" Type="http://schemas.openxmlformats.org/officeDocument/2006/relationships/image" Target="../media/image240.png"/><Relationship Id="rId7" Type="http://schemas.openxmlformats.org/officeDocument/2006/relationships/image" Target="../media/image97.emf"/><Relationship Id="rId2" Type="http://schemas.openxmlformats.org/officeDocument/2006/relationships/notesSlide" Target="../notesSlides/notesSlide101.xml"/><Relationship Id="rId1" Type="http://schemas.openxmlformats.org/officeDocument/2006/relationships/slideLayout" Target="../slideLayouts/slideLayout2.xml"/><Relationship Id="rId6" Type="http://schemas.openxmlformats.org/officeDocument/2006/relationships/image" Target="../media/image3.emf"/><Relationship Id="rId5" Type="http://schemas.openxmlformats.org/officeDocument/2006/relationships/image" Target="../media/image4.emf"/><Relationship Id="rId4" Type="http://schemas.openxmlformats.org/officeDocument/2006/relationships/image" Target="../media/image250.png"/></Relationships>
</file>

<file path=ppt/slides/_rels/slide103.xml.rels><?xml version="1.0" encoding="UTF-8" standalone="yes"?>
<Relationships xmlns="http://schemas.openxmlformats.org/package/2006/relationships"><Relationship Id="rId8" Type="http://schemas.openxmlformats.org/officeDocument/2006/relationships/image" Target="../media/image98.emf"/><Relationship Id="rId3" Type="http://schemas.openxmlformats.org/officeDocument/2006/relationships/image" Target="../media/image260.png"/><Relationship Id="rId7" Type="http://schemas.openxmlformats.org/officeDocument/2006/relationships/image" Target="../media/image97.emf"/><Relationship Id="rId2" Type="http://schemas.openxmlformats.org/officeDocument/2006/relationships/notesSlide" Target="../notesSlides/notesSlide102.xml"/><Relationship Id="rId1" Type="http://schemas.openxmlformats.org/officeDocument/2006/relationships/slideLayout" Target="../slideLayouts/slideLayout2.xml"/><Relationship Id="rId6" Type="http://schemas.openxmlformats.org/officeDocument/2006/relationships/image" Target="../media/image3.emf"/><Relationship Id="rId5" Type="http://schemas.openxmlformats.org/officeDocument/2006/relationships/image" Target="../media/image4.emf"/><Relationship Id="rId4" Type="http://schemas.openxmlformats.org/officeDocument/2006/relationships/image" Target="../media/image250.png"/></Relationships>
</file>

<file path=ppt/slides/_rels/slide104.xml.rels><?xml version="1.0" encoding="UTF-8" standalone="yes"?>
<Relationships xmlns="http://schemas.openxmlformats.org/package/2006/relationships"><Relationship Id="rId8" Type="http://schemas.openxmlformats.org/officeDocument/2006/relationships/image" Target="../media/image98.emf"/><Relationship Id="rId3" Type="http://schemas.openxmlformats.org/officeDocument/2006/relationships/image" Target="../media/image640.png"/><Relationship Id="rId7" Type="http://schemas.openxmlformats.org/officeDocument/2006/relationships/image" Target="../media/image97.emf"/><Relationship Id="rId2" Type="http://schemas.openxmlformats.org/officeDocument/2006/relationships/notesSlide" Target="../notesSlides/notesSlide103.xml"/><Relationship Id="rId1" Type="http://schemas.openxmlformats.org/officeDocument/2006/relationships/slideLayout" Target="../slideLayouts/slideLayout2.xml"/><Relationship Id="rId6" Type="http://schemas.openxmlformats.org/officeDocument/2006/relationships/image" Target="../media/image3.emf"/><Relationship Id="rId5" Type="http://schemas.openxmlformats.org/officeDocument/2006/relationships/image" Target="../media/image4.emf"/><Relationship Id="rId4" Type="http://schemas.openxmlformats.org/officeDocument/2006/relationships/image" Target="../media/image650.png"/></Relationships>
</file>

<file path=ppt/slides/_rels/slide105.xml.rels><?xml version="1.0" encoding="UTF-8" standalone="yes"?>
<Relationships xmlns="http://schemas.openxmlformats.org/package/2006/relationships"><Relationship Id="rId8" Type="http://schemas.openxmlformats.org/officeDocument/2006/relationships/image" Target="../media/image98.emf"/><Relationship Id="rId3" Type="http://schemas.openxmlformats.org/officeDocument/2006/relationships/image" Target="../media/image260.png"/><Relationship Id="rId7" Type="http://schemas.openxmlformats.org/officeDocument/2006/relationships/image" Target="../media/image97.emf"/><Relationship Id="rId2" Type="http://schemas.openxmlformats.org/officeDocument/2006/relationships/notesSlide" Target="../notesSlides/notesSlide104.xml"/><Relationship Id="rId1" Type="http://schemas.openxmlformats.org/officeDocument/2006/relationships/slideLayout" Target="../slideLayouts/slideLayout2.xml"/><Relationship Id="rId6" Type="http://schemas.openxmlformats.org/officeDocument/2006/relationships/image" Target="../media/image3.emf"/><Relationship Id="rId5" Type="http://schemas.openxmlformats.org/officeDocument/2006/relationships/image" Target="../media/image4.emf"/><Relationship Id="rId4" Type="http://schemas.openxmlformats.org/officeDocument/2006/relationships/image" Target="../media/image250.png"/></Relationships>
</file>

<file path=ppt/slides/_rels/slide106.xml.rels><?xml version="1.0" encoding="UTF-8" standalone="yes"?>
<Relationships xmlns="http://schemas.openxmlformats.org/package/2006/relationships"><Relationship Id="rId8" Type="http://schemas.openxmlformats.org/officeDocument/2006/relationships/image" Target="../media/image98.emf"/><Relationship Id="rId3" Type="http://schemas.openxmlformats.org/officeDocument/2006/relationships/image" Target="../media/image260.png"/><Relationship Id="rId7" Type="http://schemas.openxmlformats.org/officeDocument/2006/relationships/image" Target="../media/image97.emf"/><Relationship Id="rId2" Type="http://schemas.openxmlformats.org/officeDocument/2006/relationships/notesSlide" Target="../notesSlides/notesSlide105.xml"/><Relationship Id="rId1" Type="http://schemas.openxmlformats.org/officeDocument/2006/relationships/slideLayout" Target="../slideLayouts/slideLayout2.xml"/><Relationship Id="rId6" Type="http://schemas.openxmlformats.org/officeDocument/2006/relationships/image" Target="../media/image3.emf"/><Relationship Id="rId5" Type="http://schemas.openxmlformats.org/officeDocument/2006/relationships/image" Target="../media/image4.emf"/><Relationship Id="rId4" Type="http://schemas.openxmlformats.org/officeDocument/2006/relationships/image" Target="../media/image250.png"/></Relationships>
</file>

<file path=ppt/slides/_rels/slide107.xml.rels><?xml version="1.0" encoding="UTF-8" standalone="yes"?>
<Relationships xmlns="http://schemas.openxmlformats.org/package/2006/relationships"><Relationship Id="rId8" Type="http://schemas.openxmlformats.org/officeDocument/2006/relationships/image" Target="../media/image98.emf"/><Relationship Id="rId3" Type="http://schemas.openxmlformats.org/officeDocument/2006/relationships/image" Target="../media/image27.png"/><Relationship Id="rId7" Type="http://schemas.openxmlformats.org/officeDocument/2006/relationships/image" Target="../media/image97.emf"/><Relationship Id="rId2" Type="http://schemas.openxmlformats.org/officeDocument/2006/relationships/notesSlide" Target="../notesSlides/notesSlide106.xml"/><Relationship Id="rId1" Type="http://schemas.openxmlformats.org/officeDocument/2006/relationships/slideLayout" Target="../slideLayouts/slideLayout2.xml"/><Relationship Id="rId6" Type="http://schemas.openxmlformats.org/officeDocument/2006/relationships/image" Target="../media/image3.emf"/><Relationship Id="rId5" Type="http://schemas.openxmlformats.org/officeDocument/2006/relationships/image" Target="../media/image4.emf"/><Relationship Id="rId4" Type="http://schemas.openxmlformats.org/officeDocument/2006/relationships/image" Target="../media/image280.png"/><Relationship Id="rId9" Type="http://schemas.openxmlformats.org/officeDocument/2006/relationships/image" Target="../media/image100.gif"/></Relationships>
</file>

<file path=ppt/slides/_rels/slide108.xml.rels><?xml version="1.0" encoding="UTF-8" standalone="yes"?>
<Relationships xmlns="http://schemas.openxmlformats.org/package/2006/relationships"><Relationship Id="rId8" Type="http://schemas.openxmlformats.org/officeDocument/2006/relationships/image" Target="../media/image100.gif"/><Relationship Id="rId3" Type="http://schemas.openxmlformats.org/officeDocument/2006/relationships/image" Target="../media/image280.png"/><Relationship Id="rId7" Type="http://schemas.openxmlformats.org/officeDocument/2006/relationships/image" Target="../media/image98.emf"/><Relationship Id="rId2" Type="http://schemas.openxmlformats.org/officeDocument/2006/relationships/notesSlide" Target="../notesSlides/notesSlide107.xml"/><Relationship Id="rId1" Type="http://schemas.openxmlformats.org/officeDocument/2006/relationships/slideLayout" Target="../slideLayouts/slideLayout2.xml"/><Relationship Id="rId6" Type="http://schemas.openxmlformats.org/officeDocument/2006/relationships/image" Target="../media/image97.emf"/><Relationship Id="rId5" Type="http://schemas.openxmlformats.org/officeDocument/2006/relationships/image" Target="../media/image3.emf"/><Relationship Id="rId4" Type="http://schemas.openxmlformats.org/officeDocument/2006/relationships/image" Target="../media/image4.emf"/><Relationship Id="rId9" Type="http://schemas.openxmlformats.org/officeDocument/2006/relationships/image" Target="../media/image27.png"/></Relationships>
</file>

<file path=ppt/slides/_rels/slide109.xml.rels><?xml version="1.0" encoding="UTF-8" standalone="yes"?>
<Relationships xmlns="http://schemas.openxmlformats.org/package/2006/relationships"><Relationship Id="rId8" Type="http://schemas.openxmlformats.org/officeDocument/2006/relationships/image" Target="../media/image102.jpeg"/><Relationship Id="rId3" Type="http://schemas.openxmlformats.org/officeDocument/2006/relationships/image" Target="../media/image4.emf"/><Relationship Id="rId7" Type="http://schemas.openxmlformats.org/officeDocument/2006/relationships/image" Target="../media/image101.jpeg"/><Relationship Id="rId2" Type="http://schemas.openxmlformats.org/officeDocument/2006/relationships/notesSlide" Target="../notesSlides/notesSlide108.xml"/><Relationship Id="rId1" Type="http://schemas.openxmlformats.org/officeDocument/2006/relationships/slideLayout" Target="../slideLayouts/slideLayout2.xml"/><Relationship Id="rId6" Type="http://schemas.openxmlformats.org/officeDocument/2006/relationships/image" Target="../media/image98.emf"/><Relationship Id="rId5" Type="http://schemas.openxmlformats.org/officeDocument/2006/relationships/image" Target="../media/image97.emf"/><Relationship Id="rId4" Type="http://schemas.openxmlformats.org/officeDocument/2006/relationships/image" Target="../media/image3.emf"/><Relationship Id="rId9" Type="http://schemas.openxmlformats.org/officeDocument/2006/relationships/image" Target="../media/image103.jpeg"/></Relationships>
</file>

<file path=ppt/slides/_rels/slide11.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4.emf"/><Relationship Id="rId7" Type="http://schemas.openxmlformats.org/officeDocument/2006/relationships/image" Target="../media/image114.png"/><Relationship Id="rId2" Type="http://schemas.openxmlformats.org/officeDocument/2006/relationships/notesSlide" Target="../notesSlides/notesSlide109.xml"/><Relationship Id="rId1" Type="http://schemas.openxmlformats.org/officeDocument/2006/relationships/slideLayout" Target="../slideLayouts/slideLayout2.xml"/><Relationship Id="rId6" Type="http://schemas.openxmlformats.org/officeDocument/2006/relationships/image" Target="../media/image98.emf"/><Relationship Id="rId5" Type="http://schemas.openxmlformats.org/officeDocument/2006/relationships/image" Target="../media/image97.emf"/><Relationship Id="rId4" Type="http://schemas.openxmlformats.org/officeDocument/2006/relationships/image" Target="../media/image3.emf"/></Relationships>
</file>

<file path=ppt/slides/_rels/slide111.xml.rels><?xml version="1.0" encoding="UTF-8" standalone="yes"?>
<Relationships xmlns="http://schemas.openxmlformats.org/package/2006/relationships"><Relationship Id="rId3" Type="http://schemas.openxmlformats.org/officeDocument/2006/relationships/image" Target="../media/image4.emf"/><Relationship Id="rId7" Type="http://schemas.openxmlformats.org/officeDocument/2006/relationships/image" Target="../media/image115.png"/><Relationship Id="rId2" Type="http://schemas.openxmlformats.org/officeDocument/2006/relationships/notesSlide" Target="../notesSlides/notesSlide110.xml"/><Relationship Id="rId1" Type="http://schemas.openxmlformats.org/officeDocument/2006/relationships/slideLayout" Target="../slideLayouts/slideLayout2.xml"/><Relationship Id="rId6" Type="http://schemas.openxmlformats.org/officeDocument/2006/relationships/image" Target="../media/image98.emf"/><Relationship Id="rId5" Type="http://schemas.openxmlformats.org/officeDocument/2006/relationships/image" Target="../media/image97.emf"/><Relationship Id="rId4" Type="http://schemas.openxmlformats.org/officeDocument/2006/relationships/image" Target="../media/image3.emf"/></Relationships>
</file>

<file path=ppt/slides/_rels/slide112.xml.rels><?xml version="1.0" encoding="UTF-8" standalone="yes"?>
<Relationships xmlns="http://schemas.openxmlformats.org/package/2006/relationships"><Relationship Id="rId8" Type="http://schemas.openxmlformats.org/officeDocument/2006/relationships/image" Target="../media/image350.png"/><Relationship Id="rId3" Type="http://schemas.openxmlformats.org/officeDocument/2006/relationships/image" Target="../media/image4.emf"/><Relationship Id="rId7" Type="http://schemas.openxmlformats.org/officeDocument/2006/relationships/image" Target="../media/image340.png"/><Relationship Id="rId2" Type="http://schemas.openxmlformats.org/officeDocument/2006/relationships/notesSlide" Target="../notesSlides/notesSlide111.xml"/><Relationship Id="rId1" Type="http://schemas.openxmlformats.org/officeDocument/2006/relationships/slideLayout" Target="../slideLayouts/slideLayout2.xml"/><Relationship Id="rId6" Type="http://schemas.openxmlformats.org/officeDocument/2006/relationships/image" Target="../media/image98.emf"/><Relationship Id="rId5" Type="http://schemas.openxmlformats.org/officeDocument/2006/relationships/image" Target="../media/image97.emf"/><Relationship Id="rId10" Type="http://schemas.openxmlformats.org/officeDocument/2006/relationships/image" Target="../media/image115.png"/><Relationship Id="rId4" Type="http://schemas.openxmlformats.org/officeDocument/2006/relationships/image" Target="../media/image3.emf"/><Relationship Id="rId9" Type="http://schemas.openxmlformats.org/officeDocument/2006/relationships/image" Target="../media/image3600.png"/></Relationships>
</file>

<file path=ppt/slides/_rels/slide113.xml.rels><?xml version="1.0" encoding="UTF-8" standalone="yes"?>
<Relationships xmlns="http://schemas.openxmlformats.org/package/2006/relationships"><Relationship Id="rId8" Type="http://schemas.openxmlformats.org/officeDocument/2006/relationships/image" Target="../media/image380.png"/><Relationship Id="rId3" Type="http://schemas.openxmlformats.org/officeDocument/2006/relationships/image" Target="../media/image4.emf"/><Relationship Id="rId7" Type="http://schemas.openxmlformats.org/officeDocument/2006/relationships/image" Target="../media/image370.png"/><Relationship Id="rId2" Type="http://schemas.openxmlformats.org/officeDocument/2006/relationships/notesSlide" Target="../notesSlides/notesSlide112.xml"/><Relationship Id="rId1" Type="http://schemas.openxmlformats.org/officeDocument/2006/relationships/slideLayout" Target="../slideLayouts/slideLayout2.xml"/><Relationship Id="rId6" Type="http://schemas.openxmlformats.org/officeDocument/2006/relationships/image" Target="../media/image98.emf"/><Relationship Id="rId5" Type="http://schemas.openxmlformats.org/officeDocument/2006/relationships/image" Target="../media/image97.emf"/><Relationship Id="rId4" Type="http://schemas.openxmlformats.org/officeDocument/2006/relationships/image" Target="../media/image3.emf"/><Relationship Id="rId9" Type="http://schemas.openxmlformats.org/officeDocument/2006/relationships/image" Target="../media/image116.png"/></Relationships>
</file>

<file path=ppt/slides/_rels/slide114.xml.rels><?xml version="1.0" encoding="UTF-8" standalone="yes"?>
<Relationships xmlns="http://schemas.openxmlformats.org/package/2006/relationships"><Relationship Id="rId8" Type="http://schemas.openxmlformats.org/officeDocument/2006/relationships/image" Target="../media/image380.png"/><Relationship Id="rId3" Type="http://schemas.openxmlformats.org/officeDocument/2006/relationships/image" Target="../media/image4.emf"/><Relationship Id="rId7" Type="http://schemas.openxmlformats.org/officeDocument/2006/relationships/image" Target="../media/image370.png"/><Relationship Id="rId2" Type="http://schemas.openxmlformats.org/officeDocument/2006/relationships/notesSlide" Target="../notesSlides/notesSlide113.xml"/><Relationship Id="rId1" Type="http://schemas.openxmlformats.org/officeDocument/2006/relationships/slideLayout" Target="../slideLayouts/slideLayout2.xml"/><Relationship Id="rId6" Type="http://schemas.openxmlformats.org/officeDocument/2006/relationships/image" Target="../media/image98.emf"/><Relationship Id="rId5" Type="http://schemas.openxmlformats.org/officeDocument/2006/relationships/image" Target="../media/image97.emf"/><Relationship Id="rId4" Type="http://schemas.openxmlformats.org/officeDocument/2006/relationships/image" Target="../media/image3.emf"/><Relationship Id="rId9" Type="http://schemas.openxmlformats.org/officeDocument/2006/relationships/image" Target="../media/image117.png"/></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118.xml"/><Relationship Id="rId1" Type="http://schemas.openxmlformats.org/officeDocument/2006/relationships/slideLayout" Target="../slideLayouts/slideLayout2.xml"/><Relationship Id="rId6" Type="http://schemas.openxmlformats.org/officeDocument/2006/relationships/image" Target="../media/image120.tiff"/><Relationship Id="rId5" Type="http://schemas.openxmlformats.org/officeDocument/2006/relationships/image" Target="../media/image65.tiff"/><Relationship Id="rId4" Type="http://schemas.openxmlformats.org/officeDocument/2006/relationships/image" Target="../media/image119.tiff"/></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1020.png"/><Relationship Id="rId2" Type="http://schemas.openxmlformats.org/officeDocument/2006/relationships/notesSlide" Target="../notesSlides/notesSlide119.xml"/><Relationship Id="rId1" Type="http://schemas.openxmlformats.org/officeDocument/2006/relationships/slideLayout" Target="../slideLayouts/slideLayout2.xml"/><Relationship Id="rId6" Type="http://schemas.openxmlformats.org/officeDocument/2006/relationships/image" Target="../media/image123.png"/><Relationship Id="rId5" Type="http://schemas.openxmlformats.org/officeDocument/2006/relationships/image" Target="../media/image122.png"/><Relationship Id="rId4" Type="http://schemas.openxmlformats.org/officeDocument/2006/relationships/image" Target="../media/image121.tiff"/></Relationships>
</file>

<file path=ppt/slides/_rels/slide121.xml.rels><?xml version="1.0" encoding="UTF-8" standalone="yes"?>
<Relationships xmlns="http://schemas.openxmlformats.org/package/2006/relationships"><Relationship Id="rId8" Type="http://schemas.openxmlformats.org/officeDocument/2006/relationships/image" Target="../media/image126.png"/><Relationship Id="rId3" Type="http://schemas.openxmlformats.org/officeDocument/2006/relationships/image" Target="../media/image1060.png"/><Relationship Id="rId7" Type="http://schemas.openxmlformats.org/officeDocument/2006/relationships/image" Target="../media/image125.png"/><Relationship Id="rId2" Type="http://schemas.openxmlformats.org/officeDocument/2006/relationships/notesSlide" Target="../notesSlides/notesSlide120.xml"/><Relationship Id="rId1" Type="http://schemas.openxmlformats.org/officeDocument/2006/relationships/slideLayout" Target="../slideLayouts/slideLayout2.xml"/><Relationship Id="rId6" Type="http://schemas.openxmlformats.org/officeDocument/2006/relationships/image" Target="../media/image124.png"/><Relationship Id="rId5" Type="http://schemas.openxmlformats.org/officeDocument/2006/relationships/image" Target="../media/image123.png"/><Relationship Id="rId4" Type="http://schemas.openxmlformats.org/officeDocument/2006/relationships/image" Target="../media/image1070.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1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360.png"/><Relationship Id="rId5" Type="http://schemas.openxmlformats.org/officeDocument/2006/relationships/image" Target="../media/image10.png"/><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22.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sv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 Id="rId9" Type="http://schemas.openxmlformats.org/officeDocument/2006/relationships/image" Target="../media/image19.sv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400.png"/><Relationship Id="rId4" Type="http://schemas.openxmlformats.org/officeDocument/2006/relationships/image" Target="../media/image390.png"/></Relationships>
</file>

<file path=ppt/slides/_rels/slide2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2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90.png"/></Relationships>
</file>

<file path=ppt/slides/_rels/slide29.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20.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20.jpeg"/><Relationship Id="rId4" Type="http://schemas.openxmlformats.org/officeDocument/2006/relationships/image" Target="../media/image21.png"/></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0.jpeg"/></Relationships>
</file>

<file path=ppt/slides/_rels/slide32.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23.gif"/></Relationships>
</file>

<file path=ppt/slides/_rels/slide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200.png"/><Relationship Id="rId5" Type="http://schemas.openxmlformats.org/officeDocument/2006/relationships/image" Target="../media/image450.png"/><Relationship Id="rId4" Type="http://schemas.openxmlformats.org/officeDocument/2006/relationships/image" Target="../media/image180.png"/></Relationships>
</file>

<file path=ppt/slides/_rels/slide36.xml.rels><?xml version="1.0" encoding="UTF-8" standalone="yes"?>
<Relationships xmlns="http://schemas.openxmlformats.org/package/2006/relationships"><Relationship Id="rId3" Type="http://schemas.microsoft.com/office/2011/relationships/webextension" Target="../webextensions/webextension2.xml"/><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37.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emf"/><Relationship Id="rId4" Type="http://schemas.openxmlformats.org/officeDocument/2006/relationships/image" Target="../media/image3.emf"/></Relationships>
</file>

<file path=ppt/slides/_rels/slide40.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31.jpg"/></Relationships>
</file>

<file path=ppt/slides/_rels/slide44.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44.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45.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45.xm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46.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47.xml.rels><?xml version="1.0" encoding="UTF-8" standalone="yes"?>
<Relationships xmlns="http://schemas.openxmlformats.org/package/2006/relationships"><Relationship Id="rId3" Type="http://schemas.microsoft.com/office/2011/relationships/webextension" Target="../webextensions/webextension3.xml"/><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4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9.xml"/><Relationship Id="rId1" Type="http://schemas.openxmlformats.org/officeDocument/2006/relationships/slideLayout" Target="../slideLayouts/slideLayout2.xml"/><Relationship Id="rId5" Type="http://schemas.openxmlformats.org/officeDocument/2006/relationships/image" Target="../media/image3.emf"/><Relationship Id="rId4" Type="http://schemas.openxmlformats.org/officeDocument/2006/relationships/image" Target="../media/image4.emf"/></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image" Target="../media/image410.png"/><Relationship Id="rId5" Type="http://schemas.openxmlformats.org/officeDocument/2006/relationships/image" Target="../media/image4.emf"/><Relationship Id="rId4" Type="http://schemas.openxmlformats.org/officeDocument/2006/relationships/image" Target="../media/image3.emf"/></Relationships>
</file>

<file path=ppt/slides/_rels/slide51.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png"/><Relationship Id="rId7" Type="http://schemas.openxmlformats.org/officeDocument/2006/relationships/image" Target="../media/image270.png"/><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image" Target="../media/image261.png"/><Relationship Id="rId11" Type="http://schemas.openxmlformats.org/officeDocument/2006/relationships/image" Target="../media/image310.png"/><Relationship Id="rId5" Type="http://schemas.openxmlformats.org/officeDocument/2006/relationships/image" Target="../media/image3.emf"/><Relationship Id="rId10" Type="http://schemas.openxmlformats.org/officeDocument/2006/relationships/image" Target="../media/image300.png"/><Relationship Id="rId4" Type="http://schemas.openxmlformats.org/officeDocument/2006/relationships/image" Target="../media/image4.emf"/><Relationship Id="rId9" Type="http://schemas.openxmlformats.org/officeDocument/2006/relationships/image" Target="../media/image29.png"/></Relationships>
</file>

<file path=ppt/slides/_rels/slide5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2.xml"/><Relationship Id="rId1" Type="http://schemas.openxmlformats.org/officeDocument/2006/relationships/slideLayout" Target="../slideLayouts/slideLayout2.xml"/><Relationship Id="rId5" Type="http://schemas.openxmlformats.org/officeDocument/2006/relationships/image" Target="../media/image40.jpeg"/><Relationship Id="rId4" Type="http://schemas.openxmlformats.org/officeDocument/2006/relationships/image" Target="../media/image39.png"/></Relationships>
</file>

<file path=ppt/slides/_rels/slide5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3.xml"/><Relationship Id="rId1" Type="http://schemas.openxmlformats.org/officeDocument/2006/relationships/slideLayout" Target="../slideLayouts/slideLayout2.xml"/><Relationship Id="rId5" Type="http://schemas.openxmlformats.org/officeDocument/2006/relationships/image" Target="../media/image40.jpeg"/><Relationship Id="rId4" Type="http://schemas.openxmlformats.org/officeDocument/2006/relationships/image" Target="../media/image39.png"/></Relationships>
</file>

<file path=ppt/slides/_rels/slide5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4.xml"/><Relationship Id="rId1" Type="http://schemas.openxmlformats.org/officeDocument/2006/relationships/slideLayout" Target="../slideLayouts/slideLayout2.xml"/><Relationship Id="rId5" Type="http://schemas.openxmlformats.org/officeDocument/2006/relationships/image" Target="../media/image40.jpeg"/><Relationship Id="rId4" Type="http://schemas.openxmlformats.org/officeDocument/2006/relationships/image" Target="../media/image39.png"/></Relationships>
</file>

<file path=ppt/slides/_rels/slide5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5.xml"/><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2.png"/></Relationships>
</file>

<file path=ppt/slides/_rels/slide5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6.xml"/><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2.png"/></Relationships>
</file>

<file path=ppt/slides/_rels/slide5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7.xml"/><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2.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60.xml"/><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59.png"/></Relationships>
</file>

<file path=ppt/slides/_rels/slide6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61.xml"/><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59.png"/></Relationships>
</file>

<file path=ppt/slides/_rels/slide62.xml.rels><?xml version="1.0" encoding="UTF-8" standalone="yes"?>
<Relationships xmlns="http://schemas.openxmlformats.org/package/2006/relationships"><Relationship Id="rId8" Type="http://schemas.openxmlformats.org/officeDocument/2006/relationships/image" Target="../media/image49.tiff"/><Relationship Id="rId3" Type="http://schemas.openxmlformats.org/officeDocument/2006/relationships/image" Target="../media/image44.tiff"/><Relationship Id="rId7" Type="http://schemas.openxmlformats.org/officeDocument/2006/relationships/image" Target="../media/image48.tiff"/><Relationship Id="rId2" Type="http://schemas.openxmlformats.org/officeDocument/2006/relationships/notesSlide" Target="../notesSlides/notesSlide62.xml"/><Relationship Id="rId1" Type="http://schemas.openxmlformats.org/officeDocument/2006/relationships/slideLayout" Target="../slideLayouts/slideLayout2.xml"/><Relationship Id="rId6" Type="http://schemas.openxmlformats.org/officeDocument/2006/relationships/image" Target="../media/image47.tiff"/><Relationship Id="rId11" Type="http://schemas.openxmlformats.org/officeDocument/2006/relationships/image" Target="../media/image52.png"/><Relationship Id="rId5" Type="http://schemas.openxmlformats.org/officeDocument/2006/relationships/image" Target="../media/image46.tiff"/><Relationship Id="rId10" Type="http://schemas.openxmlformats.org/officeDocument/2006/relationships/image" Target="../media/image51.tiff"/><Relationship Id="rId4" Type="http://schemas.openxmlformats.org/officeDocument/2006/relationships/image" Target="../media/image45.tiff"/><Relationship Id="rId9" Type="http://schemas.openxmlformats.org/officeDocument/2006/relationships/image" Target="../media/image50.tiff"/></Relationships>
</file>

<file path=ppt/slides/_rels/slide63.xml.rels><?xml version="1.0" encoding="UTF-8" standalone="yes"?>
<Relationships xmlns="http://schemas.openxmlformats.org/package/2006/relationships"><Relationship Id="rId8" Type="http://schemas.openxmlformats.org/officeDocument/2006/relationships/image" Target="../media/image58.tiff"/><Relationship Id="rId13" Type="http://schemas.openxmlformats.org/officeDocument/2006/relationships/image" Target="../media/image63.tiff"/><Relationship Id="rId3" Type="http://schemas.openxmlformats.org/officeDocument/2006/relationships/image" Target="../media/image53.tiff"/><Relationship Id="rId7" Type="http://schemas.openxmlformats.org/officeDocument/2006/relationships/image" Target="../media/image57.tiff"/><Relationship Id="rId12" Type="http://schemas.openxmlformats.org/officeDocument/2006/relationships/image" Target="../media/image62.tiff"/><Relationship Id="rId2" Type="http://schemas.openxmlformats.org/officeDocument/2006/relationships/notesSlide" Target="../notesSlides/notesSlide63.xml"/><Relationship Id="rId1" Type="http://schemas.openxmlformats.org/officeDocument/2006/relationships/slideLayout" Target="../slideLayouts/slideLayout2.xml"/><Relationship Id="rId6" Type="http://schemas.openxmlformats.org/officeDocument/2006/relationships/image" Target="../media/image56.tiff"/><Relationship Id="rId11" Type="http://schemas.openxmlformats.org/officeDocument/2006/relationships/image" Target="../media/image61.tiff"/><Relationship Id="rId5" Type="http://schemas.openxmlformats.org/officeDocument/2006/relationships/image" Target="../media/image55.tiff"/><Relationship Id="rId15" Type="http://schemas.openxmlformats.org/officeDocument/2006/relationships/image" Target="../media/image50.tiff"/><Relationship Id="rId10" Type="http://schemas.openxmlformats.org/officeDocument/2006/relationships/image" Target="../media/image60.tiff"/><Relationship Id="rId4" Type="http://schemas.openxmlformats.org/officeDocument/2006/relationships/image" Target="../media/image54.tiff"/><Relationship Id="rId9" Type="http://schemas.openxmlformats.org/officeDocument/2006/relationships/image" Target="../media/image59.tiff"/><Relationship Id="rId14" Type="http://schemas.openxmlformats.org/officeDocument/2006/relationships/image" Target="../media/image64.emf"/></Relationships>
</file>

<file path=ppt/slides/_rels/slide64.xml.rels><?xml version="1.0" encoding="UTF-8" standalone="yes"?>
<Relationships xmlns="http://schemas.openxmlformats.org/package/2006/relationships"><Relationship Id="rId8" Type="http://schemas.openxmlformats.org/officeDocument/2006/relationships/image" Target="../media/image58.tiff"/><Relationship Id="rId13" Type="http://schemas.openxmlformats.org/officeDocument/2006/relationships/image" Target="../media/image63.tiff"/><Relationship Id="rId3" Type="http://schemas.openxmlformats.org/officeDocument/2006/relationships/image" Target="../media/image53.tiff"/><Relationship Id="rId7" Type="http://schemas.openxmlformats.org/officeDocument/2006/relationships/image" Target="../media/image57.tiff"/><Relationship Id="rId12" Type="http://schemas.openxmlformats.org/officeDocument/2006/relationships/image" Target="../media/image62.tiff"/><Relationship Id="rId2" Type="http://schemas.openxmlformats.org/officeDocument/2006/relationships/notesSlide" Target="../notesSlides/notesSlide64.xml"/><Relationship Id="rId1" Type="http://schemas.openxmlformats.org/officeDocument/2006/relationships/slideLayout" Target="../slideLayouts/slideLayout2.xml"/><Relationship Id="rId6" Type="http://schemas.openxmlformats.org/officeDocument/2006/relationships/image" Target="../media/image56.tiff"/><Relationship Id="rId11" Type="http://schemas.openxmlformats.org/officeDocument/2006/relationships/image" Target="../media/image61.tiff"/><Relationship Id="rId5" Type="http://schemas.openxmlformats.org/officeDocument/2006/relationships/image" Target="../media/image55.tiff"/><Relationship Id="rId15" Type="http://schemas.openxmlformats.org/officeDocument/2006/relationships/image" Target="../media/image50.tiff"/><Relationship Id="rId10" Type="http://schemas.openxmlformats.org/officeDocument/2006/relationships/image" Target="../media/image60.tiff"/><Relationship Id="rId4" Type="http://schemas.openxmlformats.org/officeDocument/2006/relationships/image" Target="../media/image54.tiff"/><Relationship Id="rId9" Type="http://schemas.openxmlformats.org/officeDocument/2006/relationships/image" Target="../media/image59.tiff"/><Relationship Id="rId14" Type="http://schemas.openxmlformats.org/officeDocument/2006/relationships/image" Target="../media/image64.emf"/></Relationships>
</file>

<file path=ppt/slides/_rels/slide65.xml.rels><?xml version="1.0" encoding="UTF-8" standalone="yes"?>
<Relationships xmlns="http://schemas.openxmlformats.org/package/2006/relationships"><Relationship Id="rId8" Type="http://schemas.openxmlformats.org/officeDocument/2006/relationships/image" Target="../media/image58.tiff"/><Relationship Id="rId13" Type="http://schemas.openxmlformats.org/officeDocument/2006/relationships/image" Target="../media/image63.tiff"/><Relationship Id="rId3" Type="http://schemas.openxmlformats.org/officeDocument/2006/relationships/image" Target="../media/image53.tiff"/><Relationship Id="rId7" Type="http://schemas.openxmlformats.org/officeDocument/2006/relationships/image" Target="../media/image57.tiff"/><Relationship Id="rId12" Type="http://schemas.openxmlformats.org/officeDocument/2006/relationships/image" Target="../media/image62.tiff"/><Relationship Id="rId2" Type="http://schemas.openxmlformats.org/officeDocument/2006/relationships/notesSlide" Target="../notesSlides/notesSlide65.xml"/><Relationship Id="rId1" Type="http://schemas.openxmlformats.org/officeDocument/2006/relationships/slideLayout" Target="../slideLayouts/slideLayout2.xml"/><Relationship Id="rId6" Type="http://schemas.openxmlformats.org/officeDocument/2006/relationships/image" Target="../media/image56.tiff"/><Relationship Id="rId11" Type="http://schemas.openxmlformats.org/officeDocument/2006/relationships/image" Target="../media/image61.tiff"/><Relationship Id="rId5" Type="http://schemas.openxmlformats.org/officeDocument/2006/relationships/image" Target="../media/image55.tiff"/><Relationship Id="rId15" Type="http://schemas.openxmlformats.org/officeDocument/2006/relationships/image" Target="../media/image50.tiff"/><Relationship Id="rId10" Type="http://schemas.openxmlformats.org/officeDocument/2006/relationships/image" Target="../media/image60.tiff"/><Relationship Id="rId4" Type="http://schemas.openxmlformats.org/officeDocument/2006/relationships/image" Target="../media/image54.tiff"/><Relationship Id="rId9" Type="http://schemas.openxmlformats.org/officeDocument/2006/relationships/image" Target="../media/image59.tiff"/><Relationship Id="rId14" Type="http://schemas.openxmlformats.org/officeDocument/2006/relationships/image" Target="../media/image64.emf"/></Relationships>
</file>

<file path=ppt/slides/_rels/slide66.xml.rels><?xml version="1.0" encoding="UTF-8" standalone="yes"?>
<Relationships xmlns="http://schemas.openxmlformats.org/package/2006/relationships"><Relationship Id="rId8" Type="http://schemas.openxmlformats.org/officeDocument/2006/relationships/image" Target="../media/image58.tiff"/><Relationship Id="rId13" Type="http://schemas.openxmlformats.org/officeDocument/2006/relationships/image" Target="../media/image63.tiff"/><Relationship Id="rId3" Type="http://schemas.openxmlformats.org/officeDocument/2006/relationships/image" Target="../media/image53.tiff"/><Relationship Id="rId7" Type="http://schemas.openxmlformats.org/officeDocument/2006/relationships/image" Target="../media/image57.tiff"/><Relationship Id="rId12" Type="http://schemas.openxmlformats.org/officeDocument/2006/relationships/image" Target="../media/image62.tiff"/><Relationship Id="rId2" Type="http://schemas.openxmlformats.org/officeDocument/2006/relationships/notesSlide" Target="../notesSlides/notesSlide66.xml"/><Relationship Id="rId1" Type="http://schemas.openxmlformats.org/officeDocument/2006/relationships/slideLayout" Target="../slideLayouts/slideLayout2.xml"/><Relationship Id="rId6" Type="http://schemas.openxmlformats.org/officeDocument/2006/relationships/image" Target="../media/image56.tiff"/><Relationship Id="rId11" Type="http://schemas.openxmlformats.org/officeDocument/2006/relationships/image" Target="../media/image61.tiff"/><Relationship Id="rId5" Type="http://schemas.openxmlformats.org/officeDocument/2006/relationships/image" Target="../media/image55.tiff"/><Relationship Id="rId15" Type="http://schemas.openxmlformats.org/officeDocument/2006/relationships/image" Target="../media/image50.tiff"/><Relationship Id="rId10" Type="http://schemas.openxmlformats.org/officeDocument/2006/relationships/image" Target="../media/image60.tiff"/><Relationship Id="rId4" Type="http://schemas.openxmlformats.org/officeDocument/2006/relationships/image" Target="../media/image54.tiff"/><Relationship Id="rId9" Type="http://schemas.openxmlformats.org/officeDocument/2006/relationships/image" Target="../media/image59.tiff"/><Relationship Id="rId14" Type="http://schemas.openxmlformats.org/officeDocument/2006/relationships/image" Target="../media/image64.emf"/></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65.tiff"/><Relationship Id="rId2" Type="http://schemas.openxmlformats.org/officeDocument/2006/relationships/notesSlide" Target="../notesSlides/notesSlide69.xml"/><Relationship Id="rId1" Type="http://schemas.openxmlformats.org/officeDocument/2006/relationships/slideLayout" Target="../slideLayouts/slideLayout2.xml"/><Relationship Id="rId5" Type="http://schemas.openxmlformats.org/officeDocument/2006/relationships/image" Target="../media/image500.png"/><Relationship Id="rId4" Type="http://schemas.openxmlformats.org/officeDocument/2006/relationships/image" Target="../media/image66.png"/></Relationships>
</file>

<file path=ppt/slides/_rels/slide7.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3" Type="http://schemas.openxmlformats.org/officeDocument/2006/relationships/image" Target="../media/image63.tiff"/><Relationship Id="rId18" Type="http://schemas.openxmlformats.org/officeDocument/2006/relationships/image" Target="../media/image72.png"/><Relationship Id="rId26" Type="http://schemas.openxmlformats.org/officeDocument/2006/relationships/image" Target="../media/image81.png"/><Relationship Id="rId3" Type="http://schemas.openxmlformats.org/officeDocument/2006/relationships/image" Target="../media/image53.tiff"/><Relationship Id="rId21" Type="http://schemas.openxmlformats.org/officeDocument/2006/relationships/image" Target="../media/image75.png"/><Relationship Id="rId34" Type="http://schemas.openxmlformats.org/officeDocument/2006/relationships/image" Target="../media/image89.png"/><Relationship Id="rId7" Type="http://schemas.openxmlformats.org/officeDocument/2006/relationships/image" Target="../media/image57.tiff"/><Relationship Id="rId12" Type="http://schemas.openxmlformats.org/officeDocument/2006/relationships/image" Target="../media/image62.tiff"/><Relationship Id="rId17" Type="http://schemas.openxmlformats.org/officeDocument/2006/relationships/image" Target="../media/image71.png"/><Relationship Id="rId25" Type="http://schemas.openxmlformats.org/officeDocument/2006/relationships/image" Target="../media/image79.png"/><Relationship Id="rId33" Type="http://schemas.openxmlformats.org/officeDocument/2006/relationships/image" Target="../media/image88.png"/><Relationship Id="rId2" Type="http://schemas.openxmlformats.org/officeDocument/2006/relationships/notesSlide" Target="../notesSlides/notesSlide70.xml"/><Relationship Id="rId16" Type="http://schemas.openxmlformats.org/officeDocument/2006/relationships/image" Target="../media/image69.png"/><Relationship Id="rId20" Type="http://schemas.openxmlformats.org/officeDocument/2006/relationships/image" Target="../media/image74.png"/><Relationship Id="rId29" Type="http://schemas.openxmlformats.org/officeDocument/2006/relationships/image" Target="../media/image84.png"/><Relationship Id="rId1" Type="http://schemas.openxmlformats.org/officeDocument/2006/relationships/slideLayout" Target="../slideLayouts/slideLayout2.xml"/><Relationship Id="rId6" Type="http://schemas.openxmlformats.org/officeDocument/2006/relationships/image" Target="../media/image56.tiff"/><Relationship Id="rId11" Type="http://schemas.openxmlformats.org/officeDocument/2006/relationships/image" Target="../media/image61.tiff"/><Relationship Id="rId24" Type="http://schemas.openxmlformats.org/officeDocument/2006/relationships/image" Target="../media/image78.png"/><Relationship Id="rId32" Type="http://schemas.openxmlformats.org/officeDocument/2006/relationships/image" Target="../media/image87.png"/><Relationship Id="rId5" Type="http://schemas.openxmlformats.org/officeDocument/2006/relationships/image" Target="../media/image55.tiff"/><Relationship Id="rId15" Type="http://schemas.openxmlformats.org/officeDocument/2006/relationships/image" Target="../media/image68.png"/><Relationship Id="rId23" Type="http://schemas.openxmlformats.org/officeDocument/2006/relationships/image" Target="../media/image77.png"/><Relationship Id="rId28" Type="http://schemas.openxmlformats.org/officeDocument/2006/relationships/image" Target="../media/image83.png"/><Relationship Id="rId36" Type="http://schemas.openxmlformats.org/officeDocument/2006/relationships/image" Target="../media/image92.png"/><Relationship Id="rId10" Type="http://schemas.openxmlformats.org/officeDocument/2006/relationships/image" Target="../media/image60.tiff"/><Relationship Id="rId19" Type="http://schemas.openxmlformats.org/officeDocument/2006/relationships/image" Target="../media/image73.png"/><Relationship Id="rId31" Type="http://schemas.openxmlformats.org/officeDocument/2006/relationships/image" Target="../media/image86.png"/><Relationship Id="rId4" Type="http://schemas.openxmlformats.org/officeDocument/2006/relationships/image" Target="../media/image54.tiff"/><Relationship Id="rId9" Type="http://schemas.openxmlformats.org/officeDocument/2006/relationships/image" Target="../media/image59.tiff"/><Relationship Id="rId14" Type="http://schemas.openxmlformats.org/officeDocument/2006/relationships/image" Target="../media/image67.emf"/><Relationship Id="rId22" Type="http://schemas.openxmlformats.org/officeDocument/2006/relationships/image" Target="../media/image76.png"/><Relationship Id="rId27" Type="http://schemas.openxmlformats.org/officeDocument/2006/relationships/image" Target="../media/image82.png"/><Relationship Id="rId30" Type="http://schemas.openxmlformats.org/officeDocument/2006/relationships/image" Target="../media/image85.png"/><Relationship Id="rId35" Type="http://schemas.openxmlformats.org/officeDocument/2006/relationships/image" Target="../media/image91.png"/><Relationship Id="rId8" Type="http://schemas.openxmlformats.org/officeDocument/2006/relationships/image" Target="../media/image58.tiff"/></Relationships>
</file>

<file path=ppt/slides/_rels/slide71.xml.rels><?xml version="1.0" encoding="UTF-8" standalone="yes"?>
<Relationships xmlns="http://schemas.openxmlformats.org/package/2006/relationships"><Relationship Id="rId13" Type="http://schemas.openxmlformats.org/officeDocument/2006/relationships/image" Target="../media/image63.tiff"/><Relationship Id="rId18" Type="http://schemas.openxmlformats.org/officeDocument/2006/relationships/image" Target="../media/image73.png"/><Relationship Id="rId26" Type="http://schemas.openxmlformats.org/officeDocument/2006/relationships/image" Target="../media/image82.png"/><Relationship Id="rId3" Type="http://schemas.openxmlformats.org/officeDocument/2006/relationships/image" Target="../media/image53.tiff"/><Relationship Id="rId21" Type="http://schemas.openxmlformats.org/officeDocument/2006/relationships/image" Target="../media/image76.png"/><Relationship Id="rId34" Type="http://schemas.openxmlformats.org/officeDocument/2006/relationships/image" Target="../media/image91.png"/><Relationship Id="rId7" Type="http://schemas.openxmlformats.org/officeDocument/2006/relationships/image" Target="../media/image57.tiff"/><Relationship Id="rId12" Type="http://schemas.openxmlformats.org/officeDocument/2006/relationships/image" Target="../media/image62.tiff"/><Relationship Id="rId17" Type="http://schemas.openxmlformats.org/officeDocument/2006/relationships/image" Target="../media/image72.png"/><Relationship Id="rId25" Type="http://schemas.openxmlformats.org/officeDocument/2006/relationships/image" Target="../media/image81.png"/><Relationship Id="rId33" Type="http://schemas.openxmlformats.org/officeDocument/2006/relationships/image" Target="../media/image89.png"/><Relationship Id="rId2" Type="http://schemas.openxmlformats.org/officeDocument/2006/relationships/notesSlide" Target="../notesSlides/notesSlide71.xml"/><Relationship Id="rId16" Type="http://schemas.openxmlformats.org/officeDocument/2006/relationships/image" Target="../media/image71.png"/><Relationship Id="rId20" Type="http://schemas.openxmlformats.org/officeDocument/2006/relationships/image" Target="../media/image75.png"/><Relationship Id="rId29" Type="http://schemas.openxmlformats.org/officeDocument/2006/relationships/image" Target="../media/image85.png"/><Relationship Id="rId1" Type="http://schemas.openxmlformats.org/officeDocument/2006/relationships/slideLayout" Target="../slideLayouts/slideLayout2.xml"/><Relationship Id="rId6" Type="http://schemas.openxmlformats.org/officeDocument/2006/relationships/image" Target="../media/image56.tiff"/><Relationship Id="rId11" Type="http://schemas.openxmlformats.org/officeDocument/2006/relationships/image" Target="../media/image61.tiff"/><Relationship Id="rId24" Type="http://schemas.openxmlformats.org/officeDocument/2006/relationships/image" Target="../media/image94.png"/><Relationship Id="rId32" Type="http://schemas.openxmlformats.org/officeDocument/2006/relationships/image" Target="../media/image88.png"/><Relationship Id="rId5" Type="http://schemas.openxmlformats.org/officeDocument/2006/relationships/image" Target="../media/image55.tiff"/><Relationship Id="rId15" Type="http://schemas.openxmlformats.org/officeDocument/2006/relationships/image" Target="../media/image93.png"/><Relationship Id="rId23" Type="http://schemas.openxmlformats.org/officeDocument/2006/relationships/image" Target="../media/image78.png"/><Relationship Id="rId28" Type="http://schemas.openxmlformats.org/officeDocument/2006/relationships/image" Target="../media/image84.png"/><Relationship Id="rId10" Type="http://schemas.openxmlformats.org/officeDocument/2006/relationships/image" Target="../media/image60.tiff"/><Relationship Id="rId19" Type="http://schemas.openxmlformats.org/officeDocument/2006/relationships/image" Target="../media/image74.png"/><Relationship Id="rId31" Type="http://schemas.openxmlformats.org/officeDocument/2006/relationships/image" Target="../media/image87.png"/><Relationship Id="rId4" Type="http://schemas.openxmlformats.org/officeDocument/2006/relationships/image" Target="../media/image54.tiff"/><Relationship Id="rId9" Type="http://schemas.openxmlformats.org/officeDocument/2006/relationships/image" Target="../media/image59.tiff"/><Relationship Id="rId14" Type="http://schemas.openxmlformats.org/officeDocument/2006/relationships/image" Target="../media/image67.emf"/><Relationship Id="rId22" Type="http://schemas.openxmlformats.org/officeDocument/2006/relationships/image" Target="../media/image77.png"/><Relationship Id="rId27" Type="http://schemas.openxmlformats.org/officeDocument/2006/relationships/image" Target="../media/image83.png"/><Relationship Id="rId30" Type="http://schemas.openxmlformats.org/officeDocument/2006/relationships/image" Target="../media/image86.png"/><Relationship Id="rId35" Type="http://schemas.openxmlformats.org/officeDocument/2006/relationships/image" Target="../media/image92.png"/><Relationship Id="rId8" Type="http://schemas.openxmlformats.org/officeDocument/2006/relationships/image" Target="../media/image58.tiff"/></Relationships>
</file>

<file path=ppt/slides/_rels/slide72.xml.rels><?xml version="1.0" encoding="UTF-8" standalone="yes"?>
<Relationships xmlns="http://schemas.openxmlformats.org/package/2006/relationships"><Relationship Id="rId13" Type="http://schemas.openxmlformats.org/officeDocument/2006/relationships/image" Target="../media/image63.tiff"/><Relationship Id="rId18" Type="http://schemas.openxmlformats.org/officeDocument/2006/relationships/image" Target="../media/image73.png"/><Relationship Id="rId26" Type="http://schemas.openxmlformats.org/officeDocument/2006/relationships/image" Target="../media/image82.png"/><Relationship Id="rId3" Type="http://schemas.openxmlformats.org/officeDocument/2006/relationships/image" Target="../media/image53.tiff"/><Relationship Id="rId21" Type="http://schemas.openxmlformats.org/officeDocument/2006/relationships/image" Target="../media/image76.png"/><Relationship Id="rId34" Type="http://schemas.openxmlformats.org/officeDocument/2006/relationships/image" Target="../media/image91.png"/><Relationship Id="rId7" Type="http://schemas.openxmlformats.org/officeDocument/2006/relationships/image" Target="../media/image57.tiff"/><Relationship Id="rId12" Type="http://schemas.openxmlformats.org/officeDocument/2006/relationships/image" Target="../media/image62.tiff"/><Relationship Id="rId17" Type="http://schemas.openxmlformats.org/officeDocument/2006/relationships/image" Target="../media/image72.png"/><Relationship Id="rId25" Type="http://schemas.openxmlformats.org/officeDocument/2006/relationships/image" Target="../media/image81.png"/><Relationship Id="rId33" Type="http://schemas.openxmlformats.org/officeDocument/2006/relationships/image" Target="../media/image89.png"/><Relationship Id="rId2" Type="http://schemas.openxmlformats.org/officeDocument/2006/relationships/notesSlide" Target="../notesSlides/notesSlide72.xml"/><Relationship Id="rId16" Type="http://schemas.openxmlformats.org/officeDocument/2006/relationships/image" Target="../media/image71.png"/><Relationship Id="rId20" Type="http://schemas.openxmlformats.org/officeDocument/2006/relationships/image" Target="../media/image75.png"/><Relationship Id="rId29" Type="http://schemas.openxmlformats.org/officeDocument/2006/relationships/image" Target="../media/image85.png"/><Relationship Id="rId1" Type="http://schemas.openxmlformats.org/officeDocument/2006/relationships/slideLayout" Target="../slideLayouts/slideLayout2.xml"/><Relationship Id="rId6" Type="http://schemas.openxmlformats.org/officeDocument/2006/relationships/image" Target="../media/image56.tiff"/><Relationship Id="rId11" Type="http://schemas.openxmlformats.org/officeDocument/2006/relationships/image" Target="../media/image61.tiff"/><Relationship Id="rId24" Type="http://schemas.openxmlformats.org/officeDocument/2006/relationships/image" Target="../media/image94.png"/><Relationship Id="rId32" Type="http://schemas.openxmlformats.org/officeDocument/2006/relationships/image" Target="../media/image88.png"/><Relationship Id="rId5" Type="http://schemas.openxmlformats.org/officeDocument/2006/relationships/image" Target="../media/image55.tiff"/><Relationship Id="rId15" Type="http://schemas.openxmlformats.org/officeDocument/2006/relationships/image" Target="../media/image93.png"/><Relationship Id="rId23" Type="http://schemas.openxmlformats.org/officeDocument/2006/relationships/image" Target="../media/image78.png"/><Relationship Id="rId28" Type="http://schemas.openxmlformats.org/officeDocument/2006/relationships/image" Target="../media/image84.png"/><Relationship Id="rId10" Type="http://schemas.openxmlformats.org/officeDocument/2006/relationships/image" Target="../media/image60.tiff"/><Relationship Id="rId19" Type="http://schemas.openxmlformats.org/officeDocument/2006/relationships/image" Target="../media/image74.png"/><Relationship Id="rId31" Type="http://schemas.openxmlformats.org/officeDocument/2006/relationships/image" Target="../media/image87.png"/><Relationship Id="rId4" Type="http://schemas.openxmlformats.org/officeDocument/2006/relationships/image" Target="../media/image54.tiff"/><Relationship Id="rId9" Type="http://schemas.openxmlformats.org/officeDocument/2006/relationships/image" Target="../media/image59.tiff"/><Relationship Id="rId14" Type="http://schemas.openxmlformats.org/officeDocument/2006/relationships/image" Target="../media/image67.emf"/><Relationship Id="rId22" Type="http://schemas.openxmlformats.org/officeDocument/2006/relationships/image" Target="../media/image77.png"/><Relationship Id="rId27" Type="http://schemas.openxmlformats.org/officeDocument/2006/relationships/image" Target="../media/image83.png"/><Relationship Id="rId30" Type="http://schemas.openxmlformats.org/officeDocument/2006/relationships/image" Target="../media/image86.png"/><Relationship Id="rId35" Type="http://schemas.openxmlformats.org/officeDocument/2006/relationships/image" Target="../media/image92.png"/><Relationship Id="rId8" Type="http://schemas.openxmlformats.org/officeDocument/2006/relationships/image" Target="../media/image58.tiff"/></Relationships>
</file>

<file path=ppt/slides/_rels/slide73.xml.rels><?xml version="1.0" encoding="UTF-8" standalone="yes"?>
<Relationships xmlns="http://schemas.openxmlformats.org/package/2006/relationships"><Relationship Id="rId13" Type="http://schemas.openxmlformats.org/officeDocument/2006/relationships/image" Target="../media/image63.tiff"/><Relationship Id="rId18" Type="http://schemas.openxmlformats.org/officeDocument/2006/relationships/image" Target="../media/image73.png"/><Relationship Id="rId26" Type="http://schemas.openxmlformats.org/officeDocument/2006/relationships/image" Target="../media/image82.png"/><Relationship Id="rId3" Type="http://schemas.openxmlformats.org/officeDocument/2006/relationships/image" Target="../media/image53.tiff"/><Relationship Id="rId21" Type="http://schemas.openxmlformats.org/officeDocument/2006/relationships/image" Target="../media/image76.png"/><Relationship Id="rId34" Type="http://schemas.openxmlformats.org/officeDocument/2006/relationships/image" Target="../media/image91.png"/><Relationship Id="rId7" Type="http://schemas.openxmlformats.org/officeDocument/2006/relationships/image" Target="../media/image57.tiff"/><Relationship Id="rId12" Type="http://schemas.openxmlformats.org/officeDocument/2006/relationships/image" Target="../media/image62.tiff"/><Relationship Id="rId17" Type="http://schemas.openxmlformats.org/officeDocument/2006/relationships/image" Target="../media/image72.png"/><Relationship Id="rId25" Type="http://schemas.openxmlformats.org/officeDocument/2006/relationships/image" Target="../media/image81.png"/><Relationship Id="rId33" Type="http://schemas.openxmlformats.org/officeDocument/2006/relationships/image" Target="../media/image89.png"/><Relationship Id="rId2" Type="http://schemas.openxmlformats.org/officeDocument/2006/relationships/notesSlide" Target="../notesSlides/notesSlide73.xml"/><Relationship Id="rId16" Type="http://schemas.openxmlformats.org/officeDocument/2006/relationships/image" Target="../media/image71.png"/><Relationship Id="rId20" Type="http://schemas.openxmlformats.org/officeDocument/2006/relationships/image" Target="../media/image75.png"/><Relationship Id="rId29" Type="http://schemas.openxmlformats.org/officeDocument/2006/relationships/image" Target="../media/image85.png"/><Relationship Id="rId1" Type="http://schemas.openxmlformats.org/officeDocument/2006/relationships/slideLayout" Target="../slideLayouts/slideLayout2.xml"/><Relationship Id="rId6" Type="http://schemas.openxmlformats.org/officeDocument/2006/relationships/image" Target="../media/image56.tiff"/><Relationship Id="rId11" Type="http://schemas.openxmlformats.org/officeDocument/2006/relationships/image" Target="../media/image61.tiff"/><Relationship Id="rId24" Type="http://schemas.openxmlformats.org/officeDocument/2006/relationships/image" Target="../media/image94.png"/><Relationship Id="rId32" Type="http://schemas.openxmlformats.org/officeDocument/2006/relationships/image" Target="../media/image88.png"/><Relationship Id="rId5" Type="http://schemas.openxmlformats.org/officeDocument/2006/relationships/image" Target="../media/image55.tiff"/><Relationship Id="rId15" Type="http://schemas.openxmlformats.org/officeDocument/2006/relationships/image" Target="../media/image93.png"/><Relationship Id="rId23" Type="http://schemas.openxmlformats.org/officeDocument/2006/relationships/image" Target="../media/image78.png"/><Relationship Id="rId28" Type="http://schemas.openxmlformats.org/officeDocument/2006/relationships/image" Target="../media/image84.png"/><Relationship Id="rId10" Type="http://schemas.openxmlformats.org/officeDocument/2006/relationships/image" Target="../media/image60.tiff"/><Relationship Id="rId19" Type="http://schemas.openxmlformats.org/officeDocument/2006/relationships/image" Target="../media/image74.png"/><Relationship Id="rId31" Type="http://schemas.openxmlformats.org/officeDocument/2006/relationships/image" Target="../media/image87.png"/><Relationship Id="rId4" Type="http://schemas.openxmlformats.org/officeDocument/2006/relationships/image" Target="../media/image54.tiff"/><Relationship Id="rId9" Type="http://schemas.openxmlformats.org/officeDocument/2006/relationships/image" Target="../media/image59.tiff"/><Relationship Id="rId14" Type="http://schemas.openxmlformats.org/officeDocument/2006/relationships/image" Target="../media/image67.emf"/><Relationship Id="rId22" Type="http://schemas.openxmlformats.org/officeDocument/2006/relationships/image" Target="../media/image77.png"/><Relationship Id="rId27" Type="http://schemas.openxmlformats.org/officeDocument/2006/relationships/image" Target="../media/image83.png"/><Relationship Id="rId30" Type="http://schemas.openxmlformats.org/officeDocument/2006/relationships/image" Target="../media/image86.png"/><Relationship Id="rId35" Type="http://schemas.openxmlformats.org/officeDocument/2006/relationships/image" Target="../media/image92.png"/><Relationship Id="rId8" Type="http://schemas.openxmlformats.org/officeDocument/2006/relationships/image" Target="../media/image58.tiff"/></Relationships>
</file>

<file path=ppt/slides/_rels/slide74.xml.rels><?xml version="1.0" encoding="UTF-8" standalone="yes"?>
<Relationships xmlns="http://schemas.openxmlformats.org/package/2006/relationships"><Relationship Id="rId13" Type="http://schemas.openxmlformats.org/officeDocument/2006/relationships/image" Target="../media/image63.tiff"/><Relationship Id="rId18" Type="http://schemas.openxmlformats.org/officeDocument/2006/relationships/image" Target="../media/image73.png"/><Relationship Id="rId26" Type="http://schemas.openxmlformats.org/officeDocument/2006/relationships/image" Target="../media/image82.png"/><Relationship Id="rId3" Type="http://schemas.openxmlformats.org/officeDocument/2006/relationships/image" Target="../media/image53.tiff"/><Relationship Id="rId21" Type="http://schemas.openxmlformats.org/officeDocument/2006/relationships/image" Target="../media/image76.png"/><Relationship Id="rId34" Type="http://schemas.openxmlformats.org/officeDocument/2006/relationships/image" Target="../media/image91.png"/><Relationship Id="rId7" Type="http://schemas.openxmlformats.org/officeDocument/2006/relationships/image" Target="../media/image57.tiff"/><Relationship Id="rId12" Type="http://schemas.openxmlformats.org/officeDocument/2006/relationships/image" Target="../media/image62.tiff"/><Relationship Id="rId17" Type="http://schemas.openxmlformats.org/officeDocument/2006/relationships/image" Target="../media/image72.png"/><Relationship Id="rId25" Type="http://schemas.openxmlformats.org/officeDocument/2006/relationships/image" Target="../media/image81.png"/><Relationship Id="rId33" Type="http://schemas.openxmlformats.org/officeDocument/2006/relationships/image" Target="../media/image89.png"/><Relationship Id="rId2" Type="http://schemas.openxmlformats.org/officeDocument/2006/relationships/notesSlide" Target="../notesSlides/notesSlide74.xml"/><Relationship Id="rId16" Type="http://schemas.openxmlformats.org/officeDocument/2006/relationships/image" Target="../media/image71.png"/><Relationship Id="rId20" Type="http://schemas.openxmlformats.org/officeDocument/2006/relationships/image" Target="../media/image75.png"/><Relationship Id="rId29" Type="http://schemas.openxmlformats.org/officeDocument/2006/relationships/image" Target="../media/image85.png"/><Relationship Id="rId1" Type="http://schemas.openxmlformats.org/officeDocument/2006/relationships/slideLayout" Target="../slideLayouts/slideLayout2.xml"/><Relationship Id="rId6" Type="http://schemas.openxmlformats.org/officeDocument/2006/relationships/image" Target="../media/image56.tiff"/><Relationship Id="rId11" Type="http://schemas.openxmlformats.org/officeDocument/2006/relationships/image" Target="../media/image61.tiff"/><Relationship Id="rId24" Type="http://schemas.openxmlformats.org/officeDocument/2006/relationships/image" Target="../media/image94.png"/><Relationship Id="rId32" Type="http://schemas.openxmlformats.org/officeDocument/2006/relationships/image" Target="../media/image88.png"/><Relationship Id="rId5" Type="http://schemas.openxmlformats.org/officeDocument/2006/relationships/image" Target="../media/image55.tiff"/><Relationship Id="rId15" Type="http://schemas.openxmlformats.org/officeDocument/2006/relationships/image" Target="../media/image93.png"/><Relationship Id="rId23" Type="http://schemas.openxmlformats.org/officeDocument/2006/relationships/image" Target="../media/image78.png"/><Relationship Id="rId28" Type="http://schemas.openxmlformats.org/officeDocument/2006/relationships/image" Target="../media/image84.png"/><Relationship Id="rId10" Type="http://schemas.openxmlformats.org/officeDocument/2006/relationships/image" Target="../media/image60.tiff"/><Relationship Id="rId19" Type="http://schemas.openxmlformats.org/officeDocument/2006/relationships/image" Target="../media/image74.png"/><Relationship Id="rId31" Type="http://schemas.openxmlformats.org/officeDocument/2006/relationships/image" Target="../media/image87.png"/><Relationship Id="rId4" Type="http://schemas.openxmlformats.org/officeDocument/2006/relationships/image" Target="../media/image54.tiff"/><Relationship Id="rId9" Type="http://schemas.openxmlformats.org/officeDocument/2006/relationships/image" Target="../media/image59.tiff"/><Relationship Id="rId14" Type="http://schemas.openxmlformats.org/officeDocument/2006/relationships/image" Target="../media/image67.emf"/><Relationship Id="rId22" Type="http://schemas.openxmlformats.org/officeDocument/2006/relationships/image" Target="../media/image77.png"/><Relationship Id="rId27" Type="http://schemas.openxmlformats.org/officeDocument/2006/relationships/image" Target="../media/image83.png"/><Relationship Id="rId30" Type="http://schemas.openxmlformats.org/officeDocument/2006/relationships/image" Target="../media/image86.png"/><Relationship Id="rId35" Type="http://schemas.openxmlformats.org/officeDocument/2006/relationships/image" Target="../media/image92.png"/><Relationship Id="rId8" Type="http://schemas.openxmlformats.org/officeDocument/2006/relationships/image" Target="../media/image58.tiff"/></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8" Type="http://schemas.openxmlformats.org/officeDocument/2006/relationships/image" Target="../media/image61.tiff"/><Relationship Id="rId3" Type="http://schemas.openxmlformats.org/officeDocument/2006/relationships/image" Target="../media/image53.tiff"/><Relationship Id="rId7" Type="http://schemas.openxmlformats.org/officeDocument/2006/relationships/image" Target="../media/image57.tiff"/><Relationship Id="rId2" Type="http://schemas.openxmlformats.org/officeDocument/2006/relationships/notesSlide" Target="../notesSlides/notesSlide75.xml"/><Relationship Id="rId1" Type="http://schemas.openxmlformats.org/officeDocument/2006/relationships/slideLayout" Target="../slideLayouts/slideLayout2.xml"/><Relationship Id="rId6" Type="http://schemas.openxmlformats.org/officeDocument/2006/relationships/image" Target="../media/image56.tiff"/><Relationship Id="rId5" Type="http://schemas.openxmlformats.org/officeDocument/2006/relationships/image" Target="../media/image55.tiff"/><Relationship Id="rId10" Type="http://schemas.openxmlformats.org/officeDocument/2006/relationships/image" Target="../media/image68.emf"/><Relationship Id="rId4" Type="http://schemas.openxmlformats.org/officeDocument/2006/relationships/image" Target="../media/image54.tiff"/><Relationship Id="rId9" Type="http://schemas.openxmlformats.org/officeDocument/2006/relationships/image" Target="../media/image62.tiff"/></Relationships>
</file>

<file path=ppt/slides/_rels/slide77.xml.rels><?xml version="1.0" encoding="UTF-8" standalone="yes"?>
<Relationships xmlns="http://schemas.openxmlformats.org/package/2006/relationships"><Relationship Id="rId8" Type="http://schemas.openxmlformats.org/officeDocument/2006/relationships/image" Target="../media/image61.tiff"/><Relationship Id="rId3" Type="http://schemas.openxmlformats.org/officeDocument/2006/relationships/image" Target="../media/image53.tiff"/><Relationship Id="rId7" Type="http://schemas.openxmlformats.org/officeDocument/2006/relationships/image" Target="../media/image57.tiff"/><Relationship Id="rId12" Type="http://schemas.openxmlformats.org/officeDocument/2006/relationships/image" Target="../media/image69.emf"/><Relationship Id="rId2" Type="http://schemas.openxmlformats.org/officeDocument/2006/relationships/notesSlide" Target="../notesSlides/notesSlide76.xml"/><Relationship Id="rId1" Type="http://schemas.openxmlformats.org/officeDocument/2006/relationships/slideLayout" Target="../slideLayouts/slideLayout2.xml"/><Relationship Id="rId6" Type="http://schemas.openxmlformats.org/officeDocument/2006/relationships/image" Target="../media/image56.tiff"/><Relationship Id="rId11" Type="http://schemas.openxmlformats.org/officeDocument/2006/relationships/image" Target="../media/image50.tiff"/><Relationship Id="rId5" Type="http://schemas.openxmlformats.org/officeDocument/2006/relationships/image" Target="../media/image55.tiff"/><Relationship Id="rId10" Type="http://schemas.openxmlformats.org/officeDocument/2006/relationships/image" Target="../media/image68.emf"/><Relationship Id="rId4" Type="http://schemas.openxmlformats.org/officeDocument/2006/relationships/image" Target="../media/image54.tiff"/><Relationship Id="rId9" Type="http://schemas.openxmlformats.org/officeDocument/2006/relationships/image" Target="../media/image62.tiff"/></Relationships>
</file>

<file path=ppt/slides/_rels/slide78.xml.rels><?xml version="1.0" encoding="UTF-8" standalone="yes"?>
<Relationships xmlns="http://schemas.openxmlformats.org/package/2006/relationships"><Relationship Id="rId8" Type="http://schemas.openxmlformats.org/officeDocument/2006/relationships/image" Target="../media/image61.tiff"/><Relationship Id="rId3" Type="http://schemas.openxmlformats.org/officeDocument/2006/relationships/image" Target="../media/image53.tiff"/><Relationship Id="rId7" Type="http://schemas.openxmlformats.org/officeDocument/2006/relationships/image" Target="../media/image57.tiff"/><Relationship Id="rId12" Type="http://schemas.openxmlformats.org/officeDocument/2006/relationships/image" Target="../media/image70.emf"/><Relationship Id="rId2" Type="http://schemas.openxmlformats.org/officeDocument/2006/relationships/notesSlide" Target="../notesSlides/notesSlide77.xml"/><Relationship Id="rId1" Type="http://schemas.openxmlformats.org/officeDocument/2006/relationships/slideLayout" Target="../slideLayouts/slideLayout2.xml"/><Relationship Id="rId6" Type="http://schemas.openxmlformats.org/officeDocument/2006/relationships/image" Target="../media/image56.tiff"/><Relationship Id="rId11" Type="http://schemas.openxmlformats.org/officeDocument/2006/relationships/image" Target="../media/image50.tiff"/><Relationship Id="rId5" Type="http://schemas.openxmlformats.org/officeDocument/2006/relationships/image" Target="../media/image55.tiff"/><Relationship Id="rId10" Type="http://schemas.openxmlformats.org/officeDocument/2006/relationships/image" Target="../media/image68.emf"/><Relationship Id="rId4" Type="http://schemas.openxmlformats.org/officeDocument/2006/relationships/image" Target="../media/image54.tiff"/><Relationship Id="rId9" Type="http://schemas.openxmlformats.org/officeDocument/2006/relationships/image" Target="../media/image62.tiff"/></Relationships>
</file>

<file path=ppt/slides/_rels/slide79.xml.rels><?xml version="1.0" encoding="UTF-8" standalone="yes"?>
<Relationships xmlns="http://schemas.openxmlformats.org/package/2006/relationships"><Relationship Id="rId8" Type="http://schemas.openxmlformats.org/officeDocument/2006/relationships/image" Target="../media/image61.tiff"/><Relationship Id="rId3" Type="http://schemas.openxmlformats.org/officeDocument/2006/relationships/image" Target="../media/image53.tiff"/><Relationship Id="rId7" Type="http://schemas.openxmlformats.org/officeDocument/2006/relationships/image" Target="../media/image57.tiff"/><Relationship Id="rId12" Type="http://schemas.openxmlformats.org/officeDocument/2006/relationships/image" Target="../media/image70.emf"/><Relationship Id="rId2" Type="http://schemas.openxmlformats.org/officeDocument/2006/relationships/notesSlide" Target="../notesSlides/notesSlide78.xml"/><Relationship Id="rId1" Type="http://schemas.openxmlformats.org/officeDocument/2006/relationships/slideLayout" Target="../slideLayouts/slideLayout2.xml"/><Relationship Id="rId6" Type="http://schemas.openxmlformats.org/officeDocument/2006/relationships/image" Target="../media/image56.tiff"/><Relationship Id="rId11" Type="http://schemas.openxmlformats.org/officeDocument/2006/relationships/image" Target="../media/image50.tiff"/><Relationship Id="rId5" Type="http://schemas.openxmlformats.org/officeDocument/2006/relationships/image" Target="../media/image55.tiff"/><Relationship Id="rId10" Type="http://schemas.openxmlformats.org/officeDocument/2006/relationships/image" Target="../media/image68.emf"/><Relationship Id="rId4" Type="http://schemas.openxmlformats.org/officeDocument/2006/relationships/image" Target="../media/image54.tiff"/><Relationship Id="rId9" Type="http://schemas.openxmlformats.org/officeDocument/2006/relationships/image" Target="../media/image62.tiff"/></Relationships>
</file>

<file path=ppt/slides/_rels/slide8.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8" Type="http://schemas.openxmlformats.org/officeDocument/2006/relationships/image" Target="../media/image61.tiff"/><Relationship Id="rId3" Type="http://schemas.openxmlformats.org/officeDocument/2006/relationships/image" Target="../media/image53.tiff"/><Relationship Id="rId7" Type="http://schemas.openxmlformats.org/officeDocument/2006/relationships/image" Target="../media/image57.tiff"/><Relationship Id="rId12" Type="http://schemas.openxmlformats.org/officeDocument/2006/relationships/image" Target="../media/image70.emf"/><Relationship Id="rId2" Type="http://schemas.openxmlformats.org/officeDocument/2006/relationships/notesSlide" Target="../notesSlides/notesSlide79.xml"/><Relationship Id="rId1" Type="http://schemas.openxmlformats.org/officeDocument/2006/relationships/slideLayout" Target="../slideLayouts/slideLayout2.xml"/><Relationship Id="rId6" Type="http://schemas.openxmlformats.org/officeDocument/2006/relationships/image" Target="../media/image56.tiff"/><Relationship Id="rId11" Type="http://schemas.openxmlformats.org/officeDocument/2006/relationships/image" Target="../media/image50.tiff"/><Relationship Id="rId5" Type="http://schemas.openxmlformats.org/officeDocument/2006/relationships/image" Target="../media/image55.tiff"/><Relationship Id="rId10" Type="http://schemas.openxmlformats.org/officeDocument/2006/relationships/image" Target="../media/image68.emf"/><Relationship Id="rId4" Type="http://schemas.openxmlformats.org/officeDocument/2006/relationships/image" Target="../media/image54.tiff"/><Relationship Id="rId9" Type="http://schemas.openxmlformats.org/officeDocument/2006/relationships/image" Target="../media/image62.tiff"/></Relationships>
</file>

<file path=ppt/slides/_rels/slide81.xml.rels><?xml version="1.0" encoding="UTF-8" standalone="yes"?>
<Relationships xmlns="http://schemas.openxmlformats.org/package/2006/relationships"><Relationship Id="rId8" Type="http://schemas.openxmlformats.org/officeDocument/2006/relationships/image" Target="../media/image61.tiff"/><Relationship Id="rId3" Type="http://schemas.openxmlformats.org/officeDocument/2006/relationships/image" Target="../media/image53.tiff"/><Relationship Id="rId7" Type="http://schemas.openxmlformats.org/officeDocument/2006/relationships/image" Target="../media/image57.tiff"/><Relationship Id="rId12" Type="http://schemas.openxmlformats.org/officeDocument/2006/relationships/image" Target="../media/image70.emf"/><Relationship Id="rId2" Type="http://schemas.openxmlformats.org/officeDocument/2006/relationships/notesSlide" Target="../notesSlides/notesSlide80.xml"/><Relationship Id="rId1" Type="http://schemas.openxmlformats.org/officeDocument/2006/relationships/slideLayout" Target="../slideLayouts/slideLayout2.xml"/><Relationship Id="rId6" Type="http://schemas.openxmlformats.org/officeDocument/2006/relationships/image" Target="../media/image56.tiff"/><Relationship Id="rId11" Type="http://schemas.openxmlformats.org/officeDocument/2006/relationships/image" Target="../media/image50.tiff"/><Relationship Id="rId5" Type="http://schemas.openxmlformats.org/officeDocument/2006/relationships/image" Target="../media/image55.tiff"/><Relationship Id="rId10" Type="http://schemas.openxmlformats.org/officeDocument/2006/relationships/image" Target="../media/image68.emf"/><Relationship Id="rId4" Type="http://schemas.openxmlformats.org/officeDocument/2006/relationships/image" Target="../media/image54.tiff"/><Relationship Id="rId9" Type="http://schemas.openxmlformats.org/officeDocument/2006/relationships/image" Target="../media/image62.tiff"/></Relationships>
</file>

<file path=ppt/slides/_rels/slide82.xml.rels><?xml version="1.0" encoding="UTF-8" standalone="yes"?>
<Relationships xmlns="http://schemas.openxmlformats.org/package/2006/relationships"><Relationship Id="rId8" Type="http://schemas.openxmlformats.org/officeDocument/2006/relationships/image" Target="../media/image61.tiff"/><Relationship Id="rId13" Type="http://schemas.openxmlformats.org/officeDocument/2006/relationships/image" Target="../media/image70.emf"/><Relationship Id="rId3" Type="http://schemas.openxmlformats.org/officeDocument/2006/relationships/image" Target="../media/image53.tiff"/><Relationship Id="rId7" Type="http://schemas.openxmlformats.org/officeDocument/2006/relationships/image" Target="../media/image57.tiff"/><Relationship Id="rId12" Type="http://schemas.openxmlformats.org/officeDocument/2006/relationships/image" Target="../media/image50.tiff"/><Relationship Id="rId2" Type="http://schemas.openxmlformats.org/officeDocument/2006/relationships/notesSlide" Target="../notesSlides/notesSlide81.xml"/><Relationship Id="rId1" Type="http://schemas.openxmlformats.org/officeDocument/2006/relationships/slideLayout" Target="../slideLayouts/slideLayout2.xml"/><Relationship Id="rId6" Type="http://schemas.openxmlformats.org/officeDocument/2006/relationships/image" Target="../media/image56.tiff"/><Relationship Id="rId11" Type="http://schemas.openxmlformats.org/officeDocument/2006/relationships/image" Target="../media/image71.emf"/><Relationship Id="rId5" Type="http://schemas.openxmlformats.org/officeDocument/2006/relationships/image" Target="../media/image55.tiff"/><Relationship Id="rId10" Type="http://schemas.openxmlformats.org/officeDocument/2006/relationships/image" Target="../media/image68.emf"/><Relationship Id="rId4" Type="http://schemas.openxmlformats.org/officeDocument/2006/relationships/image" Target="../media/image54.tiff"/><Relationship Id="rId9" Type="http://schemas.openxmlformats.org/officeDocument/2006/relationships/image" Target="../media/image62.tiff"/><Relationship Id="rId14" Type="http://schemas.openxmlformats.org/officeDocument/2006/relationships/image" Target="../media/image42.png"/></Relationships>
</file>

<file path=ppt/slides/_rels/slide83.xml.rels><?xml version="1.0" encoding="UTF-8" standalone="yes"?>
<Relationships xmlns="http://schemas.openxmlformats.org/package/2006/relationships"><Relationship Id="rId8" Type="http://schemas.openxmlformats.org/officeDocument/2006/relationships/image" Target="../media/image61.tiff"/><Relationship Id="rId13" Type="http://schemas.openxmlformats.org/officeDocument/2006/relationships/image" Target="../media/image70.emf"/><Relationship Id="rId3" Type="http://schemas.openxmlformats.org/officeDocument/2006/relationships/image" Target="../media/image53.tiff"/><Relationship Id="rId7" Type="http://schemas.openxmlformats.org/officeDocument/2006/relationships/image" Target="../media/image57.tiff"/><Relationship Id="rId12" Type="http://schemas.openxmlformats.org/officeDocument/2006/relationships/image" Target="../media/image50.tiff"/><Relationship Id="rId2" Type="http://schemas.openxmlformats.org/officeDocument/2006/relationships/notesSlide" Target="../notesSlides/notesSlide82.xml"/><Relationship Id="rId1" Type="http://schemas.openxmlformats.org/officeDocument/2006/relationships/slideLayout" Target="../slideLayouts/slideLayout2.xml"/><Relationship Id="rId6" Type="http://schemas.openxmlformats.org/officeDocument/2006/relationships/image" Target="../media/image56.tiff"/><Relationship Id="rId11" Type="http://schemas.openxmlformats.org/officeDocument/2006/relationships/image" Target="../media/image71.emf"/><Relationship Id="rId5" Type="http://schemas.openxmlformats.org/officeDocument/2006/relationships/image" Target="../media/image55.tiff"/><Relationship Id="rId10" Type="http://schemas.openxmlformats.org/officeDocument/2006/relationships/image" Target="../media/image68.emf"/><Relationship Id="rId4" Type="http://schemas.openxmlformats.org/officeDocument/2006/relationships/image" Target="../media/image54.tiff"/><Relationship Id="rId9" Type="http://schemas.openxmlformats.org/officeDocument/2006/relationships/image" Target="../media/image62.tiff"/><Relationship Id="rId14" Type="http://schemas.openxmlformats.org/officeDocument/2006/relationships/image" Target="../media/image42.png"/></Relationships>
</file>

<file path=ppt/slides/_rels/slide84.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notesSlide" Target="../notesSlides/notesSlide84.xml"/><Relationship Id="rId1" Type="http://schemas.openxmlformats.org/officeDocument/2006/relationships/slideLayout" Target="../slideLayouts/slideLayout2.xml"/><Relationship Id="rId4" Type="http://schemas.openxmlformats.org/officeDocument/2006/relationships/image" Target="../media/image73.jpeg"/></Relationships>
</file>

<file path=ppt/slides/_rels/slide86.xml.rels><?xml version="1.0" encoding="UTF-8" standalone="yes"?>
<Relationships xmlns="http://schemas.openxmlformats.org/package/2006/relationships"><Relationship Id="rId8" Type="http://schemas.openxmlformats.org/officeDocument/2006/relationships/image" Target="../media/image62.tiff"/><Relationship Id="rId13" Type="http://schemas.openxmlformats.org/officeDocument/2006/relationships/image" Target="../media/image57.tiff"/><Relationship Id="rId18" Type="http://schemas.openxmlformats.org/officeDocument/2006/relationships/image" Target="../media/image105.png"/><Relationship Id="rId3" Type="http://schemas.openxmlformats.org/officeDocument/2006/relationships/image" Target="../media/image50.tiff"/><Relationship Id="rId21" Type="http://schemas.openxmlformats.org/officeDocument/2006/relationships/image" Target="../media/image108.png"/><Relationship Id="rId7" Type="http://schemas.openxmlformats.org/officeDocument/2006/relationships/image" Target="../media/image61.tiff"/><Relationship Id="rId12" Type="http://schemas.openxmlformats.org/officeDocument/2006/relationships/image" Target="../media/image54.tiff"/><Relationship Id="rId17" Type="http://schemas.openxmlformats.org/officeDocument/2006/relationships/image" Target="../media/image104.png"/><Relationship Id="rId25" Type="http://schemas.openxmlformats.org/officeDocument/2006/relationships/image" Target="../media/image111.png"/><Relationship Id="rId2" Type="http://schemas.openxmlformats.org/officeDocument/2006/relationships/notesSlide" Target="../notesSlides/notesSlide85.xml"/><Relationship Id="rId16" Type="http://schemas.openxmlformats.org/officeDocument/2006/relationships/image" Target="../media/image103.png"/><Relationship Id="rId20" Type="http://schemas.openxmlformats.org/officeDocument/2006/relationships/image" Target="../media/image107.png"/><Relationship Id="rId1" Type="http://schemas.openxmlformats.org/officeDocument/2006/relationships/slideLayout" Target="../slideLayouts/slideLayout2.xml"/><Relationship Id="rId6" Type="http://schemas.openxmlformats.org/officeDocument/2006/relationships/image" Target="../media/image74.tiff"/><Relationship Id="rId11" Type="http://schemas.openxmlformats.org/officeDocument/2006/relationships/image" Target="../media/image53.tiff"/><Relationship Id="rId24" Type="http://schemas.openxmlformats.org/officeDocument/2006/relationships/image" Target="../media/image110.png"/><Relationship Id="rId5" Type="http://schemas.openxmlformats.org/officeDocument/2006/relationships/image" Target="../media/image67.emf"/><Relationship Id="rId15" Type="http://schemas.openxmlformats.org/officeDocument/2006/relationships/image" Target="../media/image84.png"/><Relationship Id="rId23" Type="http://schemas.openxmlformats.org/officeDocument/2006/relationships/image" Target="../media/image88.png"/><Relationship Id="rId10" Type="http://schemas.openxmlformats.org/officeDocument/2006/relationships/image" Target="../media/image56.tiff"/><Relationship Id="rId19" Type="http://schemas.openxmlformats.org/officeDocument/2006/relationships/image" Target="../media/image106.png"/><Relationship Id="rId4" Type="http://schemas.openxmlformats.org/officeDocument/2006/relationships/image" Target="../media/image70.emf"/><Relationship Id="rId9" Type="http://schemas.openxmlformats.org/officeDocument/2006/relationships/image" Target="../media/image55.tiff"/><Relationship Id="rId14" Type="http://schemas.openxmlformats.org/officeDocument/2006/relationships/image" Target="../media/image102.png"/><Relationship Id="rId22" Type="http://schemas.openxmlformats.org/officeDocument/2006/relationships/image" Target="../media/image109.png"/></Relationships>
</file>

<file path=ppt/slides/_rels/slide87.xml.rels><?xml version="1.0" encoding="UTF-8" standalone="yes"?>
<Relationships xmlns="http://schemas.openxmlformats.org/package/2006/relationships"><Relationship Id="rId8" Type="http://schemas.openxmlformats.org/officeDocument/2006/relationships/image" Target="../media/image62.tiff"/><Relationship Id="rId13" Type="http://schemas.openxmlformats.org/officeDocument/2006/relationships/image" Target="../media/image57.tiff"/><Relationship Id="rId18" Type="http://schemas.openxmlformats.org/officeDocument/2006/relationships/image" Target="../media/image105.png"/><Relationship Id="rId3" Type="http://schemas.openxmlformats.org/officeDocument/2006/relationships/image" Target="../media/image50.tiff"/><Relationship Id="rId21" Type="http://schemas.openxmlformats.org/officeDocument/2006/relationships/image" Target="../media/image108.png"/><Relationship Id="rId7" Type="http://schemas.openxmlformats.org/officeDocument/2006/relationships/image" Target="../media/image61.tiff"/><Relationship Id="rId12" Type="http://schemas.openxmlformats.org/officeDocument/2006/relationships/image" Target="../media/image54.tiff"/><Relationship Id="rId17" Type="http://schemas.openxmlformats.org/officeDocument/2006/relationships/image" Target="../media/image104.png"/><Relationship Id="rId25" Type="http://schemas.openxmlformats.org/officeDocument/2006/relationships/image" Target="../media/image111.png"/><Relationship Id="rId2" Type="http://schemas.openxmlformats.org/officeDocument/2006/relationships/notesSlide" Target="../notesSlides/notesSlide86.xml"/><Relationship Id="rId16" Type="http://schemas.openxmlformats.org/officeDocument/2006/relationships/image" Target="../media/image103.png"/><Relationship Id="rId20" Type="http://schemas.openxmlformats.org/officeDocument/2006/relationships/image" Target="../media/image107.png"/><Relationship Id="rId1" Type="http://schemas.openxmlformats.org/officeDocument/2006/relationships/slideLayout" Target="../slideLayouts/slideLayout2.xml"/><Relationship Id="rId6" Type="http://schemas.openxmlformats.org/officeDocument/2006/relationships/image" Target="../media/image74.tiff"/><Relationship Id="rId11" Type="http://schemas.openxmlformats.org/officeDocument/2006/relationships/image" Target="../media/image53.tiff"/><Relationship Id="rId24" Type="http://schemas.openxmlformats.org/officeDocument/2006/relationships/image" Target="../media/image110.png"/><Relationship Id="rId5" Type="http://schemas.openxmlformats.org/officeDocument/2006/relationships/image" Target="../media/image67.emf"/><Relationship Id="rId15" Type="http://schemas.openxmlformats.org/officeDocument/2006/relationships/image" Target="../media/image84.png"/><Relationship Id="rId23" Type="http://schemas.openxmlformats.org/officeDocument/2006/relationships/image" Target="../media/image88.png"/><Relationship Id="rId10" Type="http://schemas.openxmlformats.org/officeDocument/2006/relationships/image" Target="../media/image56.tiff"/><Relationship Id="rId19" Type="http://schemas.openxmlformats.org/officeDocument/2006/relationships/image" Target="../media/image106.png"/><Relationship Id="rId4" Type="http://schemas.openxmlformats.org/officeDocument/2006/relationships/image" Target="../media/image70.emf"/><Relationship Id="rId9" Type="http://schemas.openxmlformats.org/officeDocument/2006/relationships/image" Target="../media/image55.tiff"/><Relationship Id="rId14" Type="http://schemas.openxmlformats.org/officeDocument/2006/relationships/image" Target="../media/image102.png"/><Relationship Id="rId22" Type="http://schemas.openxmlformats.org/officeDocument/2006/relationships/image" Target="../media/image109.png"/></Relationships>
</file>

<file path=ppt/slides/_rels/slide88.xml.rels><?xml version="1.0" encoding="UTF-8" standalone="yes"?>
<Relationships xmlns="http://schemas.openxmlformats.org/package/2006/relationships"><Relationship Id="rId8" Type="http://schemas.openxmlformats.org/officeDocument/2006/relationships/image" Target="../media/image62.tiff"/><Relationship Id="rId13" Type="http://schemas.openxmlformats.org/officeDocument/2006/relationships/image" Target="../media/image57.tiff"/><Relationship Id="rId18" Type="http://schemas.openxmlformats.org/officeDocument/2006/relationships/image" Target="../media/image105.png"/><Relationship Id="rId3" Type="http://schemas.openxmlformats.org/officeDocument/2006/relationships/image" Target="../media/image50.tiff"/><Relationship Id="rId21" Type="http://schemas.openxmlformats.org/officeDocument/2006/relationships/image" Target="../media/image108.png"/><Relationship Id="rId7" Type="http://schemas.openxmlformats.org/officeDocument/2006/relationships/image" Target="../media/image61.tiff"/><Relationship Id="rId12" Type="http://schemas.openxmlformats.org/officeDocument/2006/relationships/image" Target="../media/image54.tiff"/><Relationship Id="rId17" Type="http://schemas.openxmlformats.org/officeDocument/2006/relationships/image" Target="../media/image104.png"/><Relationship Id="rId25" Type="http://schemas.openxmlformats.org/officeDocument/2006/relationships/image" Target="../media/image111.png"/><Relationship Id="rId2" Type="http://schemas.openxmlformats.org/officeDocument/2006/relationships/notesSlide" Target="../notesSlides/notesSlide87.xml"/><Relationship Id="rId16" Type="http://schemas.openxmlformats.org/officeDocument/2006/relationships/image" Target="../media/image103.png"/><Relationship Id="rId20" Type="http://schemas.openxmlformats.org/officeDocument/2006/relationships/image" Target="../media/image107.png"/><Relationship Id="rId1" Type="http://schemas.openxmlformats.org/officeDocument/2006/relationships/slideLayout" Target="../slideLayouts/slideLayout2.xml"/><Relationship Id="rId6" Type="http://schemas.openxmlformats.org/officeDocument/2006/relationships/image" Target="../media/image74.tiff"/><Relationship Id="rId11" Type="http://schemas.openxmlformats.org/officeDocument/2006/relationships/image" Target="../media/image53.tiff"/><Relationship Id="rId24" Type="http://schemas.openxmlformats.org/officeDocument/2006/relationships/image" Target="../media/image110.png"/><Relationship Id="rId5" Type="http://schemas.openxmlformats.org/officeDocument/2006/relationships/image" Target="../media/image67.emf"/><Relationship Id="rId15" Type="http://schemas.openxmlformats.org/officeDocument/2006/relationships/image" Target="../media/image84.png"/><Relationship Id="rId23" Type="http://schemas.openxmlformats.org/officeDocument/2006/relationships/image" Target="../media/image88.png"/><Relationship Id="rId10" Type="http://schemas.openxmlformats.org/officeDocument/2006/relationships/image" Target="../media/image56.tiff"/><Relationship Id="rId19" Type="http://schemas.openxmlformats.org/officeDocument/2006/relationships/image" Target="../media/image106.png"/><Relationship Id="rId4" Type="http://schemas.openxmlformats.org/officeDocument/2006/relationships/image" Target="../media/image70.emf"/><Relationship Id="rId9" Type="http://schemas.openxmlformats.org/officeDocument/2006/relationships/image" Target="../media/image55.tiff"/><Relationship Id="rId14" Type="http://schemas.openxmlformats.org/officeDocument/2006/relationships/image" Target="../media/image102.png"/><Relationship Id="rId22" Type="http://schemas.openxmlformats.org/officeDocument/2006/relationships/image" Target="../media/image109.png"/></Relationships>
</file>

<file path=ppt/slides/_rels/slide89.xml.rels><?xml version="1.0" encoding="UTF-8" standalone="yes"?>
<Relationships xmlns="http://schemas.openxmlformats.org/package/2006/relationships"><Relationship Id="rId8" Type="http://schemas.openxmlformats.org/officeDocument/2006/relationships/image" Target="../media/image62.tiff"/><Relationship Id="rId13" Type="http://schemas.openxmlformats.org/officeDocument/2006/relationships/image" Target="../media/image57.tiff"/><Relationship Id="rId18" Type="http://schemas.openxmlformats.org/officeDocument/2006/relationships/image" Target="../media/image105.png"/><Relationship Id="rId3" Type="http://schemas.openxmlformats.org/officeDocument/2006/relationships/image" Target="../media/image50.tiff"/><Relationship Id="rId21" Type="http://schemas.openxmlformats.org/officeDocument/2006/relationships/image" Target="../media/image108.png"/><Relationship Id="rId7" Type="http://schemas.openxmlformats.org/officeDocument/2006/relationships/image" Target="../media/image61.tiff"/><Relationship Id="rId12" Type="http://schemas.openxmlformats.org/officeDocument/2006/relationships/image" Target="../media/image54.tiff"/><Relationship Id="rId17" Type="http://schemas.openxmlformats.org/officeDocument/2006/relationships/image" Target="../media/image104.png"/><Relationship Id="rId25" Type="http://schemas.openxmlformats.org/officeDocument/2006/relationships/image" Target="../media/image111.png"/><Relationship Id="rId2" Type="http://schemas.openxmlformats.org/officeDocument/2006/relationships/notesSlide" Target="../notesSlides/notesSlide88.xml"/><Relationship Id="rId16" Type="http://schemas.openxmlformats.org/officeDocument/2006/relationships/image" Target="../media/image103.png"/><Relationship Id="rId20" Type="http://schemas.openxmlformats.org/officeDocument/2006/relationships/image" Target="../media/image107.png"/><Relationship Id="rId1" Type="http://schemas.openxmlformats.org/officeDocument/2006/relationships/slideLayout" Target="../slideLayouts/slideLayout2.xml"/><Relationship Id="rId6" Type="http://schemas.openxmlformats.org/officeDocument/2006/relationships/image" Target="../media/image74.tiff"/><Relationship Id="rId11" Type="http://schemas.openxmlformats.org/officeDocument/2006/relationships/image" Target="../media/image53.tiff"/><Relationship Id="rId24" Type="http://schemas.openxmlformats.org/officeDocument/2006/relationships/image" Target="../media/image110.png"/><Relationship Id="rId5" Type="http://schemas.openxmlformats.org/officeDocument/2006/relationships/image" Target="../media/image67.emf"/><Relationship Id="rId15" Type="http://schemas.openxmlformats.org/officeDocument/2006/relationships/image" Target="../media/image84.png"/><Relationship Id="rId23" Type="http://schemas.openxmlformats.org/officeDocument/2006/relationships/image" Target="../media/image88.png"/><Relationship Id="rId10" Type="http://schemas.openxmlformats.org/officeDocument/2006/relationships/image" Target="../media/image56.tiff"/><Relationship Id="rId19" Type="http://schemas.openxmlformats.org/officeDocument/2006/relationships/image" Target="../media/image106.png"/><Relationship Id="rId4" Type="http://schemas.openxmlformats.org/officeDocument/2006/relationships/image" Target="../media/image70.emf"/><Relationship Id="rId9" Type="http://schemas.openxmlformats.org/officeDocument/2006/relationships/image" Target="../media/image55.tiff"/><Relationship Id="rId14" Type="http://schemas.openxmlformats.org/officeDocument/2006/relationships/image" Target="../media/image102.png"/><Relationship Id="rId22" Type="http://schemas.openxmlformats.org/officeDocument/2006/relationships/image" Target="../media/image109.png"/></Relationships>
</file>

<file path=ppt/slides/_rels/slide9.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8" Type="http://schemas.openxmlformats.org/officeDocument/2006/relationships/image" Target="../media/image62.tiff"/><Relationship Id="rId13" Type="http://schemas.openxmlformats.org/officeDocument/2006/relationships/image" Target="../media/image57.tiff"/><Relationship Id="rId18" Type="http://schemas.openxmlformats.org/officeDocument/2006/relationships/image" Target="../media/image103.png"/><Relationship Id="rId26" Type="http://schemas.openxmlformats.org/officeDocument/2006/relationships/image" Target="../media/image110.png"/><Relationship Id="rId3" Type="http://schemas.openxmlformats.org/officeDocument/2006/relationships/image" Target="../media/image50.tiff"/><Relationship Id="rId21" Type="http://schemas.openxmlformats.org/officeDocument/2006/relationships/image" Target="../media/image106.png"/><Relationship Id="rId7" Type="http://schemas.openxmlformats.org/officeDocument/2006/relationships/image" Target="../media/image61.tiff"/><Relationship Id="rId12" Type="http://schemas.openxmlformats.org/officeDocument/2006/relationships/image" Target="../media/image54.tiff"/><Relationship Id="rId17" Type="http://schemas.openxmlformats.org/officeDocument/2006/relationships/image" Target="../media/image84.png"/><Relationship Id="rId25" Type="http://schemas.openxmlformats.org/officeDocument/2006/relationships/image" Target="../media/image88.png"/><Relationship Id="rId2" Type="http://schemas.openxmlformats.org/officeDocument/2006/relationships/notesSlide" Target="../notesSlides/notesSlide89.xml"/><Relationship Id="rId16" Type="http://schemas.openxmlformats.org/officeDocument/2006/relationships/image" Target="../media/image102.png"/><Relationship Id="rId20" Type="http://schemas.openxmlformats.org/officeDocument/2006/relationships/image" Target="../media/image105.png"/><Relationship Id="rId1" Type="http://schemas.openxmlformats.org/officeDocument/2006/relationships/slideLayout" Target="../slideLayouts/slideLayout2.xml"/><Relationship Id="rId6" Type="http://schemas.openxmlformats.org/officeDocument/2006/relationships/image" Target="../media/image74.tiff"/><Relationship Id="rId11" Type="http://schemas.openxmlformats.org/officeDocument/2006/relationships/image" Target="../media/image53.tiff"/><Relationship Id="rId24" Type="http://schemas.openxmlformats.org/officeDocument/2006/relationships/image" Target="../media/image109.png"/><Relationship Id="rId5" Type="http://schemas.openxmlformats.org/officeDocument/2006/relationships/image" Target="../media/image67.emf"/><Relationship Id="rId15" Type="http://schemas.openxmlformats.org/officeDocument/2006/relationships/image" Target="../media/image113.png"/><Relationship Id="rId23" Type="http://schemas.openxmlformats.org/officeDocument/2006/relationships/image" Target="../media/image108.png"/><Relationship Id="rId10" Type="http://schemas.openxmlformats.org/officeDocument/2006/relationships/image" Target="../media/image56.tiff"/><Relationship Id="rId19" Type="http://schemas.openxmlformats.org/officeDocument/2006/relationships/image" Target="../media/image104.png"/><Relationship Id="rId4" Type="http://schemas.openxmlformats.org/officeDocument/2006/relationships/image" Target="../media/image70.emf"/><Relationship Id="rId9" Type="http://schemas.openxmlformats.org/officeDocument/2006/relationships/image" Target="../media/image55.tiff"/><Relationship Id="rId14" Type="http://schemas.openxmlformats.org/officeDocument/2006/relationships/image" Target="../media/image112.png"/><Relationship Id="rId22" Type="http://schemas.openxmlformats.org/officeDocument/2006/relationships/image" Target="../media/image107.png"/><Relationship Id="rId27" Type="http://schemas.openxmlformats.org/officeDocument/2006/relationships/image" Target="../media/image111.png"/></Relationships>
</file>

<file path=ppt/slides/_rels/slide91.xml.rels><?xml version="1.0" encoding="UTF-8" standalone="yes"?>
<Relationships xmlns="http://schemas.openxmlformats.org/package/2006/relationships"><Relationship Id="rId8" Type="http://schemas.openxmlformats.org/officeDocument/2006/relationships/image" Target="../media/image61.tiff"/><Relationship Id="rId3" Type="http://schemas.openxmlformats.org/officeDocument/2006/relationships/image" Target="../media/image53.tiff"/><Relationship Id="rId7" Type="http://schemas.openxmlformats.org/officeDocument/2006/relationships/image" Target="../media/image57.tiff"/><Relationship Id="rId12" Type="http://schemas.openxmlformats.org/officeDocument/2006/relationships/image" Target="../media/image75.emf"/><Relationship Id="rId2" Type="http://schemas.openxmlformats.org/officeDocument/2006/relationships/notesSlide" Target="../notesSlides/notesSlide90.xml"/><Relationship Id="rId1" Type="http://schemas.openxmlformats.org/officeDocument/2006/relationships/slideLayout" Target="../slideLayouts/slideLayout2.xml"/><Relationship Id="rId6" Type="http://schemas.openxmlformats.org/officeDocument/2006/relationships/image" Target="../media/image56.tiff"/><Relationship Id="rId11" Type="http://schemas.openxmlformats.org/officeDocument/2006/relationships/image" Target="../media/image71.emf"/><Relationship Id="rId5" Type="http://schemas.openxmlformats.org/officeDocument/2006/relationships/image" Target="../media/image55.tiff"/><Relationship Id="rId10" Type="http://schemas.openxmlformats.org/officeDocument/2006/relationships/image" Target="../media/image68.emf"/><Relationship Id="rId4" Type="http://schemas.openxmlformats.org/officeDocument/2006/relationships/image" Target="../media/image54.tiff"/><Relationship Id="rId9" Type="http://schemas.openxmlformats.org/officeDocument/2006/relationships/image" Target="../media/image62.tiff"/></Relationships>
</file>

<file path=ppt/slides/_rels/slide92.xml.rels><?xml version="1.0" encoding="UTF-8" standalone="yes"?>
<Relationships xmlns="http://schemas.openxmlformats.org/package/2006/relationships"><Relationship Id="rId8" Type="http://schemas.openxmlformats.org/officeDocument/2006/relationships/image" Target="../media/image61.tiff"/><Relationship Id="rId3" Type="http://schemas.openxmlformats.org/officeDocument/2006/relationships/image" Target="../media/image53.tiff"/><Relationship Id="rId7" Type="http://schemas.openxmlformats.org/officeDocument/2006/relationships/image" Target="../media/image57.tiff"/><Relationship Id="rId12" Type="http://schemas.openxmlformats.org/officeDocument/2006/relationships/image" Target="../media/image75.emf"/><Relationship Id="rId2" Type="http://schemas.openxmlformats.org/officeDocument/2006/relationships/notesSlide" Target="../notesSlides/notesSlide91.xml"/><Relationship Id="rId1" Type="http://schemas.openxmlformats.org/officeDocument/2006/relationships/slideLayout" Target="../slideLayouts/slideLayout2.xml"/><Relationship Id="rId6" Type="http://schemas.openxmlformats.org/officeDocument/2006/relationships/image" Target="../media/image56.tiff"/><Relationship Id="rId11" Type="http://schemas.openxmlformats.org/officeDocument/2006/relationships/image" Target="../media/image71.emf"/><Relationship Id="rId5" Type="http://schemas.openxmlformats.org/officeDocument/2006/relationships/image" Target="../media/image55.tiff"/><Relationship Id="rId10" Type="http://schemas.openxmlformats.org/officeDocument/2006/relationships/image" Target="../media/image68.emf"/><Relationship Id="rId4" Type="http://schemas.openxmlformats.org/officeDocument/2006/relationships/image" Target="../media/image54.tiff"/><Relationship Id="rId9" Type="http://schemas.openxmlformats.org/officeDocument/2006/relationships/image" Target="../media/image62.tiff"/></Relationships>
</file>

<file path=ppt/slides/_rels/slide93.xml.rels><?xml version="1.0" encoding="UTF-8" standalone="yes"?>
<Relationships xmlns="http://schemas.openxmlformats.org/package/2006/relationships"><Relationship Id="rId3" Type="http://schemas.microsoft.com/office/2011/relationships/webextension" Target="../webextensions/webextension4.xml"/><Relationship Id="rId2" Type="http://schemas.openxmlformats.org/officeDocument/2006/relationships/notesSlide" Target="../notesSlides/notesSlide92.xml"/><Relationship Id="rId1" Type="http://schemas.openxmlformats.org/officeDocument/2006/relationships/slideLayout" Target="../slideLayouts/slideLayout2.xml"/><Relationship Id="rId4" Type="http://schemas.openxmlformats.org/officeDocument/2006/relationships/image" Target="../media/image95.png"/></Relationships>
</file>

<file path=ppt/slides/_rels/slide9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3.xml"/><Relationship Id="rId1" Type="http://schemas.openxmlformats.org/officeDocument/2006/relationships/slideLayout" Target="../slideLayouts/slideLayout2.xml"/><Relationship Id="rId5" Type="http://schemas.openxmlformats.org/officeDocument/2006/relationships/image" Target="../media/image3.emf"/><Relationship Id="rId4" Type="http://schemas.openxmlformats.org/officeDocument/2006/relationships/image" Target="../media/image4.emf"/></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96.tiff"/><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98.emf"/><Relationship Id="rId2" Type="http://schemas.openxmlformats.org/officeDocument/2006/relationships/notesSlide" Target="../notesSlides/notesSlide96.xml"/><Relationship Id="rId1" Type="http://schemas.openxmlformats.org/officeDocument/2006/relationships/slideLayout" Target="../slideLayouts/slideLayout2.xml"/><Relationship Id="rId6" Type="http://schemas.openxmlformats.org/officeDocument/2006/relationships/image" Target="../media/image97.emf"/><Relationship Id="rId5" Type="http://schemas.openxmlformats.org/officeDocument/2006/relationships/image" Target="../media/image3.emf"/><Relationship Id="rId4" Type="http://schemas.openxmlformats.org/officeDocument/2006/relationships/image" Target="../media/image4.emf"/></Relationships>
</file>

<file path=ppt/slides/_rels/slide98.xml.rels><?xml version="1.0" encoding="UTF-8" standalone="yes"?>
<Relationships xmlns="http://schemas.openxmlformats.org/package/2006/relationships"><Relationship Id="rId3" Type="http://schemas.microsoft.com/office/2011/relationships/webextension" Target="../webextensions/webextension5.xml"/><Relationship Id="rId2" Type="http://schemas.openxmlformats.org/officeDocument/2006/relationships/notesSlide" Target="../notesSlides/notesSlide97.xml"/><Relationship Id="rId1" Type="http://schemas.openxmlformats.org/officeDocument/2006/relationships/slideLayout" Target="../slideLayouts/slideLayout2.xml"/><Relationship Id="rId4" Type="http://schemas.openxmlformats.org/officeDocument/2006/relationships/image" Target="../media/image99.png"/></Relationships>
</file>

<file path=ppt/slides/_rels/slide99.xml.rels><?xml version="1.0" encoding="UTF-8" standalone="yes"?>
<Relationships xmlns="http://schemas.openxmlformats.org/package/2006/relationships"><Relationship Id="rId8" Type="http://schemas.openxmlformats.org/officeDocument/2006/relationships/image" Target="../media/image98.emf"/><Relationship Id="rId3" Type="http://schemas.openxmlformats.org/officeDocument/2006/relationships/image" Target="../media/image240.png"/><Relationship Id="rId7" Type="http://schemas.openxmlformats.org/officeDocument/2006/relationships/image" Target="../media/image97.emf"/><Relationship Id="rId2" Type="http://schemas.openxmlformats.org/officeDocument/2006/relationships/notesSlide" Target="../notesSlides/notesSlide98.xml"/><Relationship Id="rId1" Type="http://schemas.openxmlformats.org/officeDocument/2006/relationships/slideLayout" Target="../slideLayouts/slideLayout2.xml"/><Relationship Id="rId6" Type="http://schemas.openxmlformats.org/officeDocument/2006/relationships/image" Target="../media/image3.emf"/><Relationship Id="rId5" Type="http://schemas.openxmlformats.org/officeDocument/2006/relationships/image" Target="../media/image4.emf"/><Relationship Id="rId4" Type="http://schemas.openxmlformats.org/officeDocument/2006/relationships/image" Target="../media/image25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we="http://schemas.microsoft.com/office/webextensions/webextension/2010/11" xmlns:pca="http://schemas.microsoft.com/office/powerpoint/2013/contentapp" Requires="we pca">
          <p:graphicFrame>
            <p:nvGraphicFramePr>
              <p:cNvPr id="4" name="Add-in 3">
                <a:extLst>
                  <a:ext uri="{FF2B5EF4-FFF2-40B4-BE49-F238E27FC236}">
                    <a16:creationId xmlns:a16="http://schemas.microsoft.com/office/drawing/2014/main" id="{3741C820-C72B-2C65-473A-4DDE3566D583}"/>
                  </a:ext>
                </a:extLst>
              </p:cNvPr>
              <p:cNvGraphicFramePr>
                <a:graphicFrameLocks noGrp="1"/>
              </p:cNvGraphicFramePr>
              <p:nvPr/>
            </p:nvGraphicFramePr>
            <p:xfrm>
              <a:off x="0" y="0"/>
              <a:ext cx="12192000" cy="6858000"/>
            </p:xfrm>
            <a:graphic>
              <a:graphicData uri="http://schemas.microsoft.com/office/webextensions/webextension/2010/11">
                <we:webextensionref xmlns:we="http://schemas.microsoft.com/office/webextensions/webextension/2010/11" xmlns:r="http://schemas.openxmlformats.org/officeDocument/2006/relationships" r:id="rId3"/>
              </a:graphicData>
            </a:graphic>
          </p:graphicFrame>
        </mc:Choice>
        <mc:Fallback>
          <p:pic>
            <p:nvPicPr>
              <p:cNvPr id="4" name="Add-in 3">
                <a:extLst>
                  <a:ext uri="{FF2B5EF4-FFF2-40B4-BE49-F238E27FC236}">
                    <a16:creationId xmlns:a16="http://schemas.microsoft.com/office/drawing/2014/main" id="{3741C820-C72B-2C65-473A-4DDE3566D583}"/>
                  </a:ext>
                </a:extLst>
              </p:cNvPr>
              <p:cNvPicPr>
                <a:picLocks noGrp="1" noRot="1" noChangeAspect="1" noMove="1" noResize="1" noEditPoints="1" noAdjustHandles="1" noChangeArrowheads="1" noChangeShapeType="1"/>
              </p:cNvPicPr>
              <p:nvPr/>
            </p:nvPicPr>
            <p:blipFill>
              <a:blip r:embed="rId4"/>
              <a:stretch>
                <a:fillRect/>
              </a:stretch>
            </p:blipFill>
            <p:spPr>
              <a:xfrm>
                <a:off x="0" y="0"/>
                <a:ext cx="12192000" cy="6858000"/>
              </a:xfrm>
              <a:prstGeom prst="rect">
                <a:avLst/>
              </a:prstGeom>
            </p:spPr>
          </p:pic>
        </mc:Fallback>
      </mc:AlternateContent>
    </p:spTree>
    <p:extLst>
      <p:ext uri="{BB962C8B-B14F-4D97-AF65-F5344CB8AC3E}">
        <p14:creationId xmlns:p14="http://schemas.microsoft.com/office/powerpoint/2010/main" val="7379121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49F32-783B-5969-8B00-AE29F758F9EA}"/>
              </a:ext>
            </a:extLst>
          </p:cNvPr>
          <p:cNvSpPr>
            <a:spLocks noGrp="1"/>
          </p:cNvSpPr>
          <p:nvPr>
            <p:ph type="title"/>
          </p:nvPr>
        </p:nvSpPr>
        <p:spPr>
          <a:xfrm>
            <a:off x="838200" y="365125"/>
            <a:ext cx="6632643" cy="1325563"/>
          </a:xfrm>
        </p:spPr>
        <p:txBody>
          <a:bodyPr>
            <a:normAutofit/>
          </a:bodyPr>
          <a:lstStyle/>
          <a:p>
            <a:r>
              <a:rPr lang="en-US" dirty="0"/>
              <a:t>Modeling demographic complexity</a:t>
            </a:r>
          </a:p>
        </p:txBody>
      </p:sp>
      <p:sp>
        <p:nvSpPr>
          <p:cNvPr id="10" name="Rectangle 9">
            <a:extLst>
              <a:ext uri="{FF2B5EF4-FFF2-40B4-BE49-F238E27FC236}">
                <a16:creationId xmlns:a16="http://schemas.microsoft.com/office/drawing/2014/main" id="{BF02E913-B0C4-60C0-7132-F312D14CFBF0}"/>
              </a:ext>
            </a:extLst>
          </p:cNvPr>
          <p:cNvSpPr/>
          <p:nvPr/>
        </p:nvSpPr>
        <p:spPr>
          <a:xfrm>
            <a:off x="7003851" y="120607"/>
            <a:ext cx="5311833" cy="2031325"/>
          </a:xfrm>
          <a:prstGeom prst="rect">
            <a:avLst/>
          </a:prstGeom>
        </p:spPr>
        <p:txBody>
          <a:bodyPr wrap="square">
            <a:spAutoFit/>
          </a:bodyPr>
          <a:lstStyle/>
          <a:p>
            <a:pPr algn="ctr"/>
            <a:r>
              <a:rPr lang="en-US" dirty="0">
                <a:effectLst/>
                <a:latin typeface="Helvetica Light" panose="020B0403020202020204" pitchFamily="34" charset="0"/>
              </a:rPr>
              <a:t>1. Populations are divided into compartments</a:t>
            </a:r>
          </a:p>
          <a:p>
            <a:pPr algn="ctr"/>
            <a:r>
              <a:rPr lang="en-US" b="1" dirty="0">
                <a:solidFill>
                  <a:srgbClr val="C00000"/>
                </a:solidFill>
                <a:effectLst/>
                <a:latin typeface="Helvetica Light" panose="020B0403020202020204" pitchFamily="34" charset="0"/>
              </a:rPr>
              <a:t>2.</a:t>
            </a:r>
            <a:r>
              <a:rPr lang="en-US" b="1" dirty="0">
                <a:solidFill>
                  <a:srgbClr val="C00000"/>
                </a:solidFill>
                <a:latin typeface="Helvetica Light" panose="020B0403020202020204" pitchFamily="34" charset="0"/>
              </a:rPr>
              <a:t> Individuals within a compartment are homogenously mixed</a:t>
            </a:r>
            <a:r>
              <a:rPr lang="en-US" b="1" dirty="0">
                <a:solidFill>
                  <a:srgbClr val="C00000"/>
                </a:solidFill>
                <a:effectLst/>
                <a:latin typeface="Helvetica Light" panose="020B0403020202020204" pitchFamily="34" charset="0"/>
              </a:rPr>
              <a:t> </a:t>
            </a:r>
          </a:p>
          <a:p>
            <a:pPr algn="ctr"/>
            <a:r>
              <a:rPr lang="en-US" dirty="0">
                <a:latin typeface="Helvetica Light" panose="020B0403020202020204" pitchFamily="34" charset="0"/>
              </a:rPr>
              <a:t>3. </a:t>
            </a:r>
            <a:r>
              <a:rPr lang="en-US" dirty="0">
                <a:effectLst/>
                <a:latin typeface="Helvetica Light" panose="020B0403020202020204" pitchFamily="34" charset="0"/>
              </a:rPr>
              <a:t>Compartments and transition rates are </a:t>
            </a:r>
          </a:p>
          <a:p>
            <a:pPr algn="ctr"/>
            <a:r>
              <a:rPr lang="en-US" dirty="0">
                <a:effectLst/>
                <a:latin typeface="Helvetica Light" panose="020B0403020202020204" pitchFamily="34" charset="0"/>
              </a:rPr>
              <a:t>determined by biological systems</a:t>
            </a:r>
          </a:p>
          <a:p>
            <a:pPr algn="ctr"/>
            <a:r>
              <a:rPr lang="en-US" dirty="0">
                <a:effectLst/>
                <a:latin typeface="Helvetica Light" panose="020B0403020202020204" pitchFamily="34" charset="0"/>
              </a:rPr>
              <a:t>4. Rates of transferring between compartments </a:t>
            </a:r>
          </a:p>
          <a:p>
            <a:pPr algn="ctr"/>
            <a:r>
              <a:rPr lang="en-US" dirty="0">
                <a:effectLst/>
                <a:latin typeface="Helvetica Light" panose="020B0403020202020204" pitchFamily="34" charset="0"/>
              </a:rPr>
              <a:t>are expressed mathematically </a:t>
            </a:r>
          </a:p>
        </p:txBody>
      </p:sp>
      <p:grpSp>
        <p:nvGrpSpPr>
          <p:cNvPr id="19" name="Group 18">
            <a:extLst>
              <a:ext uri="{FF2B5EF4-FFF2-40B4-BE49-F238E27FC236}">
                <a16:creationId xmlns:a16="http://schemas.microsoft.com/office/drawing/2014/main" id="{3247E1F4-C226-FC66-F1B5-3134D4AE7979}"/>
              </a:ext>
            </a:extLst>
          </p:cNvPr>
          <p:cNvGrpSpPr/>
          <p:nvPr/>
        </p:nvGrpSpPr>
        <p:grpSpPr>
          <a:xfrm>
            <a:off x="7141166" y="2396450"/>
            <a:ext cx="2723745" cy="2705673"/>
            <a:chOff x="1122122" y="2071419"/>
            <a:chExt cx="2890433" cy="3011819"/>
          </a:xfrm>
        </p:grpSpPr>
        <p:pic>
          <p:nvPicPr>
            <p:cNvPr id="20" name="Picture 19">
              <a:extLst>
                <a:ext uri="{FF2B5EF4-FFF2-40B4-BE49-F238E27FC236}">
                  <a16:creationId xmlns:a16="http://schemas.microsoft.com/office/drawing/2014/main" id="{59F58861-8B3F-4454-4259-D48A5622A024}"/>
                </a:ext>
              </a:extLst>
            </p:cNvPr>
            <p:cNvPicPr>
              <a:picLocks noChangeAspect="1"/>
            </p:cNvPicPr>
            <p:nvPr/>
          </p:nvPicPr>
          <p:blipFill rotWithShape="1">
            <a:blip r:embed="rId3"/>
            <a:srcRect l="8092" t="11035" r="10983"/>
            <a:stretch/>
          </p:blipFill>
          <p:spPr>
            <a:xfrm>
              <a:off x="1122122" y="2071419"/>
              <a:ext cx="2890433" cy="3011819"/>
            </a:xfrm>
            <a:prstGeom prst="rect">
              <a:avLst/>
            </a:prstGeom>
          </p:spPr>
        </p:pic>
        <p:sp>
          <p:nvSpPr>
            <p:cNvPr id="21" name="Freeform 20">
              <a:extLst>
                <a:ext uri="{FF2B5EF4-FFF2-40B4-BE49-F238E27FC236}">
                  <a16:creationId xmlns:a16="http://schemas.microsoft.com/office/drawing/2014/main" id="{0AA6E91A-06BC-7142-3488-EFBFB4B98D1C}"/>
                </a:ext>
              </a:extLst>
            </p:cNvPr>
            <p:cNvSpPr/>
            <p:nvPr/>
          </p:nvSpPr>
          <p:spPr>
            <a:xfrm>
              <a:off x="3459304" y="3968424"/>
              <a:ext cx="274681" cy="505992"/>
            </a:xfrm>
            <a:custGeom>
              <a:avLst/>
              <a:gdLst>
                <a:gd name="connsiteX0" fmla="*/ 43370 w 274681"/>
                <a:gd name="connsiteY0" fmla="*/ 187940 h 505992"/>
                <a:gd name="connsiteX1" fmla="*/ 43370 w 274681"/>
                <a:gd name="connsiteY1" fmla="*/ 187940 h 505992"/>
                <a:gd name="connsiteX2" fmla="*/ 46985 w 274681"/>
                <a:gd name="connsiteY2" fmla="*/ 281910 h 505992"/>
                <a:gd name="connsiteX3" fmla="*/ 43370 w 274681"/>
                <a:gd name="connsiteY3" fmla="*/ 339737 h 505992"/>
                <a:gd name="connsiteX4" fmla="*/ 39756 w 274681"/>
                <a:gd name="connsiteY4" fmla="*/ 350580 h 505992"/>
                <a:gd name="connsiteX5" fmla="*/ 28913 w 274681"/>
                <a:gd name="connsiteY5" fmla="*/ 357808 h 505992"/>
                <a:gd name="connsiteX6" fmla="*/ 14456 w 274681"/>
                <a:gd name="connsiteY6" fmla="*/ 372265 h 505992"/>
                <a:gd name="connsiteX7" fmla="*/ 10842 w 274681"/>
                <a:gd name="connsiteY7" fmla="*/ 383108 h 505992"/>
                <a:gd name="connsiteX8" fmla="*/ 0 w 274681"/>
                <a:gd name="connsiteY8" fmla="*/ 404793 h 505992"/>
                <a:gd name="connsiteX9" fmla="*/ 10842 w 274681"/>
                <a:gd name="connsiteY9" fmla="*/ 455393 h 505992"/>
                <a:gd name="connsiteX10" fmla="*/ 18071 w 274681"/>
                <a:gd name="connsiteY10" fmla="*/ 462621 h 505992"/>
                <a:gd name="connsiteX11" fmla="*/ 32528 w 274681"/>
                <a:gd name="connsiteY11" fmla="*/ 491535 h 505992"/>
                <a:gd name="connsiteX12" fmla="*/ 54213 w 274681"/>
                <a:gd name="connsiteY12" fmla="*/ 505992 h 505992"/>
                <a:gd name="connsiteX13" fmla="*/ 104812 w 274681"/>
                <a:gd name="connsiteY13" fmla="*/ 502378 h 505992"/>
                <a:gd name="connsiteX14" fmla="*/ 119269 w 274681"/>
                <a:gd name="connsiteY14" fmla="*/ 484306 h 505992"/>
                <a:gd name="connsiteX15" fmla="*/ 130112 w 274681"/>
                <a:gd name="connsiteY15" fmla="*/ 480692 h 505992"/>
                <a:gd name="connsiteX16" fmla="*/ 144569 w 274681"/>
                <a:gd name="connsiteY16" fmla="*/ 451778 h 505992"/>
                <a:gd name="connsiteX17" fmla="*/ 155411 w 274681"/>
                <a:gd name="connsiteY17" fmla="*/ 419250 h 505992"/>
                <a:gd name="connsiteX18" fmla="*/ 159026 w 274681"/>
                <a:gd name="connsiteY18" fmla="*/ 408408 h 505992"/>
                <a:gd name="connsiteX19" fmla="*/ 166254 w 274681"/>
                <a:gd name="connsiteY19" fmla="*/ 397565 h 505992"/>
                <a:gd name="connsiteX20" fmla="*/ 169868 w 274681"/>
                <a:gd name="connsiteY20" fmla="*/ 386722 h 505992"/>
                <a:gd name="connsiteX21" fmla="*/ 184325 w 274681"/>
                <a:gd name="connsiteY21" fmla="*/ 372265 h 505992"/>
                <a:gd name="connsiteX22" fmla="*/ 195168 w 274681"/>
                <a:gd name="connsiteY22" fmla="*/ 339737 h 505992"/>
                <a:gd name="connsiteX23" fmla="*/ 198782 w 274681"/>
                <a:gd name="connsiteY23" fmla="*/ 328895 h 505992"/>
                <a:gd name="connsiteX24" fmla="*/ 206011 w 274681"/>
                <a:gd name="connsiteY24" fmla="*/ 318052 h 505992"/>
                <a:gd name="connsiteX25" fmla="*/ 216853 w 274681"/>
                <a:gd name="connsiteY25" fmla="*/ 296367 h 505992"/>
                <a:gd name="connsiteX26" fmla="*/ 224082 w 274681"/>
                <a:gd name="connsiteY26" fmla="*/ 274681 h 505992"/>
                <a:gd name="connsiteX27" fmla="*/ 227696 w 274681"/>
                <a:gd name="connsiteY27" fmla="*/ 263838 h 505992"/>
                <a:gd name="connsiteX28" fmla="*/ 231310 w 274681"/>
                <a:gd name="connsiteY28" fmla="*/ 252996 h 505992"/>
                <a:gd name="connsiteX29" fmla="*/ 238539 w 274681"/>
                <a:gd name="connsiteY29" fmla="*/ 224082 h 505992"/>
                <a:gd name="connsiteX30" fmla="*/ 245767 w 274681"/>
                <a:gd name="connsiteY30" fmla="*/ 195168 h 505992"/>
                <a:gd name="connsiteX31" fmla="*/ 249381 w 274681"/>
                <a:gd name="connsiteY31" fmla="*/ 180711 h 505992"/>
                <a:gd name="connsiteX32" fmla="*/ 267453 w 274681"/>
                <a:gd name="connsiteY32" fmla="*/ 126498 h 505992"/>
                <a:gd name="connsiteX33" fmla="*/ 271067 w 274681"/>
                <a:gd name="connsiteY33" fmla="*/ 115655 h 505992"/>
                <a:gd name="connsiteX34" fmla="*/ 274681 w 274681"/>
                <a:gd name="connsiteY34" fmla="*/ 104812 h 505992"/>
                <a:gd name="connsiteX35" fmla="*/ 271067 w 274681"/>
                <a:gd name="connsiteY35" fmla="*/ 32528 h 505992"/>
                <a:gd name="connsiteX36" fmla="*/ 252996 w 274681"/>
                <a:gd name="connsiteY36" fmla="*/ 14457 h 505992"/>
                <a:gd name="connsiteX37" fmla="*/ 234924 w 274681"/>
                <a:gd name="connsiteY37" fmla="*/ 0 h 505992"/>
                <a:gd name="connsiteX38" fmla="*/ 227696 w 274681"/>
                <a:gd name="connsiteY38" fmla="*/ 10842 h 505992"/>
                <a:gd name="connsiteX39" fmla="*/ 220468 w 274681"/>
                <a:gd name="connsiteY39" fmla="*/ 18071 h 505992"/>
                <a:gd name="connsiteX40" fmla="*/ 206011 w 274681"/>
                <a:gd name="connsiteY40" fmla="*/ 46985 h 505992"/>
                <a:gd name="connsiteX41" fmla="*/ 198782 w 274681"/>
                <a:gd name="connsiteY41" fmla="*/ 68670 h 505992"/>
                <a:gd name="connsiteX42" fmla="*/ 195168 w 274681"/>
                <a:gd name="connsiteY42" fmla="*/ 79513 h 505992"/>
                <a:gd name="connsiteX43" fmla="*/ 187939 w 274681"/>
                <a:gd name="connsiteY43" fmla="*/ 86741 h 505992"/>
                <a:gd name="connsiteX44" fmla="*/ 177097 w 274681"/>
                <a:gd name="connsiteY44" fmla="*/ 108427 h 505992"/>
                <a:gd name="connsiteX45" fmla="*/ 162640 w 274681"/>
                <a:gd name="connsiteY45" fmla="*/ 122884 h 505992"/>
                <a:gd name="connsiteX46" fmla="*/ 130112 w 274681"/>
                <a:gd name="connsiteY46" fmla="*/ 130112 h 505992"/>
                <a:gd name="connsiteX47" fmla="*/ 108426 w 274681"/>
                <a:gd name="connsiteY47" fmla="*/ 137340 h 505992"/>
                <a:gd name="connsiteX48" fmla="*/ 83127 w 274681"/>
                <a:gd name="connsiteY48" fmla="*/ 144569 h 505992"/>
                <a:gd name="connsiteX49" fmla="*/ 43370 w 274681"/>
                <a:gd name="connsiteY49" fmla="*/ 187940 h 505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74681" h="505992">
                  <a:moveTo>
                    <a:pt x="43370" y="187940"/>
                  </a:moveTo>
                  <a:lnTo>
                    <a:pt x="43370" y="187940"/>
                  </a:lnTo>
                  <a:cubicBezTo>
                    <a:pt x="44575" y="219263"/>
                    <a:pt x="46985" y="250563"/>
                    <a:pt x="46985" y="281910"/>
                  </a:cubicBezTo>
                  <a:cubicBezTo>
                    <a:pt x="46985" y="301223"/>
                    <a:pt x="45392" y="320530"/>
                    <a:pt x="43370" y="339737"/>
                  </a:cubicBezTo>
                  <a:cubicBezTo>
                    <a:pt x="42971" y="343526"/>
                    <a:pt x="42136" y="347605"/>
                    <a:pt x="39756" y="350580"/>
                  </a:cubicBezTo>
                  <a:cubicBezTo>
                    <a:pt x="37042" y="353972"/>
                    <a:pt x="32527" y="355399"/>
                    <a:pt x="28913" y="357808"/>
                  </a:cubicBezTo>
                  <a:cubicBezTo>
                    <a:pt x="19276" y="386723"/>
                    <a:pt x="33732" y="352989"/>
                    <a:pt x="14456" y="372265"/>
                  </a:cubicBezTo>
                  <a:cubicBezTo>
                    <a:pt x="11762" y="374959"/>
                    <a:pt x="12546" y="379700"/>
                    <a:pt x="10842" y="383108"/>
                  </a:cubicBezTo>
                  <a:cubicBezTo>
                    <a:pt x="-3171" y="411136"/>
                    <a:pt x="9085" y="377539"/>
                    <a:pt x="0" y="404793"/>
                  </a:cubicBezTo>
                  <a:cubicBezTo>
                    <a:pt x="808" y="411254"/>
                    <a:pt x="3486" y="448038"/>
                    <a:pt x="10842" y="455393"/>
                  </a:cubicBezTo>
                  <a:lnTo>
                    <a:pt x="18071" y="462621"/>
                  </a:lnTo>
                  <a:cubicBezTo>
                    <a:pt x="23243" y="478137"/>
                    <a:pt x="21313" y="483124"/>
                    <a:pt x="32528" y="491535"/>
                  </a:cubicBezTo>
                  <a:cubicBezTo>
                    <a:pt x="39478" y="496748"/>
                    <a:pt x="54213" y="505992"/>
                    <a:pt x="54213" y="505992"/>
                  </a:cubicBezTo>
                  <a:cubicBezTo>
                    <a:pt x="71079" y="504787"/>
                    <a:pt x="88192" y="505494"/>
                    <a:pt x="104812" y="502378"/>
                  </a:cubicBezTo>
                  <a:cubicBezTo>
                    <a:pt x="109626" y="501475"/>
                    <a:pt x="117145" y="486005"/>
                    <a:pt x="119269" y="484306"/>
                  </a:cubicBezTo>
                  <a:cubicBezTo>
                    <a:pt x="122244" y="481926"/>
                    <a:pt x="126498" y="481897"/>
                    <a:pt x="130112" y="480692"/>
                  </a:cubicBezTo>
                  <a:cubicBezTo>
                    <a:pt x="138418" y="455774"/>
                    <a:pt x="131952" y="464395"/>
                    <a:pt x="144569" y="451778"/>
                  </a:cubicBezTo>
                  <a:lnTo>
                    <a:pt x="155411" y="419250"/>
                  </a:lnTo>
                  <a:cubicBezTo>
                    <a:pt x="156616" y="415636"/>
                    <a:pt x="156913" y="411578"/>
                    <a:pt x="159026" y="408408"/>
                  </a:cubicBezTo>
                  <a:cubicBezTo>
                    <a:pt x="161435" y="404794"/>
                    <a:pt x="164312" y="401450"/>
                    <a:pt x="166254" y="397565"/>
                  </a:cubicBezTo>
                  <a:cubicBezTo>
                    <a:pt x="167958" y="394157"/>
                    <a:pt x="167654" y="389822"/>
                    <a:pt x="169868" y="386722"/>
                  </a:cubicBezTo>
                  <a:cubicBezTo>
                    <a:pt x="173829" y="381176"/>
                    <a:pt x="184325" y="372265"/>
                    <a:pt x="184325" y="372265"/>
                  </a:cubicBezTo>
                  <a:lnTo>
                    <a:pt x="195168" y="339737"/>
                  </a:lnTo>
                  <a:cubicBezTo>
                    <a:pt x="196373" y="336123"/>
                    <a:pt x="196669" y="332065"/>
                    <a:pt x="198782" y="328895"/>
                  </a:cubicBezTo>
                  <a:lnTo>
                    <a:pt x="206011" y="318052"/>
                  </a:lnTo>
                  <a:cubicBezTo>
                    <a:pt x="219189" y="278516"/>
                    <a:pt x="198174" y="338394"/>
                    <a:pt x="216853" y="296367"/>
                  </a:cubicBezTo>
                  <a:cubicBezTo>
                    <a:pt x="219948" y="289404"/>
                    <a:pt x="221672" y="281910"/>
                    <a:pt x="224082" y="274681"/>
                  </a:cubicBezTo>
                  <a:lnTo>
                    <a:pt x="227696" y="263838"/>
                  </a:lnTo>
                  <a:cubicBezTo>
                    <a:pt x="228901" y="260224"/>
                    <a:pt x="230563" y="256732"/>
                    <a:pt x="231310" y="252996"/>
                  </a:cubicBezTo>
                  <a:cubicBezTo>
                    <a:pt x="240154" y="208774"/>
                    <a:pt x="230201" y="254655"/>
                    <a:pt x="238539" y="224082"/>
                  </a:cubicBezTo>
                  <a:cubicBezTo>
                    <a:pt x="241153" y="214497"/>
                    <a:pt x="243358" y="204806"/>
                    <a:pt x="245767" y="195168"/>
                  </a:cubicBezTo>
                  <a:cubicBezTo>
                    <a:pt x="246972" y="190349"/>
                    <a:pt x="247810" y="185423"/>
                    <a:pt x="249381" y="180711"/>
                  </a:cubicBezTo>
                  <a:lnTo>
                    <a:pt x="267453" y="126498"/>
                  </a:lnTo>
                  <a:lnTo>
                    <a:pt x="271067" y="115655"/>
                  </a:lnTo>
                  <a:lnTo>
                    <a:pt x="274681" y="104812"/>
                  </a:lnTo>
                  <a:cubicBezTo>
                    <a:pt x="273476" y="80717"/>
                    <a:pt x="274187" y="56450"/>
                    <a:pt x="271067" y="32528"/>
                  </a:cubicBezTo>
                  <a:cubicBezTo>
                    <a:pt x="269804" y="22843"/>
                    <a:pt x="259078" y="19323"/>
                    <a:pt x="252996" y="14457"/>
                  </a:cubicBezTo>
                  <a:cubicBezTo>
                    <a:pt x="227254" y="-6137"/>
                    <a:pt x="268285" y="22239"/>
                    <a:pt x="234924" y="0"/>
                  </a:cubicBezTo>
                  <a:cubicBezTo>
                    <a:pt x="232515" y="3614"/>
                    <a:pt x="230409" y="7450"/>
                    <a:pt x="227696" y="10842"/>
                  </a:cubicBezTo>
                  <a:cubicBezTo>
                    <a:pt x="225567" y="13503"/>
                    <a:pt x="221992" y="15023"/>
                    <a:pt x="220468" y="18071"/>
                  </a:cubicBezTo>
                  <a:cubicBezTo>
                    <a:pt x="203856" y="51295"/>
                    <a:pt x="222341" y="30653"/>
                    <a:pt x="206011" y="46985"/>
                  </a:cubicBezTo>
                  <a:lnTo>
                    <a:pt x="198782" y="68670"/>
                  </a:lnTo>
                  <a:cubicBezTo>
                    <a:pt x="197577" y="72284"/>
                    <a:pt x="197862" y="76819"/>
                    <a:pt x="195168" y="79513"/>
                  </a:cubicBezTo>
                  <a:lnTo>
                    <a:pt x="187939" y="86741"/>
                  </a:lnTo>
                  <a:cubicBezTo>
                    <a:pt x="184441" y="97235"/>
                    <a:pt x="184739" y="99510"/>
                    <a:pt x="177097" y="108427"/>
                  </a:cubicBezTo>
                  <a:cubicBezTo>
                    <a:pt x="172662" y="113601"/>
                    <a:pt x="169323" y="121548"/>
                    <a:pt x="162640" y="122884"/>
                  </a:cubicBezTo>
                  <a:cubicBezTo>
                    <a:pt x="152322" y="124947"/>
                    <a:pt x="140320" y="127050"/>
                    <a:pt x="130112" y="130112"/>
                  </a:cubicBezTo>
                  <a:cubicBezTo>
                    <a:pt x="122814" y="132301"/>
                    <a:pt x="115655" y="134930"/>
                    <a:pt x="108426" y="137340"/>
                  </a:cubicBezTo>
                  <a:cubicBezTo>
                    <a:pt x="71976" y="149491"/>
                    <a:pt x="128526" y="130950"/>
                    <a:pt x="83127" y="144569"/>
                  </a:cubicBezTo>
                  <a:cubicBezTo>
                    <a:pt x="56492" y="152559"/>
                    <a:pt x="49996" y="180712"/>
                    <a:pt x="43370" y="187940"/>
                  </a:cubicBezTo>
                  <a:close/>
                </a:path>
              </a:pathLst>
            </a:cu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Rectangle 2">
            <a:extLst>
              <a:ext uri="{FF2B5EF4-FFF2-40B4-BE49-F238E27FC236}">
                <a16:creationId xmlns:a16="http://schemas.microsoft.com/office/drawing/2014/main" id="{93E0B79A-F7DD-FC2B-BB56-BD90D13FD2CD}"/>
              </a:ext>
            </a:extLst>
          </p:cNvPr>
          <p:cNvSpPr/>
          <p:nvPr/>
        </p:nvSpPr>
        <p:spPr>
          <a:xfrm>
            <a:off x="217373" y="5698646"/>
            <a:ext cx="3225338" cy="954107"/>
          </a:xfrm>
          <a:prstGeom prst="rect">
            <a:avLst/>
          </a:prstGeom>
          <a:ln>
            <a:solidFill>
              <a:schemeClr val="tx1"/>
            </a:solidFill>
          </a:ln>
        </p:spPr>
        <p:txBody>
          <a:bodyPr wrap="square">
            <a:spAutoFit/>
          </a:bodyPr>
          <a:lstStyle/>
          <a:p>
            <a:r>
              <a:rPr lang="en-US" sz="2800" b="1" dirty="0">
                <a:solidFill>
                  <a:srgbClr val="000000"/>
                </a:solidFill>
                <a:effectLst/>
                <a:latin typeface="Helvetica" pitchFamily="2" charset="0"/>
              </a:rPr>
              <a:t>The structured</a:t>
            </a:r>
            <a:endParaRPr lang="en-US" sz="2800" dirty="0">
              <a:solidFill>
                <a:srgbClr val="000000"/>
              </a:solidFill>
              <a:effectLst/>
              <a:latin typeface="Helvetica" pitchFamily="2" charset="0"/>
            </a:endParaRPr>
          </a:p>
          <a:p>
            <a:r>
              <a:rPr lang="en-US" sz="2800" b="1" dirty="0">
                <a:solidFill>
                  <a:srgbClr val="000000"/>
                </a:solidFill>
                <a:effectLst/>
                <a:latin typeface="Helvetica" pitchFamily="2" charset="0"/>
              </a:rPr>
              <a:t>population model</a:t>
            </a:r>
            <a:endParaRPr lang="en-US" sz="2800" dirty="0">
              <a:solidFill>
                <a:srgbClr val="000000"/>
              </a:solidFill>
              <a:effectLst/>
              <a:latin typeface="Helvetica" pitchFamily="2" charset="0"/>
            </a:endParaRPr>
          </a:p>
        </p:txBody>
      </p:sp>
      <p:sp>
        <p:nvSpPr>
          <p:cNvPr id="18" name="Rectangle 17">
            <a:extLst>
              <a:ext uri="{FF2B5EF4-FFF2-40B4-BE49-F238E27FC236}">
                <a16:creationId xmlns:a16="http://schemas.microsoft.com/office/drawing/2014/main" id="{B9DAD2B2-F852-9F93-E03E-B8D153EC234F}"/>
              </a:ext>
            </a:extLst>
          </p:cNvPr>
          <p:cNvSpPr/>
          <p:nvPr/>
        </p:nvSpPr>
        <p:spPr>
          <a:xfrm>
            <a:off x="1484636" y="2873582"/>
            <a:ext cx="1068005" cy="1110836"/>
          </a:xfrm>
          <a:prstGeom prst="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rPr>
              <a:t>Babies</a:t>
            </a:r>
          </a:p>
        </p:txBody>
      </p:sp>
      <p:sp>
        <p:nvSpPr>
          <p:cNvPr id="22" name="Rectangle 21">
            <a:extLst>
              <a:ext uri="{FF2B5EF4-FFF2-40B4-BE49-F238E27FC236}">
                <a16:creationId xmlns:a16="http://schemas.microsoft.com/office/drawing/2014/main" id="{F47A02EA-D2AD-DB6A-CE96-F576A54B9975}"/>
              </a:ext>
            </a:extLst>
          </p:cNvPr>
          <p:cNvSpPr/>
          <p:nvPr/>
        </p:nvSpPr>
        <p:spPr>
          <a:xfrm>
            <a:off x="3442711" y="2873582"/>
            <a:ext cx="1068005" cy="1110836"/>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rPr>
              <a:t>Adults</a:t>
            </a:r>
          </a:p>
        </p:txBody>
      </p:sp>
      <p:cxnSp>
        <p:nvCxnSpPr>
          <p:cNvPr id="23" name="Straight Arrow Connector 22">
            <a:extLst>
              <a:ext uri="{FF2B5EF4-FFF2-40B4-BE49-F238E27FC236}">
                <a16:creationId xmlns:a16="http://schemas.microsoft.com/office/drawing/2014/main" id="{5C464C14-616C-40D8-3B14-815DBA68D065}"/>
              </a:ext>
            </a:extLst>
          </p:cNvPr>
          <p:cNvCxnSpPr>
            <a:cxnSpLocks/>
          </p:cNvCxnSpPr>
          <p:nvPr/>
        </p:nvCxnSpPr>
        <p:spPr>
          <a:xfrm>
            <a:off x="2677837" y="3429000"/>
            <a:ext cx="63568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41CBEAFA-82C6-843D-E01F-234FF7C42D63}"/>
              </a:ext>
            </a:extLst>
          </p:cNvPr>
          <p:cNvCxnSpPr>
            <a:cxnSpLocks/>
          </p:cNvCxnSpPr>
          <p:nvPr/>
        </p:nvCxnSpPr>
        <p:spPr>
          <a:xfrm>
            <a:off x="2018638" y="4054766"/>
            <a:ext cx="0" cy="45455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Curved Connector 24">
            <a:extLst>
              <a:ext uri="{FF2B5EF4-FFF2-40B4-BE49-F238E27FC236}">
                <a16:creationId xmlns:a16="http://schemas.microsoft.com/office/drawing/2014/main" id="{0F17E571-1E2A-8DD1-9162-DC9E6BF44DC3}"/>
              </a:ext>
            </a:extLst>
          </p:cNvPr>
          <p:cNvCxnSpPr>
            <a:cxnSpLocks/>
            <a:stCxn id="22" idx="0"/>
            <a:endCxn id="18" idx="0"/>
          </p:cNvCxnSpPr>
          <p:nvPr/>
        </p:nvCxnSpPr>
        <p:spPr>
          <a:xfrm rot="16200000" flipV="1">
            <a:off x="2997677" y="1894544"/>
            <a:ext cx="12700" cy="1958075"/>
          </a:xfrm>
          <a:prstGeom prst="curvedConnector3">
            <a:avLst>
              <a:gd name="adj1" fmla="val 4251047"/>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89946D71-DDC7-F705-C06F-B974D42B9E6A}"/>
              </a:ext>
            </a:extLst>
          </p:cNvPr>
          <p:cNvCxnSpPr>
            <a:cxnSpLocks/>
          </p:cNvCxnSpPr>
          <p:nvPr/>
        </p:nvCxnSpPr>
        <p:spPr>
          <a:xfrm>
            <a:off x="3976713" y="4050464"/>
            <a:ext cx="0" cy="45455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179851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3B4A6A7-C98D-935B-CCD1-0B5B534FA58F}"/>
                  </a:ext>
                </a:extLst>
              </p:cNvPr>
              <p:cNvSpPr txBox="1"/>
              <p:nvPr/>
            </p:nvSpPr>
            <p:spPr>
              <a:xfrm>
                <a:off x="3397077" y="1917888"/>
                <a:ext cx="4001311" cy="87652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solidFill>
                                <a:srgbClr val="0070C0"/>
                              </a:solidFill>
                              <a:latin typeface="Cambria Math" panose="02040503050406030204" pitchFamily="18" charset="0"/>
                            </a:rPr>
                          </m:ctrlPr>
                        </m:fPr>
                        <m:num>
                          <m:r>
                            <a:rPr lang="en-US" sz="3000" b="0" i="1" smtClean="0">
                              <a:solidFill>
                                <a:srgbClr val="0070C0"/>
                              </a:solidFill>
                              <a:latin typeface="Cambria Math" panose="02040503050406030204" pitchFamily="18" charset="0"/>
                            </a:rPr>
                            <m:t>𝑑𝑥</m:t>
                          </m:r>
                        </m:num>
                        <m:den>
                          <m:r>
                            <a:rPr lang="en-US" sz="3000" b="0" i="1" smtClean="0">
                              <a:solidFill>
                                <a:srgbClr val="0070C0"/>
                              </a:solidFill>
                              <a:latin typeface="Cambria Math" panose="02040503050406030204" pitchFamily="18" charset="0"/>
                            </a:rPr>
                            <m:t>𝑑𝑡</m:t>
                          </m:r>
                        </m:den>
                      </m:f>
                      <m:r>
                        <a:rPr lang="en-US" sz="3000" b="0" i="1" smtClean="0">
                          <a:solidFill>
                            <a:srgbClr val="0070C0"/>
                          </a:solidFill>
                          <a:latin typeface="Cambria Math" panose="02040503050406030204" pitchFamily="18" charset="0"/>
                        </a:rPr>
                        <m:t>=</m:t>
                      </m:r>
                      <m:r>
                        <a:rPr lang="en-US" sz="3000" b="0" i="1" smtClean="0">
                          <a:solidFill>
                            <a:srgbClr val="0070C0"/>
                          </a:solidFill>
                          <a:latin typeface="Cambria Math" panose="02040503050406030204" pitchFamily="18" charset="0"/>
                          <a:ea typeface="Cambria Math" panose="02040503050406030204" pitchFamily="18" charset="0"/>
                        </a:rPr>
                        <m:t>𝛼</m:t>
                      </m:r>
                      <m:r>
                        <a:rPr lang="en-US" sz="3000" b="0" i="1" smtClean="0">
                          <a:solidFill>
                            <a:srgbClr val="0070C0"/>
                          </a:solidFill>
                          <a:latin typeface="Cambria Math" panose="02040503050406030204" pitchFamily="18" charset="0"/>
                          <a:ea typeface="Cambria Math" panose="02040503050406030204" pitchFamily="18" charset="0"/>
                        </a:rPr>
                        <m:t>𝑥</m:t>
                      </m:r>
                      <m:r>
                        <a:rPr lang="en-US" sz="3000" b="0" i="1" smtClean="0">
                          <a:solidFill>
                            <a:srgbClr val="0070C0"/>
                          </a:solidFill>
                          <a:latin typeface="Cambria Math" panose="02040503050406030204" pitchFamily="18" charset="0"/>
                          <a:ea typeface="Cambria Math" panose="02040503050406030204" pitchFamily="18" charset="0"/>
                        </a:rPr>
                        <m:t> −</m:t>
                      </m:r>
                      <m:r>
                        <a:rPr lang="en-US" sz="3000" b="0" i="1" smtClean="0">
                          <a:solidFill>
                            <a:srgbClr val="0070C0"/>
                          </a:solidFill>
                          <a:latin typeface="Cambria Math" panose="02040503050406030204" pitchFamily="18" charset="0"/>
                          <a:ea typeface="Cambria Math" panose="02040503050406030204" pitchFamily="18" charset="0"/>
                        </a:rPr>
                        <m:t>𝛽</m:t>
                      </m:r>
                      <m:r>
                        <a:rPr lang="en-US" sz="3000" b="0" i="1" smtClean="0">
                          <a:solidFill>
                            <a:srgbClr val="0070C0"/>
                          </a:solidFill>
                          <a:latin typeface="Cambria Math" panose="02040503050406030204" pitchFamily="18" charset="0"/>
                          <a:ea typeface="Cambria Math" panose="02040503050406030204" pitchFamily="18" charset="0"/>
                        </a:rPr>
                        <m:t>𝑥𝑦</m:t>
                      </m:r>
                    </m:oMath>
                  </m:oMathPara>
                </a14:m>
                <a:endParaRPr lang="en-US" sz="3000" dirty="0">
                  <a:solidFill>
                    <a:srgbClr val="0070C0"/>
                  </a:solidFill>
                </a:endParaRPr>
              </a:p>
            </p:txBody>
          </p:sp>
        </mc:Choice>
        <mc:Fallback xmlns="">
          <p:sp>
            <p:nvSpPr>
              <p:cNvPr id="5" name="TextBox 4">
                <a:extLst>
                  <a:ext uri="{FF2B5EF4-FFF2-40B4-BE49-F238E27FC236}">
                    <a16:creationId xmlns:a16="http://schemas.microsoft.com/office/drawing/2014/main" id="{53B4A6A7-C98D-935B-CCD1-0B5B534FA58F}"/>
                  </a:ext>
                </a:extLst>
              </p:cNvPr>
              <p:cNvSpPr txBox="1">
                <a:spLocks noRot="1" noChangeAspect="1" noMove="1" noResize="1" noEditPoints="1" noAdjustHandles="1" noChangeArrowheads="1" noChangeShapeType="1" noTextEdit="1"/>
              </p:cNvSpPr>
              <p:nvPr/>
            </p:nvSpPr>
            <p:spPr>
              <a:xfrm>
                <a:off x="3397077" y="1917888"/>
                <a:ext cx="4001311" cy="876522"/>
              </a:xfrm>
              <a:prstGeom prst="rect">
                <a:avLst/>
              </a:prstGeom>
              <a:blipFill>
                <a:blip r:embed="rId3"/>
                <a:stretch>
                  <a:fillRect t="-2899" b="-1449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E4A739D-05EB-28C0-02B0-352400323D29}"/>
                  </a:ext>
                </a:extLst>
              </p:cNvPr>
              <p:cNvSpPr txBox="1"/>
              <p:nvPr/>
            </p:nvSpPr>
            <p:spPr>
              <a:xfrm>
                <a:off x="3339894" y="2976297"/>
                <a:ext cx="4001311" cy="87652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solidFill>
                                <a:srgbClr val="C00000"/>
                              </a:solidFill>
                              <a:latin typeface="Cambria Math" panose="02040503050406030204" pitchFamily="18" charset="0"/>
                            </a:rPr>
                          </m:ctrlPr>
                        </m:fPr>
                        <m:num>
                          <m:r>
                            <a:rPr lang="en-US" sz="3000" b="0" i="1" smtClean="0">
                              <a:solidFill>
                                <a:srgbClr val="C00000"/>
                              </a:solidFill>
                              <a:latin typeface="Cambria Math" panose="02040503050406030204" pitchFamily="18" charset="0"/>
                            </a:rPr>
                            <m:t>𝑑𝑦</m:t>
                          </m:r>
                        </m:num>
                        <m:den>
                          <m:r>
                            <a:rPr lang="en-US" sz="3000" b="0" i="1" smtClean="0">
                              <a:solidFill>
                                <a:srgbClr val="C00000"/>
                              </a:solidFill>
                              <a:latin typeface="Cambria Math" panose="02040503050406030204" pitchFamily="18" charset="0"/>
                            </a:rPr>
                            <m:t>𝑑𝑡</m:t>
                          </m:r>
                        </m:den>
                      </m:f>
                      <m:r>
                        <a:rPr lang="en-US" sz="3000" b="0" i="1" smtClean="0">
                          <a:solidFill>
                            <a:srgbClr val="C00000"/>
                          </a:solidFill>
                          <a:latin typeface="Cambria Math" panose="02040503050406030204" pitchFamily="18" charset="0"/>
                        </a:rPr>
                        <m:t>=</m:t>
                      </m:r>
                      <m:r>
                        <a:rPr lang="en-US" sz="3000" b="0" i="1" smtClean="0">
                          <a:solidFill>
                            <a:srgbClr val="C00000"/>
                          </a:solidFill>
                          <a:latin typeface="Cambria Math" panose="02040503050406030204" pitchFamily="18" charset="0"/>
                          <a:ea typeface="Cambria Math" panose="02040503050406030204" pitchFamily="18" charset="0"/>
                        </a:rPr>
                        <m:t>𝛿</m:t>
                      </m:r>
                      <m:r>
                        <a:rPr lang="en-US" sz="3000" b="0" i="1" smtClean="0">
                          <a:solidFill>
                            <a:srgbClr val="C00000"/>
                          </a:solidFill>
                          <a:latin typeface="Cambria Math" panose="02040503050406030204" pitchFamily="18" charset="0"/>
                          <a:ea typeface="Cambria Math" panose="02040503050406030204" pitchFamily="18" charset="0"/>
                        </a:rPr>
                        <m:t>𝑥𝑦</m:t>
                      </m:r>
                      <m:r>
                        <a:rPr lang="en-US" sz="3000" b="0" i="1" smtClean="0">
                          <a:solidFill>
                            <a:srgbClr val="C00000"/>
                          </a:solidFill>
                          <a:latin typeface="Cambria Math" panose="02040503050406030204" pitchFamily="18" charset="0"/>
                          <a:ea typeface="Cambria Math" panose="02040503050406030204" pitchFamily="18" charset="0"/>
                        </a:rPr>
                        <m:t> −</m:t>
                      </m:r>
                      <m:r>
                        <a:rPr lang="en-US" sz="3000" b="0" i="1" smtClean="0">
                          <a:solidFill>
                            <a:srgbClr val="C00000"/>
                          </a:solidFill>
                          <a:latin typeface="Cambria Math" panose="02040503050406030204" pitchFamily="18" charset="0"/>
                          <a:ea typeface="Cambria Math" panose="02040503050406030204" pitchFamily="18" charset="0"/>
                        </a:rPr>
                        <m:t>𝛾</m:t>
                      </m:r>
                      <m:r>
                        <a:rPr lang="en-US" sz="3000" b="0" i="1" smtClean="0">
                          <a:solidFill>
                            <a:srgbClr val="C00000"/>
                          </a:solidFill>
                          <a:latin typeface="Cambria Math" panose="02040503050406030204" pitchFamily="18" charset="0"/>
                          <a:ea typeface="Cambria Math" panose="02040503050406030204" pitchFamily="18" charset="0"/>
                        </a:rPr>
                        <m:t>𝑦</m:t>
                      </m:r>
                    </m:oMath>
                  </m:oMathPara>
                </a14:m>
                <a:endParaRPr lang="en-US" sz="3000" dirty="0">
                  <a:solidFill>
                    <a:srgbClr val="C00000"/>
                  </a:solidFill>
                </a:endParaRPr>
              </a:p>
            </p:txBody>
          </p:sp>
        </mc:Choice>
        <mc:Fallback xmlns="">
          <p:sp>
            <p:nvSpPr>
              <p:cNvPr id="6" name="TextBox 5">
                <a:extLst>
                  <a:ext uri="{FF2B5EF4-FFF2-40B4-BE49-F238E27FC236}">
                    <a16:creationId xmlns:a16="http://schemas.microsoft.com/office/drawing/2014/main" id="{0E4A739D-05EB-28C0-02B0-352400323D29}"/>
                  </a:ext>
                </a:extLst>
              </p:cNvPr>
              <p:cNvSpPr txBox="1">
                <a:spLocks noRot="1" noChangeAspect="1" noMove="1" noResize="1" noEditPoints="1" noAdjustHandles="1" noChangeArrowheads="1" noChangeShapeType="1" noTextEdit="1"/>
              </p:cNvSpPr>
              <p:nvPr/>
            </p:nvSpPr>
            <p:spPr>
              <a:xfrm>
                <a:off x="3339894" y="2976297"/>
                <a:ext cx="4001311" cy="876522"/>
              </a:xfrm>
              <a:prstGeom prst="rect">
                <a:avLst/>
              </a:prstGeom>
              <a:blipFill>
                <a:blip r:embed="rId4"/>
                <a:stretch>
                  <a:fillRect t="-4286" b="-12857"/>
                </a:stretch>
              </a:blipFill>
            </p:spPr>
            <p:txBody>
              <a:bodyPr/>
              <a:lstStyle/>
              <a:p>
                <a:r>
                  <a:rPr lang="en-US">
                    <a:noFill/>
                  </a:rPr>
                  <a:t> </a:t>
                </a:r>
              </a:p>
            </p:txBody>
          </p:sp>
        </mc:Fallback>
      </mc:AlternateContent>
      <p:grpSp>
        <p:nvGrpSpPr>
          <p:cNvPr id="7" name="Group 6">
            <a:extLst>
              <a:ext uri="{FF2B5EF4-FFF2-40B4-BE49-F238E27FC236}">
                <a16:creationId xmlns:a16="http://schemas.microsoft.com/office/drawing/2014/main" id="{F8C0B388-8125-8C6C-057F-44D204FED58E}"/>
              </a:ext>
            </a:extLst>
          </p:cNvPr>
          <p:cNvGrpSpPr/>
          <p:nvPr/>
        </p:nvGrpSpPr>
        <p:grpSpPr>
          <a:xfrm>
            <a:off x="1057249" y="1123207"/>
            <a:ext cx="1916677" cy="3792623"/>
            <a:chOff x="136581" y="1810193"/>
            <a:chExt cx="2325472" cy="4280263"/>
          </a:xfrm>
        </p:grpSpPr>
        <p:cxnSp>
          <p:nvCxnSpPr>
            <p:cNvPr id="8" name="Curved Connector 7">
              <a:extLst>
                <a:ext uri="{FF2B5EF4-FFF2-40B4-BE49-F238E27FC236}">
                  <a16:creationId xmlns:a16="http://schemas.microsoft.com/office/drawing/2014/main" id="{E5F43819-2EBB-3F77-B828-A2A15EF4224D}"/>
                </a:ext>
              </a:extLst>
            </p:cNvPr>
            <p:cNvCxnSpPr>
              <a:cxnSpLocks/>
              <a:stCxn id="9" idx="1"/>
            </p:cNvCxnSpPr>
            <p:nvPr/>
          </p:nvCxnSpPr>
          <p:spPr>
            <a:xfrm rot="10800000" flipV="1">
              <a:off x="214401" y="2779223"/>
              <a:ext cx="625192" cy="1345304"/>
            </a:xfrm>
            <a:prstGeom prst="curvedConnector2">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5DA2EBA-8903-764F-5D76-D333D40ADAC6}"/>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fish</a:t>
              </a:r>
            </a:p>
            <a:p>
              <a:pPr algn="ctr"/>
              <a:r>
                <a:rPr lang="en-US" dirty="0"/>
                <a:t>(x)</a:t>
              </a:r>
            </a:p>
          </p:txBody>
        </p:sp>
        <p:cxnSp>
          <p:nvCxnSpPr>
            <p:cNvPr id="10" name="Curved Connector 9">
              <a:extLst>
                <a:ext uri="{FF2B5EF4-FFF2-40B4-BE49-F238E27FC236}">
                  <a16:creationId xmlns:a16="http://schemas.microsoft.com/office/drawing/2014/main" id="{F1CC1FB9-FEBF-778A-E879-78BB8CB45E6C}"/>
                </a:ext>
              </a:extLst>
            </p:cNvPr>
            <p:cNvCxnSpPr>
              <a:cxnSpLocks/>
              <a:stCxn id="9"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urved Connector 10">
              <a:extLst>
                <a:ext uri="{FF2B5EF4-FFF2-40B4-BE49-F238E27FC236}">
                  <a16:creationId xmlns:a16="http://schemas.microsoft.com/office/drawing/2014/main" id="{61FF5496-7A31-57D6-85BF-DF87C94CC15A}"/>
                </a:ext>
              </a:extLst>
            </p:cNvPr>
            <p:cNvCxnSpPr>
              <a:cxnSpLocks/>
              <a:stCxn id="13" idx="0"/>
            </p:cNvCxnSpPr>
            <p:nvPr/>
          </p:nvCxnSpPr>
          <p:spPr>
            <a:xfrm rot="16200000" flipH="1" flipV="1">
              <a:off x="826989" y="4366333"/>
              <a:ext cx="538892" cy="581886"/>
            </a:xfrm>
            <a:prstGeom prst="curvedConnector4">
              <a:avLst>
                <a:gd name="adj1" fmla="val -73271"/>
                <a:gd name="adj2" fmla="val 16071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a:extLst>
                <a:ext uri="{FF2B5EF4-FFF2-40B4-BE49-F238E27FC236}">
                  <a16:creationId xmlns:a16="http://schemas.microsoft.com/office/drawing/2014/main" id="{13B76954-7137-12F5-2B10-868ADE66B236}"/>
                </a:ext>
              </a:extLst>
            </p:cNvPr>
            <p:cNvCxnSpPr>
              <a:cxnSpLocks/>
              <a:stCxn id="13" idx="3"/>
              <a:endCxn id="15" idx="3"/>
            </p:cNvCxnSpPr>
            <p:nvPr/>
          </p:nvCxnSpPr>
          <p:spPr>
            <a:xfrm flipH="1" flipV="1">
              <a:off x="1845779" y="3712630"/>
              <a:ext cx="123489" cy="1265404"/>
            </a:xfrm>
            <a:prstGeom prst="curvedConnector3">
              <a:avLst>
                <a:gd name="adj1" fmla="val -185118"/>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1AACF81-9EF8-0D6B-E750-3BAB7E58DC0C}"/>
                </a:ext>
              </a:extLst>
            </p:cNvPr>
            <p:cNvSpPr/>
            <p:nvPr/>
          </p:nvSpPr>
          <p:spPr>
            <a:xfrm>
              <a:off x="805487" y="4387830"/>
              <a:ext cx="1163781" cy="118040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shark</a:t>
              </a:r>
            </a:p>
            <a:p>
              <a:pPr algn="ctr"/>
              <a:r>
                <a:rPr lang="en-US" dirty="0"/>
                <a:t>(y)</a:t>
              </a:r>
            </a:p>
          </p:txBody>
        </p:sp>
        <p:pic>
          <p:nvPicPr>
            <p:cNvPr id="14" name="Picture 13">
              <a:extLst>
                <a:ext uri="{FF2B5EF4-FFF2-40B4-BE49-F238E27FC236}">
                  <a16:creationId xmlns:a16="http://schemas.microsoft.com/office/drawing/2014/main" id="{1B801B28-32AF-23A7-9646-6AAD956E7FC4}"/>
                </a:ext>
              </a:extLst>
            </p:cNvPr>
            <p:cNvPicPr>
              <a:picLocks noChangeAspect="1"/>
            </p:cNvPicPr>
            <p:nvPr/>
          </p:nvPicPr>
          <p:blipFill>
            <a:blip r:embed="rId5"/>
            <a:stretch>
              <a:fillRect/>
            </a:stretch>
          </p:blipFill>
          <p:spPr>
            <a:xfrm>
              <a:off x="2117343" y="1810193"/>
              <a:ext cx="344710" cy="369332"/>
            </a:xfrm>
            <a:prstGeom prst="rect">
              <a:avLst/>
            </a:prstGeom>
          </p:spPr>
        </p:pic>
        <p:pic>
          <p:nvPicPr>
            <p:cNvPr id="15" name="Picture 14">
              <a:extLst>
                <a:ext uri="{FF2B5EF4-FFF2-40B4-BE49-F238E27FC236}">
                  <a16:creationId xmlns:a16="http://schemas.microsoft.com/office/drawing/2014/main" id="{A2B12E06-A6D8-048D-4D5C-E7C76BC78167}"/>
                </a:ext>
              </a:extLst>
            </p:cNvPr>
            <p:cNvPicPr>
              <a:picLocks noChangeAspect="1"/>
            </p:cNvPicPr>
            <p:nvPr/>
          </p:nvPicPr>
          <p:blipFill>
            <a:blip r:embed="rId6"/>
            <a:stretch>
              <a:fillRect/>
            </a:stretch>
          </p:blipFill>
          <p:spPr>
            <a:xfrm>
              <a:off x="1579079" y="3503080"/>
              <a:ext cx="266700" cy="419100"/>
            </a:xfrm>
            <a:prstGeom prst="rect">
              <a:avLst/>
            </a:prstGeom>
          </p:spPr>
        </p:pic>
        <p:pic>
          <p:nvPicPr>
            <p:cNvPr id="16" name="Picture 15">
              <a:extLst>
                <a:ext uri="{FF2B5EF4-FFF2-40B4-BE49-F238E27FC236}">
                  <a16:creationId xmlns:a16="http://schemas.microsoft.com/office/drawing/2014/main" id="{6E5E20F2-A3D9-D414-8942-581AF7D258EC}"/>
                </a:ext>
              </a:extLst>
            </p:cNvPr>
            <p:cNvPicPr>
              <a:picLocks noChangeAspect="1"/>
            </p:cNvPicPr>
            <p:nvPr/>
          </p:nvPicPr>
          <p:blipFill>
            <a:blip r:embed="rId7"/>
            <a:stretch>
              <a:fillRect/>
            </a:stretch>
          </p:blipFill>
          <p:spPr>
            <a:xfrm>
              <a:off x="1494156" y="5672790"/>
              <a:ext cx="254000" cy="317500"/>
            </a:xfrm>
            <a:prstGeom prst="rect">
              <a:avLst/>
            </a:prstGeom>
          </p:spPr>
        </p:pic>
        <p:cxnSp>
          <p:nvCxnSpPr>
            <p:cNvPr id="17" name="Curved Connector 16">
              <a:extLst>
                <a:ext uri="{FF2B5EF4-FFF2-40B4-BE49-F238E27FC236}">
                  <a16:creationId xmlns:a16="http://schemas.microsoft.com/office/drawing/2014/main" id="{BD071B06-6BFA-8BBC-5500-9843F6745D2A}"/>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4F3C018B-4733-351A-311B-9B5648F30332}"/>
                </a:ext>
              </a:extLst>
            </p:cNvPr>
            <p:cNvPicPr>
              <a:picLocks noChangeAspect="1"/>
            </p:cNvPicPr>
            <p:nvPr/>
          </p:nvPicPr>
          <p:blipFill>
            <a:blip r:embed="rId8"/>
            <a:stretch>
              <a:fillRect/>
            </a:stretch>
          </p:blipFill>
          <p:spPr>
            <a:xfrm>
              <a:off x="136581" y="4244227"/>
              <a:ext cx="190500" cy="342900"/>
            </a:xfrm>
            <a:prstGeom prst="rect">
              <a:avLst/>
            </a:prstGeom>
          </p:spPr>
        </p:pic>
        <p:cxnSp>
          <p:nvCxnSpPr>
            <p:cNvPr id="19" name="Curved Connector 18">
              <a:extLst>
                <a:ext uri="{FF2B5EF4-FFF2-40B4-BE49-F238E27FC236}">
                  <a16:creationId xmlns:a16="http://schemas.microsoft.com/office/drawing/2014/main" id="{AF2CFE02-DF42-A91A-6909-10B061EBDFF2}"/>
                </a:ext>
              </a:extLst>
            </p:cNvPr>
            <p:cNvCxnSpPr>
              <a:cxnSpLocks/>
            </p:cNvCxnSpPr>
            <p:nvPr/>
          </p:nvCxnSpPr>
          <p:spPr>
            <a:xfrm rot="5400000">
              <a:off x="1186140" y="5848747"/>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 name="Rectangle 1">
            <a:extLst>
              <a:ext uri="{FF2B5EF4-FFF2-40B4-BE49-F238E27FC236}">
                <a16:creationId xmlns:a16="http://schemas.microsoft.com/office/drawing/2014/main" id="{E056F289-9B10-2A5A-B32E-2796E1808031}"/>
              </a:ext>
            </a:extLst>
          </p:cNvPr>
          <p:cNvSpPr/>
          <p:nvPr/>
        </p:nvSpPr>
        <p:spPr>
          <a:xfrm>
            <a:off x="7239560" y="4034705"/>
            <a:ext cx="4607010" cy="27738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Content Placeholder 2">
            <a:extLst>
              <a:ext uri="{FF2B5EF4-FFF2-40B4-BE49-F238E27FC236}">
                <a16:creationId xmlns:a16="http://schemas.microsoft.com/office/drawing/2014/main" id="{F7B9EE38-5FF4-3CC7-5AE9-E1DEC0B929C9}"/>
              </a:ext>
            </a:extLst>
          </p:cNvPr>
          <p:cNvSpPr txBox="1">
            <a:spLocks/>
          </p:cNvSpPr>
          <p:nvPr/>
        </p:nvSpPr>
        <p:spPr>
          <a:xfrm>
            <a:off x="345430" y="4911229"/>
            <a:ext cx="3255752" cy="1711903"/>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does </a:t>
            </a:r>
            <a:r>
              <a:rPr lang="en-US" sz="2800" b="1" i="1" dirty="0">
                <a:solidFill>
                  <a:srgbClr val="0070C0"/>
                </a:solidFill>
              </a:rPr>
              <a:t>fish</a:t>
            </a:r>
            <a:r>
              <a:rPr lang="en-US" sz="2800" i="1" dirty="0"/>
              <a:t> abundance </a:t>
            </a:r>
            <a:r>
              <a:rPr lang="en-US" sz="2800" b="1" i="1" dirty="0">
                <a:solidFill>
                  <a:srgbClr val="7030A0"/>
                </a:solidFill>
              </a:rPr>
              <a:t>vary</a:t>
            </a:r>
            <a:r>
              <a:rPr lang="en-US" sz="2800" b="1" i="1" dirty="0">
                <a:solidFill>
                  <a:srgbClr val="C00000"/>
                </a:solidFill>
              </a:rPr>
              <a:t> </a:t>
            </a:r>
            <a:r>
              <a:rPr lang="en-US" sz="2800" i="1" dirty="0"/>
              <a:t>with </a:t>
            </a:r>
            <a:r>
              <a:rPr lang="en-US" sz="2800" b="1" i="1" dirty="0">
                <a:solidFill>
                  <a:srgbClr val="7030A0"/>
                </a:solidFill>
              </a:rPr>
              <a:t>changes</a:t>
            </a:r>
            <a:r>
              <a:rPr lang="en-US" sz="2800" b="1" i="1" dirty="0">
                <a:solidFill>
                  <a:srgbClr val="C00000"/>
                </a:solidFill>
              </a:rPr>
              <a:t> </a:t>
            </a:r>
            <a:r>
              <a:rPr lang="en-US" sz="2800" i="1" dirty="0"/>
              <a:t>in </a:t>
            </a:r>
            <a:r>
              <a:rPr lang="en-US" sz="2800" b="1" i="1" dirty="0">
                <a:solidFill>
                  <a:srgbClr val="C00000"/>
                </a:solidFill>
              </a:rPr>
              <a:t>shark </a:t>
            </a:r>
            <a:r>
              <a:rPr lang="en-US" sz="2800" i="1" dirty="0"/>
              <a:t>abundance?</a:t>
            </a:r>
          </a:p>
        </p:txBody>
      </p:sp>
      <p:sp>
        <p:nvSpPr>
          <p:cNvPr id="23" name="TextBox 22">
            <a:extLst>
              <a:ext uri="{FF2B5EF4-FFF2-40B4-BE49-F238E27FC236}">
                <a16:creationId xmlns:a16="http://schemas.microsoft.com/office/drawing/2014/main" id="{5BC3747C-5A67-3CE7-8C50-38FA2F0BEBC1}"/>
              </a:ext>
            </a:extLst>
          </p:cNvPr>
          <p:cNvSpPr txBox="1"/>
          <p:nvPr/>
        </p:nvSpPr>
        <p:spPr>
          <a:xfrm>
            <a:off x="589893" y="28317"/>
            <a:ext cx="11012213" cy="584775"/>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The </a:t>
            </a:r>
            <a:r>
              <a:rPr lang="en-US" sz="3200" b="1" dirty="0" err="1">
                <a:solidFill>
                  <a:srgbClr val="7030A0"/>
                </a:solidFill>
                <a:latin typeface="Calibri" panose="020F0502020204030204" pitchFamily="34" charset="0"/>
                <a:cs typeface="Calibri" panose="020F0502020204030204" pitchFamily="34" charset="0"/>
              </a:rPr>
              <a:t>Lotka</a:t>
            </a:r>
            <a:r>
              <a:rPr lang="en-US" sz="3200" b="1" dirty="0">
                <a:solidFill>
                  <a:srgbClr val="7030A0"/>
                </a:solidFill>
                <a:latin typeface="Calibri" panose="020F0502020204030204" pitchFamily="34" charset="0"/>
                <a:cs typeface="Calibri" panose="020F0502020204030204" pitchFamily="34" charset="0"/>
              </a:rPr>
              <a:t>-Volterra</a:t>
            </a:r>
            <a:r>
              <a:rPr lang="en-US" sz="3200" dirty="0">
                <a:latin typeface="Calibri" panose="020F0502020204030204" pitchFamily="34" charset="0"/>
                <a:cs typeface="Calibri" panose="020F0502020204030204" pitchFamily="34" charset="0"/>
              </a:rPr>
              <a:t> </a:t>
            </a:r>
            <a:r>
              <a:rPr lang="en-US" sz="3200" b="1" dirty="0">
                <a:solidFill>
                  <a:srgbClr val="C00000"/>
                </a:solidFill>
                <a:latin typeface="Calibri" panose="020F0502020204030204" pitchFamily="34" charset="0"/>
                <a:cs typeface="Calibri" panose="020F0502020204030204" pitchFamily="34" charset="0"/>
              </a:rPr>
              <a:t>predator</a:t>
            </a:r>
            <a:r>
              <a:rPr lang="en-US" sz="3200" dirty="0">
                <a:latin typeface="Calibri" panose="020F0502020204030204" pitchFamily="34" charset="0"/>
                <a:cs typeface="Calibri" panose="020F0502020204030204" pitchFamily="34" charset="0"/>
              </a:rPr>
              <a:t>-</a:t>
            </a:r>
            <a:r>
              <a:rPr lang="en-US" sz="3200" b="1" dirty="0">
                <a:solidFill>
                  <a:schemeClr val="accent1"/>
                </a:solidFill>
                <a:latin typeface="Calibri" panose="020F0502020204030204" pitchFamily="34" charset="0"/>
                <a:cs typeface="Calibri" panose="020F0502020204030204" pitchFamily="34" charset="0"/>
              </a:rPr>
              <a:t>prey</a:t>
            </a:r>
            <a:r>
              <a:rPr lang="en-US" sz="3200" dirty="0">
                <a:latin typeface="Calibri" panose="020F0502020204030204" pitchFamily="34" charset="0"/>
                <a:cs typeface="Calibri" panose="020F0502020204030204" pitchFamily="34" charset="0"/>
              </a:rPr>
              <a:t> model</a:t>
            </a:r>
            <a:endParaRPr lang="en-US" sz="3200" dirty="0">
              <a:effectLst/>
              <a:latin typeface="Calibri" panose="020F0502020204030204" pitchFamily="34" charset="0"/>
              <a:cs typeface="Calibri" panose="020F0502020204030204" pitchFamily="34" charset="0"/>
            </a:endParaRPr>
          </a:p>
        </p:txBody>
      </p:sp>
      <p:sp>
        <p:nvSpPr>
          <p:cNvPr id="20" name="TextBox 19">
            <a:extLst>
              <a:ext uri="{FF2B5EF4-FFF2-40B4-BE49-F238E27FC236}">
                <a16:creationId xmlns:a16="http://schemas.microsoft.com/office/drawing/2014/main" id="{B9A22EE8-5CA3-4F6F-B318-F1A5C19B26FB}"/>
              </a:ext>
            </a:extLst>
          </p:cNvPr>
          <p:cNvSpPr txBox="1"/>
          <p:nvPr/>
        </p:nvSpPr>
        <p:spPr>
          <a:xfrm>
            <a:off x="7239560" y="960800"/>
            <a:ext cx="4952434" cy="5847755"/>
          </a:xfrm>
          <a:prstGeom prst="rect">
            <a:avLst/>
          </a:prstGeom>
          <a:noFill/>
        </p:spPr>
        <p:txBody>
          <a:bodyPr wrap="square">
            <a:spAutoFit/>
          </a:bodyPr>
          <a:lstStyle/>
          <a:p>
            <a:pPr marL="285750" indent="-285750">
              <a:buFont typeface="Arial" panose="020B0604020202020204" pitchFamily="34" charset="0"/>
              <a:buChar char="•"/>
            </a:pPr>
            <a:r>
              <a:rPr lang="en-US" sz="2200" b="0" i="0" dirty="0">
                <a:solidFill>
                  <a:srgbClr val="202122"/>
                </a:solidFill>
                <a:effectLst/>
              </a:rPr>
              <a:t>First proposed by Polish-born American mathematician &amp; chemist, Alfred J. </a:t>
            </a:r>
            <a:r>
              <a:rPr lang="en-US" sz="2200" b="0" i="0" dirty="0" err="1">
                <a:solidFill>
                  <a:srgbClr val="202122"/>
                </a:solidFill>
                <a:effectLst/>
              </a:rPr>
              <a:t>Lotka</a:t>
            </a:r>
            <a:r>
              <a:rPr lang="en-US" sz="2200" b="0" i="0" dirty="0">
                <a:solidFill>
                  <a:srgbClr val="202122"/>
                </a:solidFill>
                <a:effectLst/>
              </a:rPr>
              <a:t>, in 1920 to explain autocatalytic chemical reactions.</a:t>
            </a:r>
          </a:p>
          <a:p>
            <a:pPr marL="285750" indent="-285750">
              <a:buFont typeface="Arial" panose="020B0604020202020204" pitchFamily="34" charset="0"/>
              <a:buChar char="•"/>
            </a:pPr>
            <a:r>
              <a:rPr lang="en-US" sz="2200" dirty="0" err="1">
                <a:solidFill>
                  <a:srgbClr val="202122"/>
                </a:solidFill>
              </a:rPr>
              <a:t>Lotka</a:t>
            </a:r>
            <a:r>
              <a:rPr lang="en-US" sz="2200" dirty="0">
                <a:solidFill>
                  <a:srgbClr val="202122"/>
                </a:solidFill>
              </a:rPr>
              <a:t> worked with Soviet mathematician</a:t>
            </a:r>
            <a:r>
              <a:rPr lang="en-US" sz="2200" b="0" i="0" dirty="0">
                <a:solidFill>
                  <a:srgbClr val="202122"/>
                </a:solidFill>
                <a:effectLst/>
              </a:rPr>
              <a:t> Andrey Kolmogorov to</a:t>
            </a:r>
            <a:r>
              <a:rPr lang="en-US" sz="2200" dirty="0">
                <a:solidFill>
                  <a:srgbClr val="202122"/>
                </a:solidFill>
              </a:rPr>
              <a:t> </a:t>
            </a:r>
            <a:r>
              <a:rPr lang="en-US" sz="2200" b="0" i="0" dirty="0">
                <a:solidFill>
                  <a:srgbClr val="202122"/>
                </a:solidFill>
                <a:effectLst/>
              </a:rPr>
              <a:t>extend the model to “organic systems”, originally studying plant-herbivore interactions.</a:t>
            </a:r>
          </a:p>
          <a:p>
            <a:pPr marL="285750" indent="-285750">
              <a:buFont typeface="Arial" panose="020B0604020202020204" pitchFamily="34" charset="0"/>
              <a:buChar char="•"/>
            </a:pPr>
            <a:r>
              <a:rPr lang="en-US" sz="2200" dirty="0">
                <a:solidFill>
                  <a:srgbClr val="202122"/>
                </a:solidFill>
              </a:rPr>
              <a:t>In 1926, </a:t>
            </a:r>
            <a:r>
              <a:rPr lang="en-US" sz="2200" b="0" i="0" dirty="0">
                <a:solidFill>
                  <a:srgbClr val="202122"/>
                </a:solidFill>
                <a:effectLst/>
              </a:rPr>
              <a:t>Italian mathematician Vito Volterra independently developed the same model to explain the dynamics of predatory fish catches which increased immediately following WWI after years of low fishing.</a:t>
            </a:r>
          </a:p>
          <a:p>
            <a:pPr marL="285750" indent="-285750">
              <a:buFont typeface="Arial" panose="020B0604020202020204" pitchFamily="34" charset="0"/>
              <a:buChar char="•"/>
            </a:pPr>
            <a:r>
              <a:rPr lang="en-US" sz="2200" dirty="0">
                <a:solidFill>
                  <a:srgbClr val="202122"/>
                </a:solidFill>
              </a:rPr>
              <a:t>Idea that </a:t>
            </a:r>
            <a:r>
              <a:rPr lang="en-US" sz="2200" b="1" i="0" dirty="0">
                <a:solidFill>
                  <a:srgbClr val="C00000"/>
                </a:solidFill>
                <a:effectLst/>
              </a:rPr>
              <a:t>interspecies interactions </a:t>
            </a:r>
            <a:r>
              <a:rPr lang="en-US" sz="2200" b="0" i="0" dirty="0">
                <a:solidFill>
                  <a:srgbClr val="202122"/>
                </a:solidFill>
                <a:effectLst/>
              </a:rPr>
              <a:t>regulate populations</a:t>
            </a:r>
            <a:endParaRPr lang="en-US" sz="2200" dirty="0"/>
          </a:p>
        </p:txBody>
      </p:sp>
      <p:sp>
        <p:nvSpPr>
          <p:cNvPr id="21" name="Rectangle 20">
            <a:extLst>
              <a:ext uri="{FF2B5EF4-FFF2-40B4-BE49-F238E27FC236}">
                <a16:creationId xmlns:a16="http://schemas.microsoft.com/office/drawing/2014/main" id="{5DC31F08-7F45-6B1F-57E3-B920801FE93F}"/>
              </a:ext>
            </a:extLst>
          </p:cNvPr>
          <p:cNvSpPr/>
          <p:nvPr/>
        </p:nvSpPr>
        <p:spPr>
          <a:xfrm>
            <a:off x="7214972" y="4034704"/>
            <a:ext cx="4952434" cy="27796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6799762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3B4A6A7-C98D-935B-CCD1-0B5B534FA58F}"/>
                  </a:ext>
                </a:extLst>
              </p:cNvPr>
              <p:cNvSpPr txBox="1"/>
              <p:nvPr/>
            </p:nvSpPr>
            <p:spPr>
              <a:xfrm>
                <a:off x="3397077" y="1917888"/>
                <a:ext cx="4001311" cy="87652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solidFill>
                                <a:srgbClr val="0070C0"/>
                              </a:solidFill>
                              <a:latin typeface="Cambria Math" panose="02040503050406030204" pitchFamily="18" charset="0"/>
                            </a:rPr>
                          </m:ctrlPr>
                        </m:fPr>
                        <m:num>
                          <m:r>
                            <a:rPr lang="en-US" sz="3000" b="0" i="1" smtClean="0">
                              <a:solidFill>
                                <a:srgbClr val="0070C0"/>
                              </a:solidFill>
                              <a:latin typeface="Cambria Math" panose="02040503050406030204" pitchFamily="18" charset="0"/>
                            </a:rPr>
                            <m:t>𝑑𝑥</m:t>
                          </m:r>
                        </m:num>
                        <m:den>
                          <m:r>
                            <a:rPr lang="en-US" sz="3000" b="0" i="1" smtClean="0">
                              <a:solidFill>
                                <a:srgbClr val="0070C0"/>
                              </a:solidFill>
                              <a:latin typeface="Cambria Math" panose="02040503050406030204" pitchFamily="18" charset="0"/>
                            </a:rPr>
                            <m:t>𝑑𝑡</m:t>
                          </m:r>
                        </m:den>
                      </m:f>
                      <m:r>
                        <a:rPr lang="en-US" sz="3000" b="0" i="1" smtClean="0">
                          <a:solidFill>
                            <a:srgbClr val="0070C0"/>
                          </a:solidFill>
                          <a:latin typeface="Cambria Math" panose="02040503050406030204" pitchFamily="18" charset="0"/>
                        </a:rPr>
                        <m:t>=</m:t>
                      </m:r>
                      <m:r>
                        <a:rPr lang="en-US" sz="3000" b="0" i="1" smtClean="0">
                          <a:solidFill>
                            <a:srgbClr val="0070C0"/>
                          </a:solidFill>
                          <a:latin typeface="Cambria Math" panose="02040503050406030204" pitchFamily="18" charset="0"/>
                          <a:ea typeface="Cambria Math" panose="02040503050406030204" pitchFamily="18" charset="0"/>
                        </a:rPr>
                        <m:t>𝛼</m:t>
                      </m:r>
                      <m:r>
                        <a:rPr lang="en-US" sz="3000" b="0" i="1" smtClean="0">
                          <a:solidFill>
                            <a:srgbClr val="0070C0"/>
                          </a:solidFill>
                          <a:latin typeface="Cambria Math" panose="02040503050406030204" pitchFamily="18" charset="0"/>
                          <a:ea typeface="Cambria Math" panose="02040503050406030204" pitchFamily="18" charset="0"/>
                        </a:rPr>
                        <m:t>𝑥</m:t>
                      </m:r>
                      <m:r>
                        <a:rPr lang="en-US" sz="3000" b="0" i="1" smtClean="0">
                          <a:solidFill>
                            <a:srgbClr val="0070C0"/>
                          </a:solidFill>
                          <a:latin typeface="Cambria Math" panose="02040503050406030204" pitchFamily="18" charset="0"/>
                          <a:ea typeface="Cambria Math" panose="02040503050406030204" pitchFamily="18" charset="0"/>
                        </a:rPr>
                        <m:t> −</m:t>
                      </m:r>
                      <m:r>
                        <a:rPr lang="en-US" sz="3000" b="0" i="1" smtClean="0">
                          <a:solidFill>
                            <a:srgbClr val="0070C0"/>
                          </a:solidFill>
                          <a:latin typeface="Cambria Math" panose="02040503050406030204" pitchFamily="18" charset="0"/>
                          <a:ea typeface="Cambria Math" panose="02040503050406030204" pitchFamily="18" charset="0"/>
                        </a:rPr>
                        <m:t>𝛽</m:t>
                      </m:r>
                      <m:r>
                        <a:rPr lang="en-US" sz="3000" b="0" i="1" smtClean="0">
                          <a:solidFill>
                            <a:srgbClr val="0070C0"/>
                          </a:solidFill>
                          <a:latin typeface="Cambria Math" panose="02040503050406030204" pitchFamily="18" charset="0"/>
                          <a:ea typeface="Cambria Math" panose="02040503050406030204" pitchFamily="18" charset="0"/>
                        </a:rPr>
                        <m:t>𝑥𝑦</m:t>
                      </m:r>
                    </m:oMath>
                  </m:oMathPara>
                </a14:m>
                <a:endParaRPr lang="en-US" sz="3000" dirty="0">
                  <a:solidFill>
                    <a:srgbClr val="0070C0"/>
                  </a:solidFill>
                </a:endParaRPr>
              </a:p>
            </p:txBody>
          </p:sp>
        </mc:Choice>
        <mc:Fallback xmlns="">
          <p:sp>
            <p:nvSpPr>
              <p:cNvPr id="5" name="TextBox 4">
                <a:extLst>
                  <a:ext uri="{FF2B5EF4-FFF2-40B4-BE49-F238E27FC236}">
                    <a16:creationId xmlns:a16="http://schemas.microsoft.com/office/drawing/2014/main" id="{53B4A6A7-C98D-935B-CCD1-0B5B534FA58F}"/>
                  </a:ext>
                </a:extLst>
              </p:cNvPr>
              <p:cNvSpPr txBox="1">
                <a:spLocks noRot="1" noChangeAspect="1" noMove="1" noResize="1" noEditPoints="1" noAdjustHandles="1" noChangeArrowheads="1" noChangeShapeType="1" noTextEdit="1"/>
              </p:cNvSpPr>
              <p:nvPr/>
            </p:nvSpPr>
            <p:spPr>
              <a:xfrm>
                <a:off x="3397077" y="1917888"/>
                <a:ext cx="4001311" cy="876522"/>
              </a:xfrm>
              <a:prstGeom prst="rect">
                <a:avLst/>
              </a:prstGeom>
              <a:blipFill>
                <a:blip r:embed="rId3"/>
                <a:stretch>
                  <a:fillRect t="-2899" b="-1449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E4A739D-05EB-28C0-02B0-352400323D29}"/>
                  </a:ext>
                </a:extLst>
              </p:cNvPr>
              <p:cNvSpPr txBox="1"/>
              <p:nvPr/>
            </p:nvSpPr>
            <p:spPr>
              <a:xfrm>
                <a:off x="3339894" y="2976297"/>
                <a:ext cx="4001311" cy="87652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solidFill>
                                <a:srgbClr val="C00000"/>
                              </a:solidFill>
                              <a:latin typeface="Cambria Math" panose="02040503050406030204" pitchFamily="18" charset="0"/>
                            </a:rPr>
                          </m:ctrlPr>
                        </m:fPr>
                        <m:num>
                          <m:r>
                            <a:rPr lang="en-US" sz="3000" b="0" i="1" smtClean="0">
                              <a:solidFill>
                                <a:srgbClr val="C00000"/>
                              </a:solidFill>
                              <a:latin typeface="Cambria Math" panose="02040503050406030204" pitchFamily="18" charset="0"/>
                            </a:rPr>
                            <m:t>𝑑𝑦</m:t>
                          </m:r>
                        </m:num>
                        <m:den>
                          <m:r>
                            <a:rPr lang="en-US" sz="3000" b="0" i="1" smtClean="0">
                              <a:solidFill>
                                <a:srgbClr val="C00000"/>
                              </a:solidFill>
                              <a:latin typeface="Cambria Math" panose="02040503050406030204" pitchFamily="18" charset="0"/>
                            </a:rPr>
                            <m:t>𝑑𝑡</m:t>
                          </m:r>
                        </m:den>
                      </m:f>
                      <m:r>
                        <a:rPr lang="en-US" sz="3000" b="0" i="1" smtClean="0">
                          <a:solidFill>
                            <a:srgbClr val="C00000"/>
                          </a:solidFill>
                          <a:latin typeface="Cambria Math" panose="02040503050406030204" pitchFamily="18" charset="0"/>
                        </a:rPr>
                        <m:t>=</m:t>
                      </m:r>
                      <m:r>
                        <a:rPr lang="en-US" sz="3000" b="0" i="1" smtClean="0">
                          <a:solidFill>
                            <a:srgbClr val="C00000"/>
                          </a:solidFill>
                          <a:latin typeface="Cambria Math" panose="02040503050406030204" pitchFamily="18" charset="0"/>
                          <a:ea typeface="Cambria Math" panose="02040503050406030204" pitchFamily="18" charset="0"/>
                        </a:rPr>
                        <m:t>𝛿</m:t>
                      </m:r>
                      <m:r>
                        <a:rPr lang="en-US" sz="3000" b="0" i="1" smtClean="0">
                          <a:solidFill>
                            <a:srgbClr val="C00000"/>
                          </a:solidFill>
                          <a:latin typeface="Cambria Math" panose="02040503050406030204" pitchFamily="18" charset="0"/>
                          <a:ea typeface="Cambria Math" panose="02040503050406030204" pitchFamily="18" charset="0"/>
                        </a:rPr>
                        <m:t>𝑥𝑦</m:t>
                      </m:r>
                      <m:r>
                        <a:rPr lang="en-US" sz="3000" b="0" i="1" smtClean="0">
                          <a:solidFill>
                            <a:srgbClr val="C00000"/>
                          </a:solidFill>
                          <a:latin typeface="Cambria Math" panose="02040503050406030204" pitchFamily="18" charset="0"/>
                          <a:ea typeface="Cambria Math" panose="02040503050406030204" pitchFamily="18" charset="0"/>
                        </a:rPr>
                        <m:t> −</m:t>
                      </m:r>
                      <m:r>
                        <a:rPr lang="en-US" sz="3000" b="0" i="1" smtClean="0">
                          <a:solidFill>
                            <a:srgbClr val="C00000"/>
                          </a:solidFill>
                          <a:latin typeface="Cambria Math" panose="02040503050406030204" pitchFamily="18" charset="0"/>
                          <a:ea typeface="Cambria Math" panose="02040503050406030204" pitchFamily="18" charset="0"/>
                        </a:rPr>
                        <m:t>𝛾</m:t>
                      </m:r>
                      <m:r>
                        <a:rPr lang="en-US" sz="3000" b="0" i="1" smtClean="0">
                          <a:solidFill>
                            <a:srgbClr val="C00000"/>
                          </a:solidFill>
                          <a:latin typeface="Cambria Math" panose="02040503050406030204" pitchFamily="18" charset="0"/>
                          <a:ea typeface="Cambria Math" panose="02040503050406030204" pitchFamily="18" charset="0"/>
                        </a:rPr>
                        <m:t>𝑦</m:t>
                      </m:r>
                    </m:oMath>
                  </m:oMathPara>
                </a14:m>
                <a:endParaRPr lang="en-US" sz="3000" dirty="0">
                  <a:solidFill>
                    <a:srgbClr val="C00000"/>
                  </a:solidFill>
                </a:endParaRPr>
              </a:p>
            </p:txBody>
          </p:sp>
        </mc:Choice>
        <mc:Fallback xmlns="">
          <p:sp>
            <p:nvSpPr>
              <p:cNvPr id="6" name="TextBox 5">
                <a:extLst>
                  <a:ext uri="{FF2B5EF4-FFF2-40B4-BE49-F238E27FC236}">
                    <a16:creationId xmlns:a16="http://schemas.microsoft.com/office/drawing/2014/main" id="{0E4A739D-05EB-28C0-02B0-352400323D29}"/>
                  </a:ext>
                </a:extLst>
              </p:cNvPr>
              <p:cNvSpPr txBox="1">
                <a:spLocks noRot="1" noChangeAspect="1" noMove="1" noResize="1" noEditPoints="1" noAdjustHandles="1" noChangeArrowheads="1" noChangeShapeType="1" noTextEdit="1"/>
              </p:cNvSpPr>
              <p:nvPr/>
            </p:nvSpPr>
            <p:spPr>
              <a:xfrm>
                <a:off x="3339894" y="2976297"/>
                <a:ext cx="4001311" cy="876522"/>
              </a:xfrm>
              <a:prstGeom prst="rect">
                <a:avLst/>
              </a:prstGeom>
              <a:blipFill>
                <a:blip r:embed="rId4"/>
                <a:stretch>
                  <a:fillRect t="-4286" b="-12857"/>
                </a:stretch>
              </a:blipFill>
            </p:spPr>
            <p:txBody>
              <a:bodyPr/>
              <a:lstStyle/>
              <a:p>
                <a:r>
                  <a:rPr lang="en-US">
                    <a:noFill/>
                  </a:rPr>
                  <a:t> </a:t>
                </a:r>
              </a:p>
            </p:txBody>
          </p:sp>
        </mc:Fallback>
      </mc:AlternateContent>
      <p:grpSp>
        <p:nvGrpSpPr>
          <p:cNvPr id="7" name="Group 6">
            <a:extLst>
              <a:ext uri="{FF2B5EF4-FFF2-40B4-BE49-F238E27FC236}">
                <a16:creationId xmlns:a16="http://schemas.microsoft.com/office/drawing/2014/main" id="{F8C0B388-8125-8C6C-057F-44D204FED58E}"/>
              </a:ext>
            </a:extLst>
          </p:cNvPr>
          <p:cNvGrpSpPr/>
          <p:nvPr/>
        </p:nvGrpSpPr>
        <p:grpSpPr>
          <a:xfrm>
            <a:off x="1057249" y="1123207"/>
            <a:ext cx="1916677" cy="3792623"/>
            <a:chOff x="136581" y="1810193"/>
            <a:chExt cx="2325472" cy="4280263"/>
          </a:xfrm>
        </p:grpSpPr>
        <p:cxnSp>
          <p:nvCxnSpPr>
            <p:cNvPr id="8" name="Curved Connector 7">
              <a:extLst>
                <a:ext uri="{FF2B5EF4-FFF2-40B4-BE49-F238E27FC236}">
                  <a16:creationId xmlns:a16="http://schemas.microsoft.com/office/drawing/2014/main" id="{E5F43819-2EBB-3F77-B828-A2A15EF4224D}"/>
                </a:ext>
              </a:extLst>
            </p:cNvPr>
            <p:cNvCxnSpPr>
              <a:cxnSpLocks/>
              <a:stCxn id="9" idx="1"/>
            </p:cNvCxnSpPr>
            <p:nvPr/>
          </p:nvCxnSpPr>
          <p:spPr>
            <a:xfrm rot="10800000" flipV="1">
              <a:off x="214401" y="2779223"/>
              <a:ext cx="625192" cy="1345304"/>
            </a:xfrm>
            <a:prstGeom prst="curvedConnector2">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5DA2EBA-8903-764F-5D76-D333D40ADAC6}"/>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fish</a:t>
              </a:r>
            </a:p>
            <a:p>
              <a:pPr algn="ctr"/>
              <a:r>
                <a:rPr lang="en-US" dirty="0"/>
                <a:t>(x)</a:t>
              </a:r>
            </a:p>
          </p:txBody>
        </p:sp>
        <p:cxnSp>
          <p:nvCxnSpPr>
            <p:cNvPr id="10" name="Curved Connector 9">
              <a:extLst>
                <a:ext uri="{FF2B5EF4-FFF2-40B4-BE49-F238E27FC236}">
                  <a16:creationId xmlns:a16="http://schemas.microsoft.com/office/drawing/2014/main" id="{F1CC1FB9-FEBF-778A-E879-78BB8CB45E6C}"/>
                </a:ext>
              </a:extLst>
            </p:cNvPr>
            <p:cNvCxnSpPr>
              <a:cxnSpLocks/>
              <a:stCxn id="9"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urved Connector 10">
              <a:extLst>
                <a:ext uri="{FF2B5EF4-FFF2-40B4-BE49-F238E27FC236}">
                  <a16:creationId xmlns:a16="http://schemas.microsoft.com/office/drawing/2014/main" id="{61FF5496-7A31-57D6-85BF-DF87C94CC15A}"/>
                </a:ext>
              </a:extLst>
            </p:cNvPr>
            <p:cNvCxnSpPr>
              <a:cxnSpLocks/>
              <a:stCxn id="13" idx="0"/>
            </p:cNvCxnSpPr>
            <p:nvPr/>
          </p:nvCxnSpPr>
          <p:spPr>
            <a:xfrm rot="16200000" flipH="1" flipV="1">
              <a:off x="826989" y="4366333"/>
              <a:ext cx="538892" cy="581886"/>
            </a:xfrm>
            <a:prstGeom prst="curvedConnector4">
              <a:avLst>
                <a:gd name="adj1" fmla="val -73271"/>
                <a:gd name="adj2" fmla="val 16071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a:extLst>
                <a:ext uri="{FF2B5EF4-FFF2-40B4-BE49-F238E27FC236}">
                  <a16:creationId xmlns:a16="http://schemas.microsoft.com/office/drawing/2014/main" id="{13B76954-7137-12F5-2B10-868ADE66B236}"/>
                </a:ext>
              </a:extLst>
            </p:cNvPr>
            <p:cNvCxnSpPr>
              <a:cxnSpLocks/>
              <a:stCxn id="13" idx="3"/>
              <a:endCxn id="15" idx="3"/>
            </p:cNvCxnSpPr>
            <p:nvPr/>
          </p:nvCxnSpPr>
          <p:spPr>
            <a:xfrm flipH="1" flipV="1">
              <a:off x="1845779" y="3712630"/>
              <a:ext cx="123489" cy="1265404"/>
            </a:xfrm>
            <a:prstGeom prst="curvedConnector3">
              <a:avLst>
                <a:gd name="adj1" fmla="val -185118"/>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1AACF81-9EF8-0D6B-E750-3BAB7E58DC0C}"/>
                </a:ext>
              </a:extLst>
            </p:cNvPr>
            <p:cNvSpPr/>
            <p:nvPr/>
          </p:nvSpPr>
          <p:spPr>
            <a:xfrm>
              <a:off x="805487" y="4387830"/>
              <a:ext cx="1163781" cy="118040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shark</a:t>
              </a:r>
            </a:p>
            <a:p>
              <a:pPr algn="ctr"/>
              <a:r>
                <a:rPr lang="en-US" dirty="0"/>
                <a:t>(y)</a:t>
              </a:r>
            </a:p>
          </p:txBody>
        </p:sp>
        <p:pic>
          <p:nvPicPr>
            <p:cNvPr id="14" name="Picture 13">
              <a:extLst>
                <a:ext uri="{FF2B5EF4-FFF2-40B4-BE49-F238E27FC236}">
                  <a16:creationId xmlns:a16="http://schemas.microsoft.com/office/drawing/2014/main" id="{1B801B28-32AF-23A7-9646-6AAD956E7FC4}"/>
                </a:ext>
              </a:extLst>
            </p:cNvPr>
            <p:cNvPicPr>
              <a:picLocks noChangeAspect="1"/>
            </p:cNvPicPr>
            <p:nvPr/>
          </p:nvPicPr>
          <p:blipFill>
            <a:blip r:embed="rId5"/>
            <a:stretch>
              <a:fillRect/>
            </a:stretch>
          </p:blipFill>
          <p:spPr>
            <a:xfrm>
              <a:off x="2117343" y="1810193"/>
              <a:ext cx="344710" cy="369332"/>
            </a:xfrm>
            <a:prstGeom prst="rect">
              <a:avLst/>
            </a:prstGeom>
          </p:spPr>
        </p:pic>
        <p:pic>
          <p:nvPicPr>
            <p:cNvPr id="15" name="Picture 14">
              <a:extLst>
                <a:ext uri="{FF2B5EF4-FFF2-40B4-BE49-F238E27FC236}">
                  <a16:creationId xmlns:a16="http://schemas.microsoft.com/office/drawing/2014/main" id="{A2B12E06-A6D8-048D-4D5C-E7C76BC78167}"/>
                </a:ext>
              </a:extLst>
            </p:cNvPr>
            <p:cNvPicPr>
              <a:picLocks noChangeAspect="1"/>
            </p:cNvPicPr>
            <p:nvPr/>
          </p:nvPicPr>
          <p:blipFill>
            <a:blip r:embed="rId6"/>
            <a:stretch>
              <a:fillRect/>
            </a:stretch>
          </p:blipFill>
          <p:spPr>
            <a:xfrm>
              <a:off x="1579079" y="3503080"/>
              <a:ext cx="266700" cy="419100"/>
            </a:xfrm>
            <a:prstGeom prst="rect">
              <a:avLst/>
            </a:prstGeom>
          </p:spPr>
        </p:pic>
        <p:pic>
          <p:nvPicPr>
            <p:cNvPr id="16" name="Picture 15">
              <a:extLst>
                <a:ext uri="{FF2B5EF4-FFF2-40B4-BE49-F238E27FC236}">
                  <a16:creationId xmlns:a16="http://schemas.microsoft.com/office/drawing/2014/main" id="{6E5E20F2-A3D9-D414-8942-581AF7D258EC}"/>
                </a:ext>
              </a:extLst>
            </p:cNvPr>
            <p:cNvPicPr>
              <a:picLocks noChangeAspect="1"/>
            </p:cNvPicPr>
            <p:nvPr/>
          </p:nvPicPr>
          <p:blipFill>
            <a:blip r:embed="rId7"/>
            <a:stretch>
              <a:fillRect/>
            </a:stretch>
          </p:blipFill>
          <p:spPr>
            <a:xfrm>
              <a:off x="1494156" y="5672790"/>
              <a:ext cx="254000" cy="317500"/>
            </a:xfrm>
            <a:prstGeom prst="rect">
              <a:avLst/>
            </a:prstGeom>
          </p:spPr>
        </p:pic>
        <p:cxnSp>
          <p:nvCxnSpPr>
            <p:cNvPr id="17" name="Curved Connector 16">
              <a:extLst>
                <a:ext uri="{FF2B5EF4-FFF2-40B4-BE49-F238E27FC236}">
                  <a16:creationId xmlns:a16="http://schemas.microsoft.com/office/drawing/2014/main" id="{BD071B06-6BFA-8BBC-5500-9843F6745D2A}"/>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4F3C018B-4733-351A-311B-9B5648F30332}"/>
                </a:ext>
              </a:extLst>
            </p:cNvPr>
            <p:cNvPicPr>
              <a:picLocks noChangeAspect="1"/>
            </p:cNvPicPr>
            <p:nvPr/>
          </p:nvPicPr>
          <p:blipFill>
            <a:blip r:embed="rId8"/>
            <a:stretch>
              <a:fillRect/>
            </a:stretch>
          </p:blipFill>
          <p:spPr>
            <a:xfrm>
              <a:off x="136581" y="4244227"/>
              <a:ext cx="190500" cy="342900"/>
            </a:xfrm>
            <a:prstGeom prst="rect">
              <a:avLst/>
            </a:prstGeom>
          </p:spPr>
        </p:pic>
        <p:cxnSp>
          <p:nvCxnSpPr>
            <p:cNvPr id="19" name="Curved Connector 18">
              <a:extLst>
                <a:ext uri="{FF2B5EF4-FFF2-40B4-BE49-F238E27FC236}">
                  <a16:creationId xmlns:a16="http://schemas.microsoft.com/office/drawing/2014/main" id="{AF2CFE02-DF42-A91A-6909-10B061EBDFF2}"/>
                </a:ext>
              </a:extLst>
            </p:cNvPr>
            <p:cNvCxnSpPr>
              <a:cxnSpLocks/>
            </p:cNvCxnSpPr>
            <p:nvPr/>
          </p:nvCxnSpPr>
          <p:spPr>
            <a:xfrm rot="5400000">
              <a:off x="1186140" y="5848747"/>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2" name="Content Placeholder 2">
            <a:extLst>
              <a:ext uri="{FF2B5EF4-FFF2-40B4-BE49-F238E27FC236}">
                <a16:creationId xmlns:a16="http://schemas.microsoft.com/office/drawing/2014/main" id="{59FD673E-DA9F-90AB-E112-D5593290E7D4}"/>
              </a:ext>
            </a:extLst>
          </p:cNvPr>
          <p:cNvSpPr txBox="1">
            <a:spLocks/>
          </p:cNvSpPr>
          <p:nvPr/>
        </p:nvSpPr>
        <p:spPr>
          <a:xfrm>
            <a:off x="345430" y="4911229"/>
            <a:ext cx="3255752" cy="1711903"/>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does </a:t>
            </a:r>
            <a:r>
              <a:rPr lang="en-US" sz="2800" b="1" i="1" dirty="0">
                <a:solidFill>
                  <a:srgbClr val="0070C0"/>
                </a:solidFill>
              </a:rPr>
              <a:t>fish</a:t>
            </a:r>
            <a:r>
              <a:rPr lang="en-US" sz="2800" i="1" dirty="0"/>
              <a:t> abundance </a:t>
            </a:r>
            <a:r>
              <a:rPr lang="en-US" sz="2800" b="1" i="1" dirty="0">
                <a:solidFill>
                  <a:srgbClr val="7030A0"/>
                </a:solidFill>
              </a:rPr>
              <a:t>vary</a:t>
            </a:r>
            <a:r>
              <a:rPr lang="en-US" sz="2800" b="1" i="1" dirty="0">
                <a:solidFill>
                  <a:srgbClr val="C00000"/>
                </a:solidFill>
              </a:rPr>
              <a:t> </a:t>
            </a:r>
            <a:r>
              <a:rPr lang="en-US" sz="2800" i="1" dirty="0"/>
              <a:t>with </a:t>
            </a:r>
            <a:r>
              <a:rPr lang="en-US" sz="2800" b="1" i="1" dirty="0">
                <a:solidFill>
                  <a:srgbClr val="7030A0"/>
                </a:solidFill>
              </a:rPr>
              <a:t>changes</a:t>
            </a:r>
            <a:r>
              <a:rPr lang="en-US" sz="2800" b="1" i="1" dirty="0">
                <a:solidFill>
                  <a:srgbClr val="C00000"/>
                </a:solidFill>
              </a:rPr>
              <a:t> </a:t>
            </a:r>
            <a:r>
              <a:rPr lang="en-US" sz="2800" i="1" dirty="0"/>
              <a:t>in </a:t>
            </a:r>
            <a:r>
              <a:rPr lang="en-US" sz="2800" b="1" i="1" dirty="0">
                <a:solidFill>
                  <a:srgbClr val="C00000"/>
                </a:solidFill>
              </a:rPr>
              <a:t>shark </a:t>
            </a:r>
            <a:r>
              <a:rPr lang="en-US" sz="2800" i="1" dirty="0"/>
              <a:t>abundance?</a:t>
            </a:r>
          </a:p>
        </p:txBody>
      </p:sp>
      <p:sp>
        <p:nvSpPr>
          <p:cNvPr id="23" name="TextBox 22">
            <a:extLst>
              <a:ext uri="{FF2B5EF4-FFF2-40B4-BE49-F238E27FC236}">
                <a16:creationId xmlns:a16="http://schemas.microsoft.com/office/drawing/2014/main" id="{2CEC48FF-2E5A-B63A-F72E-35100D203277}"/>
              </a:ext>
            </a:extLst>
          </p:cNvPr>
          <p:cNvSpPr txBox="1"/>
          <p:nvPr/>
        </p:nvSpPr>
        <p:spPr>
          <a:xfrm>
            <a:off x="589893" y="28317"/>
            <a:ext cx="11012213" cy="584775"/>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The </a:t>
            </a:r>
            <a:r>
              <a:rPr lang="en-US" sz="3200" b="1" dirty="0" err="1">
                <a:solidFill>
                  <a:srgbClr val="7030A0"/>
                </a:solidFill>
                <a:latin typeface="Calibri" panose="020F0502020204030204" pitchFamily="34" charset="0"/>
                <a:cs typeface="Calibri" panose="020F0502020204030204" pitchFamily="34" charset="0"/>
              </a:rPr>
              <a:t>Lotka</a:t>
            </a:r>
            <a:r>
              <a:rPr lang="en-US" sz="3200" b="1" dirty="0">
                <a:solidFill>
                  <a:srgbClr val="7030A0"/>
                </a:solidFill>
                <a:latin typeface="Calibri" panose="020F0502020204030204" pitchFamily="34" charset="0"/>
                <a:cs typeface="Calibri" panose="020F0502020204030204" pitchFamily="34" charset="0"/>
              </a:rPr>
              <a:t>-Volterra</a:t>
            </a:r>
            <a:r>
              <a:rPr lang="en-US" sz="3200" dirty="0">
                <a:latin typeface="Calibri" panose="020F0502020204030204" pitchFamily="34" charset="0"/>
                <a:cs typeface="Calibri" panose="020F0502020204030204" pitchFamily="34" charset="0"/>
              </a:rPr>
              <a:t> </a:t>
            </a:r>
            <a:r>
              <a:rPr lang="en-US" sz="3200" b="1" dirty="0">
                <a:solidFill>
                  <a:srgbClr val="C00000"/>
                </a:solidFill>
                <a:latin typeface="Calibri" panose="020F0502020204030204" pitchFamily="34" charset="0"/>
                <a:cs typeface="Calibri" panose="020F0502020204030204" pitchFamily="34" charset="0"/>
              </a:rPr>
              <a:t>predator</a:t>
            </a:r>
            <a:r>
              <a:rPr lang="en-US" sz="3200" dirty="0">
                <a:latin typeface="Calibri" panose="020F0502020204030204" pitchFamily="34" charset="0"/>
                <a:cs typeface="Calibri" panose="020F0502020204030204" pitchFamily="34" charset="0"/>
              </a:rPr>
              <a:t>-</a:t>
            </a:r>
            <a:r>
              <a:rPr lang="en-US" sz="3200" b="1" dirty="0">
                <a:solidFill>
                  <a:schemeClr val="accent1"/>
                </a:solidFill>
                <a:latin typeface="Calibri" panose="020F0502020204030204" pitchFamily="34" charset="0"/>
                <a:cs typeface="Calibri" panose="020F0502020204030204" pitchFamily="34" charset="0"/>
              </a:rPr>
              <a:t>prey</a:t>
            </a:r>
            <a:r>
              <a:rPr lang="en-US" sz="3200" dirty="0">
                <a:latin typeface="Calibri" panose="020F0502020204030204" pitchFamily="34" charset="0"/>
                <a:cs typeface="Calibri" panose="020F0502020204030204" pitchFamily="34" charset="0"/>
              </a:rPr>
              <a:t> model</a:t>
            </a:r>
            <a:endParaRPr lang="en-US" sz="3200" dirty="0">
              <a:effectLst/>
              <a:latin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17577142-A0CF-010D-87B4-4810CE6ECCBB}"/>
              </a:ext>
            </a:extLst>
          </p:cNvPr>
          <p:cNvSpPr txBox="1"/>
          <p:nvPr/>
        </p:nvSpPr>
        <p:spPr>
          <a:xfrm>
            <a:off x="7239560" y="960800"/>
            <a:ext cx="4952434" cy="5847755"/>
          </a:xfrm>
          <a:prstGeom prst="rect">
            <a:avLst/>
          </a:prstGeom>
          <a:noFill/>
        </p:spPr>
        <p:txBody>
          <a:bodyPr wrap="square">
            <a:spAutoFit/>
          </a:bodyPr>
          <a:lstStyle/>
          <a:p>
            <a:pPr marL="285750" indent="-285750">
              <a:buFont typeface="Arial" panose="020B0604020202020204" pitchFamily="34" charset="0"/>
              <a:buChar char="•"/>
            </a:pPr>
            <a:r>
              <a:rPr lang="en-US" sz="2200" b="0" i="0" dirty="0">
                <a:solidFill>
                  <a:srgbClr val="202122"/>
                </a:solidFill>
                <a:effectLst/>
              </a:rPr>
              <a:t>First proposed by Polish-born American mathematician &amp; chemist, Alfred J. </a:t>
            </a:r>
            <a:r>
              <a:rPr lang="en-US" sz="2200" b="0" i="0" dirty="0" err="1">
                <a:solidFill>
                  <a:srgbClr val="202122"/>
                </a:solidFill>
                <a:effectLst/>
              </a:rPr>
              <a:t>Lotka</a:t>
            </a:r>
            <a:r>
              <a:rPr lang="en-US" sz="2200" b="0" i="0" dirty="0">
                <a:solidFill>
                  <a:srgbClr val="202122"/>
                </a:solidFill>
                <a:effectLst/>
              </a:rPr>
              <a:t>, in 1920 to explain autocatalytic chemical reactions.</a:t>
            </a:r>
          </a:p>
          <a:p>
            <a:pPr marL="285750" indent="-285750">
              <a:buFont typeface="Arial" panose="020B0604020202020204" pitchFamily="34" charset="0"/>
              <a:buChar char="•"/>
            </a:pPr>
            <a:r>
              <a:rPr lang="en-US" sz="2200" dirty="0" err="1">
                <a:solidFill>
                  <a:srgbClr val="202122"/>
                </a:solidFill>
              </a:rPr>
              <a:t>Lotka</a:t>
            </a:r>
            <a:r>
              <a:rPr lang="en-US" sz="2200" dirty="0">
                <a:solidFill>
                  <a:srgbClr val="202122"/>
                </a:solidFill>
              </a:rPr>
              <a:t> worked with Soviet mathematician</a:t>
            </a:r>
            <a:r>
              <a:rPr lang="en-US" sz="2200" b="0" i="0" dirty="0">
                <a:solidFill>
                  <a:srgbClr val="202122"/>
                </a:solidFill>
                <a:effectLst/>
              </a:rPr>
              <a:t> Andrey Kolmogorov to</a:t>
            </a:r>
            <a:r>
              <a:rPr lang="en-US" sz="2200" dirty="0">
                <a:solidFill>
                  <a:srgbClr val="202122"/>
                </a:solidFill>
              </a:rPr>
              <a:t> </a:t>
            </a:r>
            <a:r>
              <a:rPr lang="en-US" sz="2200" b="0" i="0" dirty="0">
                <a:solidFill>
                  <a:srgbClr val="202122"/>
                </a:solidFill>
                <a:effectLst/>
              </a:rPr>
              <a:t>extend the model to “organic systems”, originally studying plant-herbivore interactions.</a:t>
            </a:r>
          </a:p>
          <a:p>
            <a:pPr marL="285750" indent="-285750">
              <a:buFont typeface="Arial" panose="020B0604020202020204" pitchFamily="34" charset="0"/>
              <a:buChar char="•"/>
            </a:pPr>
            <a:r>
              <a:rPr lang="en-US" sz="2200" dirty="0">
                <a:solidFill>
                  <a:srgbClr val="202122"/>
                </a:solidFill>
              </a:rPr>
              <a:t>In 1926, </a:t>
            </a:r>
            <a:r>
              <a:rPr lang="en-US" sz="2200" b="0" i="0" dirty="0">
                <a:solidFill>
                  <a:srgbClr val="202122"/>
                </a:solidFill>
                <a:effectLst/>
              </a:rPr>
              <a:t>Italian mathematician Vito Volterra independently developed the same model to explain the dynamics of predatory fish catches which increased immediately following WWI after years of low fishing.</a:t>
            </a:r>
          </a:p>
          <a:p>
            <a:pPr marL="285750" indent="-285750">
              <a:buFont typeface="Arial" panose="020B0604020202020204" pitchFamily="34" charset="0"/>
              <a:buChar char="•"/>
            </a:pPr>
            <a:r>
              <a:rPr lang="en-US" sz="2200" dirty="0">
                <a:solidFill>
                  <a:srgbClr val="202122"/>
                </a:solidFill>
              </a:rPr>
              <a:t>Idea that </a:t>
            </a:r>
            <a:r>
              <a:rPr lang="en-US" sz="2200" b="1" i="0" dirty="0">
                <a:solidFill>
                  <a:srgbClr val="C00000"/>
                </a:solidFill>
                <a:effectLst/>
              </a:rPr>
              <a:t>interspecies interactions </a:t>
            </a:r>
            <a:r>
              <a:rPr lang="en-US" sz="2200" b="0" i="0" dirty="0">
                <a:solidFill>
                  <a:srgbClr val="202122"/>
                </a:solidFill>
                <a:effectLst/>
              </a:rPr>
              <a:t>regulate populations</a:t>
            </a:r>
            <a:endParaRPr lang="en-US" sz="2200" dirty="0"/>
          </a:p>
        </p:txBody>
      </p:sp>
      <p:sp>
        <p:nvSpPr>
          <p:cNvPr id="21" name="Rectangle 20">
            <a:extLst>
              <a:ext uri="{FF2B5EF4-FFF2-40B4-BE49-F238E27FC236}">
                <a16:creationId xmlns:a16="http://schemas.microsoft.com/office/drawing/2014/main" id="{AF8A6A80-7742-3C47-4919-9484F428C437}"/>
              </a:ext>
            </a:extLst>
          </p:cNvPr>
          <p:cNvSpPr/>
          <p:nvPr/>
        </p:nvSpPr>
        <p:spPr>
          <a:xfrm>
            <a:off x="7214972" y="6079958"/>
            <a:ext cx="4952434" cy="7343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7174641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3B4A6A7-C98D-935B-CCD1-0B5B534FA58F}"/>
                  </a:ext>
                </a:extLst>
              </p:cNvPr>
              <p:cNvSpPr txBox="1"/>
              <p:nvPr/>
            </p:nvSpPr>
            <p:spPr>
              <a:xfrm>
                <a:off x="3397077" y="1917888"/>
                <a:ext cx="4001311" cy="87652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solidFill>
                                <a:srgbClr val="0070C0"/>
                              </a:solidFill>
                              <a:latin typeface="Cambria Math" panose="02040503050406030204" pitchFamily="18" charset="0"/>
                            </a:rPr>
                          </m:ctrlPr>
                        </m:fPr>
                        <m:num>
                          <m:r>
                            <a:rPr lang="en-US" sz="3000" b="0" i="1" smtClean="0">
                              <a:solidFill>
                                <a:srgbClr val="0070C0"/>
                              </a:solidFill>
                              <a:latin typeface="Cambria Math" panose="02040503050406030204" pitchFamily="18" charset="0"/>
                            </a:rPr>
                            <m:t>𝑑𝑥</m:t>
                          </m:r>
                        </m:num>
                        <m:den>
                          <m:r>
                            <a:rPr lang="en-US" sz="3000" b="0" i="1" smtClean="0">
                              <a:solidFill>
                                <a:srgbClr val="0070C0"/>
                              </a:solidFill>
                              <a:latin typeface="Cambria Math" panose="02040503050406030204" pitchFamily="18" charset="0"/>
                            </a:rPr>
                            <m:t>𝑑𝑡</m:t>
                          </m:r>
                        </m:den>
                      </m:f>
                      <m:r>
                        <a:rPr lang="en-US" sz="3000" b="0" i="1" smtClean="0">
                          <a:solidFill>
                            <a:srgbClr val="0070C0"/>
                          </a:solidFill>
                          <a:latin typeface="Cambria Math" panose="02040503050406030204" pitchFamily="18" charset="0"/>
                        </a:rPr>
                        <m:t>=</m:t>
                      </m:r>
                      <m:r>
                        <a:rPr lang="en-US" sz="3000" b="0" i="1" smtClean="0">
                          <a:solidFill>
                            <a:srgbClr val="0070C0"/>
                          </a:solidFill>
                          <a:latin typeface="Cambria Math" panose="02040503050406030204" pitchFamily="18" charset="0"/>
                          <a:ea typeface="Cambria Math" panose="02040503050406030204" pitchFamily="18" charset="0"/>
                        </a:rPr>
                        <m:t>𝛼</m:t>
                      </m:r>
                      <m:r>
                        <a:rPr lang="en-US" sz="3000" b="0" i="1" smtClean="0">
                          <a:solidFill>
                            <a:srgbClr val="0070C0"/>
                          </a:solidFill>
                          <a:latin typeface="Cambria Math" panose="02040503050406030204" pitchFamily="18" charset="0"/>
                          <a:ea typeface="Cambria Math" panose="02040503050406030204" pitchFamily="18" charset="0"/>
                        </a:rPr>
                        <m:t>𝑥</m:t>
                      </m:r>
                      <m:r>
                        <a:rPr lang="en-US" sz="3000" b="0" i="1" smtClean="0">
                          <a:solidFill>
                            <a:srgbClr val="0070C0"/>
                          </a:solidFill>
                          <a:latin typeface="Cambria Math" panose="02040503050406030204" pitchFamily="18" charset="0"/>
                          <a:ea typeface="Cambria Math" panose="02040503050406030204" pitchFamily="18" charset="0"/>
                        </a:rPr>
                        <m:t> −</m:t>
                      </m:r>
                      <m:r>
                        <a:rPr lang="en-US" sz="3000" b="0" i="1" smtClean="0">
                          <a:solidFill>
                            <a:srgbClr val="0070C0"/>
                          </a:solidFill>
                          <a:latin typeface="Cambria Math" panose="02040503050406030204" pitchFamily="18" charset="0"/>
                          <a:ea typeface="Cambria Math" panose="02040503050406030204" pitchFamily="18" charset="0"/>
                        </a:rPr>
                        <m:t>𝛽</m:t>
                      </m:r>
                      <m:r>
                        <a:rPr lang="en-US" sz="3000" b="0" i="1" smtClean="0">
                          <a:solidFill>
                            <a:srgbClr val="0070C0"/>
                          </a:solidFill>
                          <a:latin typeface="Cambria Math" panose="02040503050406030204" pitchFamily="18" charset="0"/>
                          <a:ea typeface="Cambria Math" panose="02040503050406030204" pitchFamily="18" charset="0"/>
                        </a:rPr>
                        <m:t>𝑥𝑦</m:t>
                      </m:r>
                    </m:oMath>
                  </m:oMathPara>
                </a14:m>
                <a:endParaRPr lang="en-US" sz="3000" dirty="0">
                  <a:solidFill>
                    <a:srgbClr val="0070C0"/>
                  </a:solidFill>
                </a:endParaRPr>
              </a:p>
            </p:txBody>
          </p:sp>
        </mc:Choice>
        <mc:Fallback xmlns="">
          <p:sp>
            <p:nvSpPr>
              <p:cNvPr id="5" name="TextBox 4">
                <a:extLst>
                  <a:ext uri="{FF2B5EF4-FFF2-40B4-BE49-F238E27FC236}">
                    <a16:creationId xmlns:a16="http://schemas.microsoft.com/office/drawing/2014/main" id="{53B4A6A7-C98D-935B-CCD1-0B5B534FA58F}"/>
                  </a:ext>
                </a:extLst>
              </p:cNvPr>
              <p:cNvSpPr txBox="1">
                <a:spLocks noRot="1" noChangeAspect="1" noMove="1" noResize="1" noEditPoints="1" noAdjustHandles="1" noChangeArrowheads="1" noChangeShapeType="1" noTextEdit="1"/>
              </p:cNvSpPr>
              <p:nvPr/>
            </p:nvSpPr>
            <p:spPr>
              <a:xfrm>
                <a:off x="3397077" y="1917888"/>
                <a:ext cx="4001311" cy="876522"/>
              </a:xfrm>
              <a:prstGeom prst="rect">
                <a:avLst/>
              </a:prstGeom>
              <a:blipFill>
                <a:blip r:embed="rId3"/>
                <a:stretch>
                  <a:fillRect t="-2899" b="-1449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E4A739D-05EB-28C0-02B0-352400323D29}"/>
                  </a:ext>
                </a:extLst>
              </p:cNvPr>
              <p:cNvSpPr txBox="1"/>
              <p:nvPr/>
            </p:nvSpPr>
            <p:spPr>
              <a:xfrm>
                <a:off x="3339894" y="2976297"/>
                <a:ext cx="4001311" cy="87652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solidFill>
                                <a:srgbClr val="C00000"/>
                              </a:solidFill>
                              <a:latin typeface="Cambria Math" panose="02040503050406030204" pitchFamily="18" charset="0"/>
                            </a:rPr>
                          </m:ctrlPr>
                        </m:fPr>
                        <m:num>
                          <m:r>
                            <a:rPr lang="en-US" sz="3000" b="0" i="1" smtClean="0">
                              <a:solidFill>
                                <a:srgbClr val="C00000"/>
                              </a:solidFill>
                              <a:latin typeface="Cambria Math" panose="02040503050406030204" pitchFamily="18" charset="0"/>
                            </a:rPr>
                            <m:t>𝑑𝑦</m:t>
                          </m:r>
                        </m:num>
                        <m:den>
                          <m:r>
                            <a:rPr lang="en-US" sz="3000" b="0" i="1" smtClean="0">
                              <a:solidFill>
                                <a:srgbClr val="C00000"/>
                              </a:solidFill>
                              <a:latin typeface="Cambria Math" panose="02040503050406030204" pitchFamily="18" charset="0"/>
                            </a:rPr>
                            <m:t>𝑑𝑡</m:t>
                          </m:r>
                        </m:den>
                      </m:f>
                      <m:r>
                        <a:rPr lang="en-US" sz="3000" b="0" i="1" smtClean="0">
                          <a:solidFill>
                            <a:srgbClr val="C00000"/>
                          </a:solidFill>
                          <a:latin typeface="Cambria Math" panose="02040503050406030204" pitchFamily="18" charset="0"/>
                        </a:rPr>
                        <m:t>=</m:t>
                      </m:r>
                      <m:r>
                        <a:rPr lang="en-US" sz="3000" b="0" i="1" smtClean="0">
                          <a:solidFill>
                            <a:srgbClr val="C00000"/>
                          </a:solidFill>
                          <a:latin typeface="Cambria Math" panose="02040503050406030204" pitchFamily="18" charset="0"/>
                          <a:ea typeface="Cambria Math" panose="02040503050406030204" pitchFamily="18" charset="0"/>
                        </a:rPr>
                        <m:t>𝛿</m:t>
                      </m:r>
                      <m:r>
                        <a:rPr lang="en-US" sz="3000" b="0" i="1" smtClean="0">
                          <a:solidFill>
                            <a:srgbClr val="C00000"/>
                          </a:solidFill>
                          <a:latin typeface="Cambria Math" panose="02040503050406030204" pitchFamily="18" charset="0"/>
                          <a:ea typeface="Cambria Math" panose="02040503050406030204" pitchFamily="18" charset="0"/>
                        </a:rPr>
                        <m:t>𝑥𝑦</m:t>
                      </m:r>
                      <m:r>
                        <a:rPr lang="en-US" sz="3000" b="0" i="1" smtClean="0">
                          <a:solidFill>
                            <a:srgbClr val="C00000"/>
                          </a:solidFill>
                          <a:latin typeface="Cambria Math" panose="02040503050406030204" pitchFamily="18" charset="0"/>
                          <a:ea typeface="Cambria Math" panose="02040503050406030204" pitchFamily="18" charset="0"/>
                        </a:rPr>
                        <m:t> −</m:t>
                      </m:r>
                      <m:r>
                        <a:rPr lang="en-US" sz="3000" b="0" i="1" smtClean="0">
                          <a:solidFill>
                            <a:srgbClr val="C00000"/>
                          </a:solidFill>
                          <a:latin typeface="Cambria Math" panose="02040503050406030204" pitchFamily="18" charset="0"/>
                          <a:ea typeface="Cambria Math" panose="02040503050406030204" pitchFamily="18" charset="0"/>
                        </a:rPr>
                        <m:t>𝛾</m:t>
                      </m:r>
                      <m:r>
                        <a:rPr lang="en-US" sz="3000" b="0" i="1" smtClean="0">
                          <a:solidFill>
                            <a:srgbClr val="C00000"/>
                          </a:solidFill>
                          <a:latin typeface="Cambria Math" panose="02040503050406030204" pitchFamily="18" charset="0"/>
                          <a:ea typeface="Cambria Math" panose="02040503050406030204" pitchFamily="18" charset="0"/>
                        </a:rPr>
                        <m:t>𝑦</m:t>
                      </m:r>
                    </m:oMath>
                  </m:oMathPara>
                </a14:m>
                <a:endParaRPr lang="en-US" sz="3000" dirty="0">
                  <a:solidFill>
                    <a:srgbClr val="C00000"/>
                  </a:solidFill>
                </a:endParaRPr>
              </a:p>
            </p:txBody>
          </p:sp>
        </mc:Choice>
        <mc:Fallback xmlns="">
          <p:sp>
            <p:nvSpPr>
              <p:cNvPr id="6" name="TextBox 5">
                <a:extLst>
                  <a:ext uri="{FF2B5EF4-FFF2-40B4-BE49-F238E27FC236}">
                    <a16:creationId xmlns:a16="http://schemas.microsoft.com/office/drawing/2014/main" id="{0E4A739D-05EB-28C0-02B0-352400323D29}"/>
                  </a:ext>
                </a:extLst>
              </p:cNvPr>
              <p:cNvSpPr txBox="1">
                <a:spLocks noRot="1" noChangeAspect="1" noMove="1" noResize="1" noEditPoints="1" noAdjustHandles="1" noChangeArrowheads="1" noChangeShapeType="1" noTextEdit="1"/>
              </p:cNvSpPr>
              <p:nvPr/>
            </p:nvSpPr>
            <p:spPr>
              <a:xfrm>
                <a:off x="3339894" y="2976297"/>
                <a:ext cx="4001311" cy="876522"/>
              </a:xfrm>
              <a:prstGeom prst="rect">
                <a:avLst/>
              </a:prstGeom>
              <a:blipFill>
                <a:blip r:embed="rId4"/>
                <a:stretch>
                  <a:fillRect t="-4286" b="-12857"/>
                </a:stretch>
              </a:blipFill>
            </p:spPr>
            <p:txBody>
              <a:bodyPr/>
              <a:lstStyle/>
              <a:p>
                <a:r>
                  <a:rPr lang="en-US">
                    <a:noFill/>
                  </a:rPr>
                  <a:t> </a:t>
                </a:r>
              </a:p>
            </p:txBody>
          </p:sp>
        </mc:Fallback>
      </mc:AlternateContent>
      <p:grpSp>
        <p:nvGrpSpPr>
          <p:cNvPr id="7" name="Group 6">
            <a:extLst>
              <a:ext uri="{FF2B5EF4-FFF2-40B4-BE49-F238E27FC236}">
                <a16:creationId xmlns:a16="http://schemas.microsoft.com/office/drawing/2014/main" id="{F8C0B388-8125-8C6C-057F-44D204FED58E}"/>
              </a:ext>
            </a:extLst>
          </p:cNvPr>
          <p:cNvGrpSpPr/>
          <p:nvPr/>
        </p:nvGrpSpPr>
        <p:grpSpPr>
          <a:xfrm>
            <a:off x="1057249" y="1123207"/>
            <a:ext cx="1916677" cy="3792623"/>
            <a:chOff x="136581" y="1810193"/>
            <a:chExt cx="2325472" cy="4280263"/>
          </a:xfrm>
        </p:grpSpPr>
        <p:cxnSp>
          <p:nvCxnSpPr>
            <p:cNvPr id="8" name="Curved Connector 7">
              <a:extLst>
                <a:ext uri="{FF2B5EF4-FFF2-40B4-BE49-F238E27FC236}">
                  <a16:creationId xmlns:a16="http://schemas.microsoft.com/office/drawing/2014/main" id="{E5F43819-2EBB-3F77-B828-A2A15EF4224D}"/>
                </a:ext>
              </a:extLst>
            </p:cNvPr>
            <p:cNvCxnSpPr>
              <a:cxnSpLocks/>
              <a:stCxn id="9" idx="1"/>
            </p:cNvCxnSpPr>
            <p:nvPr/>
          </p:nvCxnSpPr>
          <p:spPr>
            <a:xfrm rot="10800000" flipV="1">
              <a:off x="214401" y="2779223"/>
              <a:ext cx="625192" cy="1345304"/>
            </a:xfrm>
            <a:prstGeom prst="curvedConnector2">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5DA2EBA-8903-764F-5D76-D333D40ADAC6}"/>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fish</a:t>
              </a:r>
            </a:p>
            <a:p>
              <a:pPr algn="ctr"/>
              <a:r>
                <a:rPr lang="en-US" dirty="0"/>
                <a:t>(x)</a:t>
              </a:r>
            </a:p>
          </p:txBody>
        </p:sp>
        <p:cxnSp>
          <p:nvCxnSpPr>
            <p:cNvPr id="10" name="Curved Connector 9">
              <a:extLst>
                <a:ext uri="{FF2B5EF4-FFF2-40B4-BE49-F238E27FC236}">
                  <a16:creationId xmlns:a16="http://schemas.microsoft.com/office/drawing/2014/main" id="{F1CC1FB9-FEBF-778A-E879-78BB8CB45E6C}"/>
                </a:ext>
              </a:extLst>
            </p:cNvPr>
            <p:cNvCxnSpPr>
              <a:cxnSpLocks/>
              <a:stCxn id="9"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urved Connector 10">
              <a:extLst>
                <a:ext uri="{FF2B5EF4-FFF2-40B4-BE49-F238E27FC236}">
                  <a16:creationId xmlns:a16="http://schemas.microsoft.com/office/drawing/2014/main" id="{61FF5496-7A31-57D6-85BF-DF87C94CC15A}"/>
                </a:ext>
              </a:extLst>
            </p:cNvPr>
            <p:cNvCxnSpPr>
              <a:cxnSpLocks/>
              <a:stCxn id="13" idx="0"/>
            </p:cNvCxnSpPr>
            <p:nvPr/>
          </p:nvCxnSpPr>
          <p:spPr>
            <a:xfrm rot="16200000" flipH="1" flipV="1">
              <a:off x="826989" y="4366333"/>
              <a:ext cx="538892" cy="581886"/>
            </a:xfrm>
            <a:prstGeom prst="curvedConnector4">
              <a:avLst>
                <a:gd name="adj1" fmla="val -73271"/>
                <a:gd name="adj2" fmla="val 16071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a:extLst>
                <a:ext uri="{FF2B5EF4-FFF2-40B4-BE49-F238E27FC236}">
                  <a16:creationId xmlns:a16="http://schemas.microsoft.com/office/drawing/2014/main" id="{13B76954-7137-12F5-2B10-868ADE66B236}"/>
                </a:ext>
              </a:extLst>
            </p:cNvPr>
            <p:cNvCxnSpPr>
              <a:cxnSpLocks/>
              <a:stCxn id="13" idx="3"/>
              <a:endCxn id="15" idx="3"/>
            </p:cNvCxnSpPr>
            <p:nvPr/>
          </p:nvCxnSpPr>
          <p:spPr>
            <a:xfrm flipH="1" flipV="1">
              <a:off x="1845779" y="3712630"/>
              <a:ext cx="123489" cy="1265404"/>
            </a:xfrm>
            <a:prstGeom prst="curvedConnector3">
              <a:avLst>
                <a:gd name="adj1" fmla="val -185118"/>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1AACF81-9EF8-0D6B-E750-3BAB7E58DC0C}"/>
                </a:ext>
              </a:extLst>
            </p:cNvPr>
            <p:cNvSpPr/>
            <p:nvPr/>
          </p:nvSpPr>
          <p:spPr>
            <a:xfrm>
              <a:off x="805487" y="4387830"/>
              <a:ext cx="1163781" cy="118040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shark</a:t>
              </a:r>
            </a:p>
            <a:p>
              <a:pPr algn="ctr"/>
              <a:r>
                <a:rPr lang="en-US" dirty="0"/>
                <a:t>(y)</a:t>
              </a:r>
            </a:p>
          </p:txBody>
        </p:sp>
        <p:pic>
          <p:nvPicPr>
            <p:cNvPr id="14" name="Picture 13">
              <a:extLst>
                <a:ext uri="{FF2B5EF4-FFF2-40B4-BE49-F238E27FC236}">
                  <a16:creationId xmlns:a16="http://schemas.microsoft.com/office/drawing/2014/main" id="{1B801B28-32AF-23A7-9646-6AAD956E7FC4}"/>
                </a:ext>
              </a:extLst>
            </p:cNvPr>
            <p:cNvPicPr>
              <a:picLocks noChangeAspect="1"/>
            </p:cNvPicPr>
            <p:nvPr/>
          </p:nvPicPr>
          <p:blipFill>
            <a:blip r:embed="rId5"/>
            <a:stretch>
              <a:fillRect/>
            </a:stretch>
          </p:blipFill>
          <p:spPr>
            <a:xfrm>
              <a:off x="2117343" y="1810193"/>
              <a:ext cx="344710" cy="369332"/>
            </a:xfrm>
            <a:prstGeom prst="rect">
              <a:avLst/>
            </a:prstGeom>
          </p:spPr>
        </p:pic>
        <p:pic>
          <p:nvPicPr>
            <p:cNvPr id="15" name="Picture 14">
              <a:extLst>
                <a:ext uri="{FF2B5EF4-FFF2-40B4-BE49-F238E27FC236}">
                  <a16:creationId xmlns:a16="http://schemas.microsoft.com/office/drawing/2014/main" id="{A2B12E06-A6D8-048D-4D5C-E7C76BC78167}"/>
                </a:ext>
              </a:extLst>
            </p:cNvPr>
            <p:cNvPicPr>
              <a:picLocks noChangeAspect="1"/>
            </p:cNvPicPr>
            <p:nvPr/>
          </p:nvPicPr>
          <p:blipFill>
            <a:blip r:embed="rId6"/>
            <a:stretch>
              <a:fillRect/>
            </a:stretch>
          </p:blipFill>
          <p:spPr>
            <a:xfrm>
              <a:off x="1579079" y="3503080"/>
              <a:ext cx="266700" cy="419100"/>
            </a:xfrm>
            <a:prstGeom prst="rect">
              <a:avLst/>
            </a:prstGeom>
          </p:spPr>
        </p:pic>
        <p:pic>
          <p:nvPicPr>
            <p:cNvPr id="16" name="Picture 15">
              <a:extLst>
                <a:ext uri="{FF2B5EF4-FFF2-40B4-BE49-F238E27FC236}">
                  <a16:creationId xmlns:a16="http://schemas.microsoft.com/office/drawing/2014/main" id="{6E5E20F2-A3D9-D414-8942-581AF7D258EC}"/>
                </a:ext>
              </a:extLst>
            </p:cNvPr>
            <p:cNvPicPr>
              <a:picLocks noChangeAspect="1"/>
            </p:cNvPicPr>
            <p:nvPr/>
          </p:nvPicPr>
          <p:blipFill>
            <a:blip r:embed="rId7"/>
            <a:stretch>
              <a:fillRect/>
            </a:stretch>
          </p:blipFill>
          <p:spPr>
            <a:xfrm>
              <a:off x="1494156" y="5672790"/>
              <a:ext cx="254000" cy="317500"/>
            </a:xfrm>
            <a:prstGeom prst="rect">
              <a:avLst/>
            </a:prstGeom>
          </p:spPr>
        </p:pic>
        <p:cxnSp>
          <p:nvCxnSpPr>
            <p:cNvPr id="17" name="Curved Connector 16">
              <a:extLst>
                <a:ext uri="{FF2B5EF4-FFF2-40B4-BE49-F238E27FC236}">
                  <a16:creationId xmlns:a16="http://schemas.microsoft.com/office/drawing/2014/main" id="{BD071B06-6BFA-8BBC-5500-9843F6745D2A}"/>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4F3C018B-4733-351A-311B-9B5648F30332}"/>
                </a:ext>
              </a:extLst>
            </p:cNvPr>
            <p:cNvPicPr>
              <a:picLocks noChangeAspect="1"/>
            </p:cNvPicPr>
            <p:nvPr/>
          </p:nvPicPr>
          <p:blipFill>
            <a:blip r:embed="rId8"/>
            <a:stretch>
              <a:fillRect/>
            </a:stretch>
          </p:blipFill>
          <p:spPr>
            <a:xfrm>
              <a:off x="136581" y="4244227"/>
              <a:ext cx="190500" cy="342900"/>
            </a:xfrm>
            <a:prstGeom prst="rect">
              <a:avLst/>
            </a:prstGeom>
          </p:spPr>
        </p:pic>
        <p:cxnSp>
          <p:nvCxnSpPr>
            <p:cNvPr id="19" name="Curved Connector 18">
              <a:extLst>
                <a:ext uri="{FF2B5EF4-FFF2-40B4-BE49-F238E27FC236}">
                  <a16:creationId xmlns:a16="http://schemas.microsoft.com/office/drawing/2014/main" id="{AF2CFE02-DF42-A91A-6909-10B061EBDFF2}"/>
                </a:ext>
              </a:extLst>
            </p:cNvPr>
            <p:cNvCxnSpPr>
              <a:cxnSpLocks/>
            </p:cNvCxnSpPr>
            <p:nvPr/>
          </p:nvCxnSpPr>
          <p:spPr>
            <a:xfrm rot="5400000">
              <a:off x="1186140" y="5848747"/>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FD0F942E-4A46-D20C-2E96-5983D31A0036}"/>
              </a:ext>
            </a:extLst>
          </p:cNvPr>
          <p:cNvSpPr txBox="1"/>
          <p:nvPr/>
        </p:nvSpPr>
        <p:spPr>
          <a:xfrm>
            <a:off x="7239560" y="960800"/>
            <a:ext cx="4952434" cy="5847755"/>
          </a:xfrm>
          <a:prstGeom prst="rect">
            <a:avLst/>
          </a:prstGeom>
          <a:noFill/>
        </p:spPr>
        <p:txBody>
          <a:bodyPr wrap="square">
            <a:spAutoFit/>
          </a:bodyPr>
          <a:lstStyle/>
          <a:p>
            <a:pPr marL="285750" indent="-285750">
              <a:buFont typeface="Arial" panose="020B0604020202020204" pitchFamily="34" charset="0"/>
              <a:buChar char="•"/>
            </a:pPr>
            <a:r>
              <a:rPr lang="en-US" sz="2200" b="0" i="0" dirty="0">
                <a:solidFill>
                  <a:srgbClr val="202122"/>
                </a:solidFill>
                <a:effectLst/>
              </a:rPr>
              <a:t>First proposed by Polish-born American mathematician &amp; chemist, Alfred J. </a:t>
            </a:r>
            <a:r>
              <a:rPr lang="en-US" sz="2200" b="0" i="0" dirty="0" err="1">
                <a:solidFill>
                  <a:srgbClr val="202122"/>
                </a:solidFill>
                <a:effectLst/>
              </a:rPr>
              <a:t>Lotka</a:t>
            </a:r>
            <a:r>
              <a:rPr lang="en-US" sz="2200" b="0" i="0" dirty="0">
                <a:solidFill>
                  <a:srgbClr val="202122"/>
                </a:solidFill>
                <a:effectLst/>
              </a:rPr>
              <a:t>, in 1920 to explain autocatalytic chemical reactions.</a:t>
            </a:r>
          </a:p>
          <a:p>
            <a:pPr marL="285750" indent="-285750">
              <a:buFont typeface="Arial" panose="020B0604020202020204" pitchFamily="34" charset="0"/>
              <a:buChar char="•"/>
            </a:pPr>
            <a:r>
              <a:rPr lang="en-US" sz="2200" dirty="0" err="1">
                <a:solidFill>
                  <a:srgbClr val="202122"/>
                </a:solidFill>
              </a:rPr>
              <a:t>Lotka</a:t>
            </a:r>
            <a:r>
              <a:rPr lang="en-US" sz="2200" dirty="0">
                <a:solidFill>
                  <a:srgbClr val="202122"/>
                </a:solidFill>
              </a:rPr>
              <a:t> worked with Soviet mathematician</a:t>
            </a:r>
            <a:r>
              <a:rPr lang="en-US" sz="2200" b="0" i="0" dirty="0">
                <a:solidFill>
                  <a:srgbClr val="202122"/>
                </a:solidFill>
                <a:effectLst/>
              </a:rPr>
              <a:t> Andrey Kolmogorov to</a:t>
            </a:r>
            <a:r>
              <a:rPr lang="en-US" sz="2200" dirty="0">
                <a:solidFill>
                  <a:srgbClr val="202122"/>
                </a:solidFill>
              </a:rPr>
              <a:t> </a:t>
            </a:r>
            <a:r>
              <a:rPr lang="en-US" sz="2200" b="0" i="0" dirty="0">
                <a:solidFill>
                  <a:srgbClr val="202122"/>
                </a:solidFill>
                <a:effectLst/>
              </a:rPr>
              <a:t>extend the model to “organic systems”, originally studying plant-herbivore interactions.</a:t>
            </a:r>
          </a:p>
          <a:p>
            <a:pPr marL="285750" indent="-285750">
              <a:buFont typeface="Arial" panose="020B0604020202020204" pitchFamily="34" charset="0"/>
              <a:buChar char="•"/>
            </a:pPr>
            <a:r>
              <a:rPr lang="en-US" sz="2200" dirty="0">
                <a:solidFill>
                  <a:srgbClr val="202122"/>
                </a:solidFill>
              </a:rPr>
              <a:t>In 1926, </a:t>
            </a:r>
            <a:r>
              <a:rPr lang="en-US" sz="2200" b="0" i="0" dirty="0">
                <a:solidFill>
                  <a:srgbClr val="202122"/>
                </a:solidFill>
                <a:effectLst/>
              </a:rPr>
              <a:t>Italian mathematician Vito Volterra independently developed the same model to explain the dynamics of predatory fish catches which increased immediately following WWI after years of low fishing.</a:t>
            </a:r>
          </a:p>
          <a:p>
            <a:pPr marL="285750" indent="-285750">
              <a:buFont typeface="Arial" panose="020B0604020202020204" pitchFamily="34" charset="0"/>
              <a:buChar char="•"/>
            </a:pPr>
            <a:r>
              <a:rPr lang="en-US" sz="2200" dirty="0">
                <a:solidFill>
                  <a:srgbClr val="202122"/>
                </a:solidFill>
              </a:rPr>
              <a:t>Idea that </a:t>
            </a:r>
            <a:r>
              <a:rPr lang="en-US" sz="2200" b="1" i="0" dirty="0">
                <a:solidFill>
                  <a:srgbClr val="C00000"/>
                </a:solidFill>
                <a:effectLst/>
              </a:rPr>
              <a:t>interspecies interactions </a:t>
            </a:r>
            <a:r>
              <a:rPr lang="en-US" sz="2200" b="0" i="0" dirty="0">
                <a:solidFill>
                  <a:srgbClr val="202122"/>
                </a:solidFill>
                <a:effectLst/>
              </a:rPr>
              <a:t>regulate populations</a:t>
            </a:r>
            <a:endParaRPr lang="en-US" sz="2200" dirty="0"/>
          </a:p>
        </p:txBody>
      </p:sp>
      <p:sp>
        <p:nvSpPr>
          <p:cNvPr id="3" name="Content Placeholder 2">
            <a:extLst>
              <a:ext uri="{FF2B5EF4-FFF2-40B4-BE49-F238E27FC236}">
                <a16:creationId xmlns:a16="http://schemas.microsoft.com/office/drawing/2014/main" id="{C167EFEF-B145-38B5-2361-CCCFDABC70E5}"/>
              </a:ext>
            </a:extLst>
          </p:cNvPr>
          <p:cNvSpPr txBox="1">
            <a:spLocks/>
          </p:cNvSpPr>
          <p:nvPr/>
        </p:nvSpPr>
        <p:spPr>
          <a:xfrm>
            <a:off x="345430" y="4911229"/>
            <a:ext cx="3255752" cy="1711903"/>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does </a:t>
            </a:r>
            <a:r>
              <a:rPr lang="en-US" sz="2800" b="1" i="1" dirty="0">
                <a:solidFill>
                  <a:srgbClr val="0070C0"/>
                </a:solidFill>
              </a:rPr>
              <a:t>fish</a:t>
            </a:r>
            <a:r>
              <a:rPr lang="en-US" sz="2800" i="1" dirty="0"/>
              <a:t> abundance </a:t>
            </a:r>
            <a:r>
              <a:rPr lang="en-US" sz="2800" b="1" i="1" dirty="0">
                <a:solidFill>
                  <a:srgbClr val="7030A0"/>
                </a:solidFill>
              </a:rPr>
              <a:t>vary</a:t>
            </a:r>
            <a:r>
              <a:rPr lang="en-US" sz="2800" b="1" i="1" dirty="0">
                <a:solidFill>
                  <a:srgbClr val="C00000"/>
                </a:solidFill>
              </a:rPr>
              <a:t> </a:t>
            </a:r>
            <a:r>
              <a:rPr lang="en-US" sz="2800" i="1" dirty="0"/>
              <a:t>with </a:t>
            </a:r>
            <a:r>
              <a:rPr lang="en-US" sz="2800" b="1" i="1" dirty="0">
                <a:solidFill>
                  <a:srgbClr val="7030A0"/>
                </a:solidFill>
              </a:rPr>
              <a:t>changes</a:t>
            </a:r>
            <a:r>
              <a:rPr lang="en-US" sz="2800" b="1" i="1" dirty="0">
                <a:solidFill>
                  <a:srgbClr val="C00000"/>
                </a:solidFill>
              </a:rPr>
              <a:t> </a:t>
            </a:r>
            <a:r>
              <a:rPr lang="en-US" sz="2800" i="1" dirty="0"/>
              <a:t>in </a:t>
            </a:r>
            <a:r>
              <a:rPr lang="en-US" sz="2800" b="1" i="1" dirty="0">
                <a:solidFill>
                  <a:srgbClr val="C00000"/>
                </a:solidFill>
              </a:rPr>
              <a:t>shark </a:t>
            </a:r>
            <a:r>
              <a:rPr lang="en-US" sz="2800" i="1" dirty="0"/>
              <a:t>abundance?</a:t>
            </a:r>
          </a:p>
        </p:txBody>
      </p:sp>
      <p:sp>
        <p:nvSpPr>
          <p:cNvPr id="22" name="TextBox 21">
            <a:extLst>
              <a:ext uri="{FF2B5EF4-FFF2-40B4-BE49-F238E27FC236}">
                <a16:creationId xmlns:a16="http://schemas.microsoft.com/office/drawing/2014/main" id="{C685EB20-DE20-D404-0CA3-9976C23EF1C5}"/>
              </a:ext>
            </a:extLst>
          </p:cNvPr>
          <p:cNvSpPr txBox="1"/>
          <p:nvPr/>
        </p:nvSpPr>
        <p:spPr>
          <a:xfrm>
            <a:off x="589893" y="28317"/>
            <a:ext cx="11012213" cy="584775"/>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The </a:t>
            </a:r>
            <a:r>
              <a:rPr lang="en-US" sz="3200" b="1" dirty="0" err="1">
                <a:solidFill>
                  <a:srgbClr val="7030A0"/>
                </a:solidFill>
                <a:latin typeface="Calibri" panose="020F0502020204030204" pitchFamily="34" charset="0"/>
                <a:cs typeface="Calibri" panose="020F0502020204030204" pitchFamily="34" charset="0"/>
              </a:rPr>
              <a:t>Lotka</a:t>
            </a:r>
            <a:r>
              <a:rPr lang="en-US" sz="3200" b="1" dirty="0">
                <a:solidFill>
                  <a:srgbClr val="7030A0"/>
                </a:solidFill>
                <a:latin typeface="Calibri" panose="020F0502020204030204" pitchFamily="34" charset="0"/>
                <a:cs typeface="Calibri" panose="020F0502020204030204" pitchFamily="34" charset="0"/>
              </a:rPr>
              <a:t>-Volterra</a:t>
            </a:r>
            <a:r>
              <a:rPr lang="en-US" sz="3200" dirty="0">
                <a:latin typeface="Calibri" panose="020F0502020204030204" pitchFamily="34" charset="0"/>
                <a:cs typeface="Calibri" panose="020F0502020204030204" pitchFamily="34" charset="0"/>
              </a:rPr>
              <a:t> </a:t>
            </a:r>
            <a:r>
              <a:rPr lang="en-US" sz="3200" b="1" dirty="0">
                <a:solidFill>
                  <a:srgbClr val="C00000"/>
                </a:solidFill>
                <a:latin typeface="Calibri" panose="020F0502020204030204" pitchFamily="34" charset="0"/>
                <a:cs typeface="Calibri" panose="020F0502020204030204" pitchFamily="34" charset="0"/>
              </a:rPr>
              <a:t>predator</a:t>
            </a:r>
            <a:r>
              <a:rPr lang="en-US" sz="3200" dirty="0">
                <a:latin typeface="Calibri" panose="020F0502020204030204" pitchFamily="34" charset="0"/>
                <a:cs typeface="Calibri" panose="020F0502020204030204" pitchFamily="34" charset="0"/>
              </a:rPr>
              <a:t>-</a:t>
            </a:r>
            <a:r>
              <a:rPr lang="en-US" sz="3200" b="1" dirty="0">
                <a:solidFill>
                  <a:schemeClr val="accent1"/>
                </a:solidFill>
                <a:latin typeface="Calibri" panose="020F0502020204030204" pitchFamily="34" charset="0"/>
                <a:cs typeface="Calibri" panose="020F0502020204030204" pitchFamily="34" charset="0"/>
              </a:rPr>
              <a:t>prey</a:t>
            </a:r>
            <a:r>
              <a:rPr lang="en-US" sz="3200" dirty="0">
                <a:latin typeface="Calibri" panose="020F0502020204030204" pitchFamily="34" charset="0"/>
                <a:cs typeface="Calibri" panose="020F0502020204030204" pitchFamily="34" charset="0"/>
              </a:rPr>
              <a:t> model</a:t>
            </a:r>
            <a:endParaRPr lang="en-US" sz="3200" dirty="0">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25058079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3B4A6A7-C98D-935B-CCD1-0B5B534FA58F}"/>
                  </a:ext>
                </a:extLst>
              </p:cNvPr>
              <p:cNvSpPr txBox="1"/>
              <p:nvPr/>
            </p:nvSpPr>
            <p:spPr>
              <a:xfrm>
                <a:off x="3397077" y="1917888"/>
                <a:ext cx="4001311" cy="87652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solidFill>
                                <a:schemeClr val="accent1"/>
                              </a:solidFill>
                              <a:latin typeface="Cambria Math" panose="02040503050406030204" pitchFamily="18" charset="0"/>
                            </a:rPr>
                          </m:ctrlPr>
                        </m:fPr>
                        <m:num>
                          <m:r>
                            <a:rPr lang="en-US" sz="3000" b="0" i="1" smtClean="0">
                              <a:solidFill>
                                <a:schemeClr val="accent1"/>
                              </a:solidFill>
                              <a:latin typeface="Cambria Math" panose="02040503050406030204" pitchFamily="18" charset="0"/>
                            </a:rPr>
                            <m:t>𝑑𝑥</m:t>
                          </m:r>
                        </m:num>
                        <m:den>
                          <m:r>
                            <a:rPr lang="en-US" sz="3000" b="0" i="1" smtClean="0">
                              <a:solidFill>
                                <a:schemeClr val="accent1"/>
                              </a:solidFill>
                              <a:latin typeface="Cambria Math" panose="02040503050406030204" pitchFamily="18" charset="0"/>
                            </a:rPr>
                            <m:t>𝑑𝑡</m:t>
                          </m:r>
                        </m:den>
                      </m:f>
                      <m:r>
                        <a:rPr lang="en-US" sz="3000" b="0" i="1" smtClean="0">
                          <a:solidFill>
                            <a:schemeClr val="accent1"/>
                          </a:solidFill>
                          <a:latin typeface="Cambria Math" panose="02040503050406030204" pitchFamily="18" charset="0"/>
                        </a:rPr>
                        <m:t>=</m:t>
                      </m:r>
                      <m:r>
                        <a:rPr lang="en-US" sz="3000" b="0" i="1" smtClean="0">
                          <a:solidFill>
                            <a:schemeClr val="accent1"/>
                          </a:solidFill>
                          <a:latin typeface="Cambria Math" panose="02040503050406030204" pitchFamily="18" charset="0"/>
                          <a:ea typeface="Cambria Math" panose="02040503050406030204" pitchFamily="18" charset="0"/>
                        </a:rPr>
                        <m:t>𝛼</m:t>
                      </m:r>
                      <m:r>
                        <a:rPr lang="en-US" sz="3000" b="0" i="1" smtClean="0">
                          <a:solidFill>
                            <a:schemeClr val="accent1"/>
                          </a:solidFill>
                          <a:latin typeface="Cambria Math" panose="02040503050406030204" pitchFamily="18" charset="0"/>
                          <a:ea typeface="Cambria Math" panose="02040503050406030204" pitchFamily="18" charset="0"/>
                        </a:rPr>
                        <m:t>𝑥</m:t>
                      </m:r>
                      <m:r>
                        <a:rPr lang="en-US" sz="3000" b="0" i="1" smtClean="0">
                          <a:solidFill>
                            <a:schemeClr val="accent1"/>
                          </a:solidFill>
                          <a:latin typeface="Cambria Math" panose="02040503050406030204" pitchFamily="18" charset="0"/>
                          <a:ea typeface="Cambria Math" panose="02040503050406030204" pitchFamily="18" charset="0"/>
                        </a:rPr>
                        <m:t> −</m:t>
                      </m:r>
                      <m:r>
                        <a:rPr lang="en-US" sz="3000" b="0" i="1" smtClean="0">
                          <a:solidFill>
                            <a:schemeClr val="accent1"/>
                          </a:solidFill>
                          <a:latin typeface="Cambria Math" panose="02040503050406030204" pitchFamily="18" charset="0"/>
                          <a:ea typeface="Cambria Math" panose="02040503050406030204" pitchFamily="18" charset="0"/>
                        </a:rPr>
                        <m:t>𝛽</m:t>
                      </m:r>
                      <m:r>
                        <a:rPr lang="en-US" sz="3000" b="0" i="1" smtClean="0">
                          <a:solidFill>
                            <a:schemeClr val="accent1"/>
                          </a:solidFill>
                          <a:latin typeface="Cambria Math" panose="02040503050406030204" pitchFamily="18" charset="0"/>
                          <a:ea typeface="Cambria Math" panose="02040503050406030204" pitchFamily="18" charset="0"/>
                        </a:rPr>
                        <m:t>𝑥𝑦</m:t>
                      </m:r>
                    </m:oMath>
                  </m:oMathPara>
                </a14:m>
                <a:endParaRPr lang="en-US" sz="3000" dirty="0">
                  <a:solidFill>
                    <a:schemeClr val="accent1"/>
                  </a:solidFill>
                </a:endParaRPr>
              </a:p>
            </p:txBody>
          </p:sp>
        </mc:Choice>
        <mc:Fallback xmlns="">
          <p:sp>
            <p:nvSpPr>
              <p:cNvPr id="5" name="TextBox 4">
                <a:extLst>
                  <a:ext uri="{FF2B5EF4-FFF2-40B4-BE49-F238E27FC236}">
                    <a16:creationId xmlns:a16="http://schemas.microsoft.com/office/drawing/2014/main" id="{53B4A6A7-C98D-935B-CCD1-0B5B534FA58F}"/>
                  </a:ext>
                </a:extLst>
              </p:cNvPr>
              <p:cNvSpPr txBox="1">
                <a:spLocks noRot="1" noChangeAspect="1" noMove="1" noResize="1" noEditPoints="1" noAdjustHandles="1" noChangeArrowheads="1" noChangeShapeType="1" noTextEdit="1"/>
              </p:cNvSpPr>
              <p:nvPr/>
            </p:nvSpPr>
            <p:spPr>
              <a:xfrm>
                <a:off x="3397077" y="1917888"/>
                <a:ext cx="4001311" cy="876522"/>
              </a:xfrm>
              <a:prstGeom prst="rect">
                <a:avLst/>
              </a:prstGeom>
              <a:blipFill>
                <a:blip r:embed="rId3"/>
                <a:stretch>
                  <a:fillRect t="-2899" b="-1449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E4A739D-05EB-28C0-02B0-352400323D29}"/>
                  </a:ext>
                </a:extLst>
              </p:cNvPr>
              <p:cNvSpPr txBox="1"/>
              <p:nvPr/>
            </p:nvSpPr>
            <p:spPr>
              <a:xfrm>
                <a:off x="3339894" y="2976297"/>
                <a:ext cx="4001311" cy="87652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solidFill>
                                <a:srgbClr val="C00000"/>
                              </a:solidFill>
                              <a:latin typeface="Cambria Math" panose="02040503050406030204" pitchFamily="18" charset="0"/>
                            </a:rPr>
                          </m:ctrlPr>
                        </m:fPr>
                        <m:num>
                          <m:r>
                            <a:rPr lang="en-US" sz="3000" b="0" i="1" smtClean="0">
                              <a:solidFill>
                                <a:srgbClr val="C00000"/>
                              </a:solidFill>
                              <a:latin typeface="Cambria Math" panose="02040503050406030204" pitchFamily="18" charset="0"/>
                            </a:rPr>
                            <m:t>𝑑𝑦</m:t>
                          </m:r>
                        </m:num>
                        <m:den>
                          <m:r>
                            <a:rPr lang="en-US" sz="3000" b="0" i="1" smtClean="0">
                              <a:solidFill>
                                <a:srgbClr val="C00000"/>
                              </a:solidFill>
                              <a:latin typeface="Cambria Math" panose="02040503050406030204" pitchFamily="18" charset="0"/>
                            </a:rPr>
                            <m:t>𝑑𝑡</m:t>
                          </m:r>
                        </m:den>
                      </m:f>
                      <m:r>
                        <a:rPr lang="en-US" sz="3000" b="0" i="1" smtClean="0">
                          <a:solidFill>
                            <a:srgbClr val="C00000"/>
                          </a:solidFill>
                          <a:latin typeface="Cambria Math" panose="02040503050406030204" pitchFamily="18" charset="0"/>
                        </a:rPr>
                        <m:t>=</m:t>
                      </m:r>
                      <m:r>
                        <a:rPr lang="en-US" sz="3000" b="0" i="1" smtClean="0">
                          <a:solidFill>
                            <a:srgbClr val="C00000"/>
                          </a:solidFill>
                          <a:latin typeface="Cambria Math" panose="02040503050406030204" pitchFamily="18" charset="0"/>
                          <a:ea typeface="Cambria Math" panose="02040503050406030204" pitchFamily="18" charset="0"/>
                        </a:rPr>
                        <m:t>𝛿</m:t>
                      </m:r>
                      <m:r>
                        <a:rPr lang="en-US" sz="3000" b="0" i="1" smtClean="0">
                          <a:solidFill>
                            <a:srgbClr val="C00000"/>
                          </a:solidFill>
                          <a:latin typeface="Cambria Math" panose="02040503050406030204" pitchFamily="18" charset="0"/>
                          <a:ea typeface="Cambria Math" panose="02040503050406030204" pitchFamily="18" charset="0"/>
                        </a:rPr>
                        <m:t>𝑥𝑦</m:t>
                      </m:r>
                      <m:r>
                        <a:rPr lang="en-US" sz="3000" b="0" i="1" smtClean="0">
                          <a:solidFill>
                            <a:srgbClr val="C00000"/>
                          </a:solidFill>
                          <a:latin typeface="Cambria Math" panose="02040503050406030204" pitchFamily="18" charset="0"/>
                          <a:ea typeface="Cambria Math" panose="02040503050406030204" pitchFamily="18" charset="0"/>
                        </a:rPr>
                        <m:t> −</m:t>
                      </m:r>
                      <m:r>
                        <a:rPr lang="en-US" sz="3000" b="0" i="1" smtClean="0">
                          <a:solidFill>
                            <a:srgbClr val="C00000"/>
                          </a:solidFill>
                          <a:latin typeface="Cambria Math" panose="02040503050406030204" pitchFamily="18" charset="0"/>
                          <a:ea typeface="Cambria Math" panose="02040503050406030204" pitchFamily="18" charset="0"/>
                        </a:rPr>
                        <m:t>𝛾</m:t>
                      </m:r>
                      <m:r>
                        <a:rPr lang="en-US" sz="3000" b="0" i="1" smtClean="0">
                          <a:solidFill>
                            <a:srgbClr val="C00000"/>
                          </a:solidFill>
                          <a:latin typeface="Cambria Math" panose="02040503050406030204" pitchFamily="18" charset="0"/>
                          <a:ea typeface="Cambria Math" panose="02040503050406030204" pitchFamily="18" charset="0"/>
                        </a:rPr>
                        <m:t>𝑦</m:t>
                      </m:r>
                    </m:oMath>
                  </m:oMathPara>
                </a14:m>
                <a:endParaRPr lang="en-US" sz="3000" dirty="0">
                  <a:solidFill>
                    <a:srgbClr val="C00000"/>
                  </a:solidFill>
                </a:endParaRPr>
              </a:p>
            </p:txBody>
          </p:sp>
        </mc:Choice>
        <mc:Fallback xmlns="">
          <p:sp>
            <p:nvSpPr>
              <p:cNvPr id="6" name="TextBox 5">
                <a:extLst>
                  <a:ext uri="{FF2B5EF4-FFF2-40B4-BE49-F238E27FC236}">
                    <a16:creationId xmlns:a16="http://schemas.microsoft.com/office/drawing/2014/main" id="{0E4A739D-05EB-28C0-02B0-352400323D29}"/>
                  </a:ext>
                </a:extLst>
              </p:cNvPr>
              <p:cNvSpPr txBox="1">
                <a:spLocks noRot="1" noChangeAspect="1" noMove="1" noResize="1" noEditPoints="1" noAdjustHandles="1" noChangeArrowheads="1" noChangeShapeType="1" noTextEdit="1"/>
              </p:cNvSpPr>
              <p:nvPr/>
            </p:nvSpPr>
            <p:spPr>
              <a:xfrm>
                <a:off x="3339894" y="2976297"/>
                <a:ext cx="4001311" cy="876522"/>
              </a:xfrm>
              <a:prstGeom prst="rect">
                <a:avLst/>
              </a:prstGeom>
              <a:blipFill>
                <a:blip r:embed="rId4"/>
                <a:stretch>
                  <a:fillRect t="-4286" b="-12857"/>
                </a:stretch>
              </a:blipFill>
            </p:spPr>
            <p:txBody>
              <a:bodyPr/>
              <a:lstStyle/>
              <a:p>
                <a:r>
                  <a:rPr lang="en-US">
                    <a:noFill/>
                  </a:rPr>
                  <a:t> </a:t>
                </a:r>
              </a:p>
            </p:txBody>
          </p:sp>
        </mc:Fallback>
      </mc:AlternateContent>
      <p:grpSp>
        <p:nvGrpSpPr>
          <p:cNvPr id="7" name="Group 6">
            <a:extLst>
              <a:ext uri="{FF2B5EF4-FFF2-40B4-BE49-F238E27FC236}">
                <a16:creationId xmlns:a16="http://schemas.microsoft.com/office/drawing/2014/main" id="{F8C0B388-8125-8C6C-057F-44D204FED58E}"/>
              </a:ext>
            </a:extLst>
          </p:cNvPr>
          <p:cNvGrpSpPr/>
          <p:nvPr/>
        </p:nvGrpSpPr>
        <p:grpSpPr>
          <a:xfrm>
            <a:off x="1057249" y="1123207"/>
            <a:ext cx="1916677" cy="3792623"/>
            <a:chOff x="136581" y="1810193"/>
            <a:chExt cx="2325472" cy="4280263"/>
          </a:xfrm>
        </p:grpSpPr>
        <p:cxnSp>
          <p:nvCxnSpPr>
            <p:cNvPr id="8" name="Curved Connector 7">
              <a:extLst>
                <a:ext uri="{FF2B5EF4-FFF2-40B4-BE49-F238E27FC236}">
                  <a16:creationId xmlns:a16="http://schemas.microsoft.com/office/drawing/2014/main" id="{E5F43819-2EBB-3F77-B828-A2A15EF4224D}"/>
                </a:ext>
              </a:extLst>
            </p:cNvPr>
            <p:cNvCxnSpPr>
              <a:cxnSpLocks/>
              <a:stCxn id="9" idx="1"/>
            </p:cNvCxnSpPr>
            <p:nvPr/>
          </p:nvCxnSpPr>
          <p:spPr>
            <a:xfrm rot="10800000" flipV="1">
              <a:off x="214401" y="2779223"/>
              <a:ext cx="625192" cy="1345304"/>
            </a:xfrm>
            <a:prstGeom prst="curvedConnector2">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5DA2EBA-8903-764F-5D76-D333D40ADAC6}"/>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fish</a:t>
              </a:r>
            </a:p>
            <a:p>
              <a:pPr algn="ctr"/>
              <a:r>
                <a:rPr lang="en-US" dirty="0"/>
                <a:t>(x)</a:t>
              </a:r>
            </a:p>
          </p:txBody>
        </p:sp>
        <p:cxnSp>
          <p:nvCxnSpPr>
            <p:cNvPr id="10" name="Curved Connector 9">
              <a:extLst>
                <a:ext uri="{FF2B5EF4-FFF2-40B4-BE49-F238E27FC236}">
                  <a16:creationId xmlns:a16="http://schemas.microsoft.com/office/drawing/2014/main" id="{F1CC1FB9-FEBF-778A-E879-78BB8CB45E6C}"/>
                </a:ext>
              </a:extLst>
            </p:cNvPr>
            <p:cNvCxnSpPr>
              <a:cxnSpLocks/>
              <a:stCxn id="9"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urved Connector 10">
              <a:extLst>
                <a:ext uri="{FF2B5EF4-FFF2-40B4-BE49-F238E27FC236}">
                  <a16:creationId xmlns:a16="http://schemas.microsoft.com/office/drawing/2014/main" id="{61FF5496-7A31-57D6-85BF-DF87C94CC15A}"/>
                </a:ext>
              </a:extLst>
            </p:cNvPr>
            <p:cNvCxnSpPr>
              <a:cxnSpLocks/>
              <a:stCxn id="13" idx="0"/>
            </p:cNvCxnSpPr>
            <p:nvPr/>
          </p:nvCxnSpPr>
          <p:spPr>
            <a:xfrm rot="16200000" flipH="1" flipV="1">
              <a:off x="826989" y="4366333"/>
              <a:ext cx="538892" cy="581886"/>
            </a:xfrm>
            <a:prstGeom prst="curvedConnector4">
              <a:avLst>
                <a:gd name="adj1" fmla="val -73271"/>
                <a:gd name="adj2" fmla="val 16071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a:extLst>
                <a:ext uri="{FF2B5EF4-FFF2-40B4-BE49-F238E27FC236}">
                  <a16:creationId xmlns:a16="http://schemas.microsoft.com/office/drawing/2014/main" id="{13B76954-7137-12F5-2B10-868ADE66B236}"/>
                </a:ext>
              </a:extLst>
            </p:cNvPr>
            <p:cNvCxnSpPr>
              <a:cxnSpLocks/>
              <a:stCxn id="13" idx="3"/>
              <a:endCxn id="15" idx="3"/>
            </p:cNvCxnSpPr>
            <p:nvPr/>
          </p:nvCxnSpPr>
          <p:spPr>
            <a:xfrm flipH="1" flipV="1">
              <a:off x="1845779" y="3712630"/>
              <a:ext cx="123489" cy="1265404"/>
            </a:xfrm>
            <a:prstGeom prst="curvedConnector3">
              <a:avLst>
                <a:gd name="adj1" fmla="val -185118"/>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1AACF81-9EF8-0D6B-E750-3BAB7E58DC0C}"/>
                </a:ext>
              </a:extLst>
            </p:cNvPr>
            <p:cNvSpPr/>
            <p:nvPr/>
          </p:nvSpPr>
          <p:spPr>
            <a:xfrm>
              <a:off x="805487" y="4387830"/>
              <a:ext cx="1163781" cy="118040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shark</a:t>
              </a:r>
            </a:p>
            <a:p>
              <a:pPr algn="ctr"/>
              <a:r>
                <a:rPr lang="en-US" dirty="0"/>
                <a:t>(y)</a:t>
              </a:r>
            </a:p>
          </p:txBody>
        </p:sp>
        <p:pic>
          <p:nvPicPr>
            <p:cNvPr id="14" name="Picture 13">
              <a:extLst>
                <a:ext uri="{FF2B5EF4-FFF2-40B4-BE49-F238E27FC236}">
                  <a16:creationId xmlns:a16="http://schemas.microsoft.com/office/drawing/2014/main" id="{1B801B28-32AF-23A7-9646-6AAD956E7FC4}"/>
                </a:ext>
              </a:extLst>
            </p:cNvPr>
            <p:cNvPicPr>
              <a:picLocks noChangeAspect="1"/>
            </p:cNvPicPr>
            <p:nvPr/>
          </p:nvPicPr>
          <p:blipFill>
            <a:blip r:embed="rId5"/>
            <a:stretch>
              <a:fillRect/>
            </a:stretch>
          </p:blipFill>
          <p:spPr>
            <a:xfrm>
              <a:off x="2117343" y="1810193"/>
              <a:ext cx="344710" cy="369332"/>
            </a:xfrm>
            <a:prstGeom prst="rect">
              <a:avLst/>
            </a:prstGeom>
          </p:spPr>
        </p:pic>
        <p:pic>
          <p:nvPicPr>
            <p:cNvPr id="15" name="Picture 14">
              <a:extLst>
                <a:ext uri="{FF2B5EF4-FFF2-40B4-BE49-F238E27FC236}">
                  <a16:creationId xmlns:a16="http://schemas.microsoft.com/office/drawing/2014/main" id="{A2B12E06-A6D8-048D-4D5C-E7C76BC78167}"/>
                </a:ext>
              </a:extLst>
            </p:cNvPr>
            <p:cNvPicPr>
              <a:picLocks noChangeAspect="1"/>
            </p:cNvPicPr>
            <p:nvPr/>
          </p:nvPicPr>
          <p:blipFill>
            <a:blip r:embed="rId6"/>
            <a:stretch>
              <a:fillRect/>
            </a:stretch>
          </p:blipFill>
          <p:spPr>
            <a:xfrm>
              <a:off x="1579079" y="3503080"/>
              <a:ext cx="266700" cy="419100"/>
            </a:xfrm>
            <a:prstGeom prst="rect">
              <a:avLst/>
            </a:prstGeom>
          </p:spPr>
        </p:pic>
        <p:pic>
          <p:nvPicPr>
            <p:cNvPr id="16" name="Picture 15">
              <a:extLst>
                <a:ext uri="{FF2B5EF4-FFF2-40B4-BE49-F238E27FC236}">
                  <a16:creationId xmlns:a16="http://schemas.microsoft.com/office/drawing/2014/main" id="{6E5E20F2-A3D9-D414-8942-581AF7D258EC}"/>
                </a:ext>
              </a:extLst>
            </p:cNvPr>
            <p:cNvPicPr>
              <a:picLocks noChangeAspect="1"/>
            </p:cNvPicPr>
            <p:nvPr/>
          </p:nvPicPr>
          <p:blipFill>
            <a:blip r:embed="rId7"/>
            <a:stretch>
              <a:fillRect/>
            </a:stretch>
          </p:blipFill>
          <p:spPr>
            <a:xfrm>
              <a:off x="1494156" y="5672790"/>
              <a:ext cx="254000" cy="317500"/>
            </a:xfrm>
            <a:prstGeom prst="rect">
              <a:avLst/>
            </a:prstGeom>
          </p:spPr>
        </p:pic>
        <p:cxnSp>
          <p:nvCxnSpPr>
            <p:cNvPr id="17" name="Curved Connector 16">
              <a:extLst>
                <a:ext uri="{FF2B5EF4-FFF2-40B4-BE49-F238E27FC236}">
                  <a16:creationId xmlns:a16="http://schemas.microsoft.com/office/drawing/2014/main" id="{BD071B06-6BFA-8BBC-5500-9843F6745D2A}"/>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4F3C018B-4733-351A-311B-9B5648F30332}"/>
                </a:ext>
              </a:extLst>
            </p:cNvPr>
            <p:cNvPicPr>
              <a:picLocks noChangeAspect="1"/>
            </p:cNvPicPr>
            <p:nvPr/>
          </p:nvPicPr>
          <p:blipFill>
            <a:blip r:embed="rId8"/>
            <a:stretch>
              <a:fillRect/>
            </a:stretch>
          </p:blipFill>
          <p:spPr>
            <a:xfrm>
              <a:off x="136581" y="4244227"/>
              <a:ext cx="190500" cy="342900"/>
            </a:xfrm>
            <a:prstGeom prst="rect">
              <a:avLst/>
            </a:prstGeom>
          </p:spPr>
        </p:pic>
        <p:cxnSp>
          <p:nvCxnSpPr>
            <p:cNvPr id="19" name="Curved Connector 18">
              <a:extLst>
                <a:ext uri="{FF2B5EF4-FFF2-40B4-BE49-F238E27FC236}">
                  <a16:creationId xmlns:a16="http://schemas.microsoft.com/office/drawing/2014/main" id="{AF2CFE02-DF42-A91A-6909-10B061EBDFF2}"/>
                </a:ext>
              </a:extLst>
            </p:cNvPr>
            <p:cNvCxnSpPr>
              <a:cxnSpLocks/>
            </p:cNvCxnSpPr>
            <p:nvPr/>
          </p:nvCxnSpPr>
          <p:spPr>
            <a:xfrm rot="5400000">
              <a:off x="1186140" y="5848747"/>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2" name="TextBox 21">
            <a:extLst>
              <a:ext uri="{FF2B5EF4-FFF2-40B4-BE49-F238E27FC236}">
                <a16:creationId xmlns:a16="http://schemas.microsoft.com/office/drawing/2014/main" id="{5BEF3E1E-6037-A9FB-47A6-26DC1C6CDF7B}"/>
              </a:ext>
            </a:extLst>
          </p:cNvPr>
          <p:cNvSpPr txBox="1"/>
          <p:nvPr/>
        </p:nvSpPr>
        <p:spPr>
          <a:xfrm>
            <a:off x="4100778" y="867554"/>
            <a:ext cx="3495259" cy="769441"/>
          </a:xfrm>
          <a:prstGeom prst="rect">
            <a:avLst/>
          </a:prstGeom>
          <a:noFill/>
        </p:spPr>
        <p:txBody>
          <a:bodyPr wrap="square">
            <a:spAutoFit/>
          </a:bodyPr>
          <a:lstStyle/>
          <a:p>
            <a:r>
              <a:rPr lang="en-US" sz="2200" dirty="0">
                <a:latin typeface="Helvetica" pitchFamily="2" charset="0"/>
              </a:rPr>
              <a:t>growth rate of prey, independent of predator</a:t>
            </a:r>
            <a:endParaRPr lang="en-US" dirty="0">
              <a:effectLst/>
              <a:latin typeface="Helvetica" pitchFamily="2" charset="0"/>
            </a:endParaRPr>
          </a:p>
        </p:txBody>
      </p:sp>
      <p:sp>
        <p:nvSpPr>
          <p:cNvPr id="23" name="Right Brace 22">
            <a:extLst>
              <a:ext uri="{FF2B5EF4-FFF2-40B4-BE49-F238E27FC236}">
                <a16:creationId xmlns:a16="http://schemas.microsoft.com/office/drawing/2014/main" id="{56DFFCA6-43B6-CBBD-170F-9792C63B3DFF}"/>
              </a:ext>
            </a:extLst>
          </p:cNvPr>
          <p:cNvSpPr/>
          <p:nvPr/>
        </p:nvSpPr>
        <p:spPr>
          <a:xfrm rot="16200000">
            <a:off x="5108952" y="1439183"/>
            <a:ext cx="327255" cy="810845"/>
          </a:xfrm>
          <a:prstGeom prst="rightBrace">
            <a:avLst>
              <a:gd name="adj1" fmla="val 11860"/>
              <a:gd name="adj2" fmla="val 48122"/>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 name="Content Placeholder 2">
            <a:extLst>
              <a:ext uri="{FF2B5EF4-FFF2-40B4-BE49-F238E27FC236}">
                <a16:creationId xmlns:a16="http://schemas.microsoft.com/office/drawing/2014/main" id="{8102E269-3CE6-DF19-27DD-E437871125CB}"/>
              </a:ext>
            </a:extLst>
          </p:cNvPr>
          <p:cNvSpPr txBox="1">
            <a:spLocks/>
          </p:cNvSpPr>
          <p:nvPr/>
        </p:nvSpPr>
        <p:spPr>
          <a:xfrm>
            <a:off x="345430" y="4911229"/>
            <a:ext cx="3255752" cy="1711903"/>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does </a:t>
            </a:r>
            <a:r>
              <a:rPr lang="en-US" sz="2800" b="1" i="1" dirty="0">
                <a:solidFill>
                  <a:srgbClr val="0070C0"/>
                </a:solidFill>
              </a:rPr>
              <a:t>fish</a:t>
            </a:r>
            <a:r>
              <a:rPr lang="en-US" sz="2800" i="1" dirty="0"/>
              <a:t> abundance </a:t>
            </a:r>
            <a:r>
              <a:rPr lang="en-US" sz="2800" b="1" i="1" dirty="0">
                <a:solidFill>
                  <a:srgbClr val="7030A0"/>
                </a:solidFill>
              </a:rPr>
              <a:t>vary</a:t>
            </a:r>
            <a:r>
              <a:rPr lang="en-US" sz="2800" b="1" i="1" dirty="0">
                <a:solidFill>
                  <a:srgbClr val="C00000"/>
                </a:solidFill>
              </a:rPr>
              <a:t> </a:t>
            </a:r>
            <a:r>
              <a:rPr lang="en-US" sz="2800" i="1" dirty="0"/>
              <a:t>with </a:t>
            </a:r>
            <a:r>
              <a:rPr lang="en-US" sz="2800" b="1" i="1" dirty="0">
                <a:solidFill>
                  <a:srgbClr val="7030A0"/>
                </a:solidFill>
              </a:rPr>
              <a:t>changes</a:t>
            </a:r>
            <a:r>
              <a:rPr lang="en-US" sz="2800" b="1" i="1" dirty="0">
                <a:solidFill>
                  <a:srgbClr val="C00000"/>
                </a:solidFill>
              </a:rPr>
              <a:t> </a:t>
            </a:r>
            <a:r>
              <a:rPr lang="en-US" sz="2800" i="1" dirty="0"/>
              <a:t>in </a:t>
            </a:r>
            <a:r>
              <a:rPr lang="en-US" sz="2800" b="1" i="1" dirty="0">
                <a:solidFill>
                  <a:srgbClr val="C00000"/>
                </a:solidFill>
              </a:rPr>
              <a:t>shark </a:t>
            </a:r>
            <a:r>
              <a:rPr lang="en-US" sz="2800" i="1" dirty="0"/>
              <a:t>abundance?</a:t>
            </a:r>
          </a:p>
        </p:txBody>
      </p:sp>
      <p:sp>
        <p:nvSpPr>
          <p:cNvPr id="3" name="TextBox 2">
            <a:extLst>
              <a:ext uri="{FF2B5EF4-FFF2-40B4-BE49-F238E27FC236}">
                <a16:creationId xmlns:a16="http://schemas.microsoft.com/office/drawing/2014/main" id="{FA86CCC6-2A31-F16F-AE23-2EB1E2DE47D3}"/>
              </a:ext>
            </a:extLst>
          </p:cNvPr>
          <p:cNvSpPr txBox="1"/>
          <p:nvPr/>
        </p:nvSpPr>
        <p:spPr>
          <a:xfrm>
            <a:off x="589893" y="28317"/>
            <a:ext cx="11012213" cy="584775"/>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The </a:t>
            </a:r>
            <a:r>
              <a:rPr lang="en-US" sz="3200" b="1" dirty="0" err="1">
                <a:solidFill>
                  <a:srgbClr val="7030A0"/>
                </a:solidFill>
                <a:latin typeface="Calibri" panose="020F0502020204030204" pitchFamily="34" charset="0"/>
                <a:cs typeface="Calibri" panose="020F0502020204030204" pitchFamily="34" charset="0"/>
              </a:rPr>
              <a:t>Lotka</a:t>
            </a:r>
            <a:r>
              <a:rPr lang="en-US" sz="3200" b="1" dirty="0">
                <a:solidFill>
                  <a:srgbClr val="7030A0"/>
                </a:solidFill>
                <a:latin typeface="Calibri" panose="020F0502020204030204" pitchFamily="34" charset="0"/>
                <a:cs typeface="Calibri" panose="020F0502020204030204" pitchFamily="34" charset="0"/>
              </a:rPr>
              <a:t>-Volterra</a:t>
            </a:r>
            <a:r>
              <a:rPr lang="en-US" sz="3200" dirty="0">
                <a:latin typeface="Calibri" panose="020F0502020204030204" pitchFamily="34" charset="0"/>
                <a:cs typeface="Calibri" panose="020F0502020204030204" pitchFamily="34" charset="0"/>
              </a:rPr>
              <a:t> </a:t>
            </a:r>
            <a:r>
              <a:rPr lang="en-US" sz="3200" b="1" dirty="0">
                <a:solidFill>
                  <a:srgbClr val="C00000"/>
                </a:solidFill>
                <a:latin typeface="Calibri" panose="020F0502020204030204" pitchFamily="34" charset="0"/>
                <a:cs typeface="Calibri" panose="020F0502020204030204" pitchFamily="34" charset="0"/>
              </a:rPr>
              <a:t>predator</a:t>
            </a:r>
            <a:r>
              <a:rPr lang="en-US" sz="3200" dirty="0">
                <a:latin typeface="Calibri" panose="020F0502020204030204" pitchFamily="34" charset="0"/>
                <a:cs typeface="Calibri" panose="020F0502020204030204" pitchFamily="34" charset="0"/>
              </a:rPr>
              <a:t>-</a:t>
            </a:r>
            <a:r>
              <a:rPr lang="en-US" sz="3200" b="1" dirty="0">
                <a:solidFill>
                  <a:schemeClr val="accent1"/>
                </a:solidFill>
                <a:latin typeface="Calibri" panose="020F0502020204030204" pitchFamily="34" charset="0"/>
                <a:cs typeface="Calibri" panose="020F0502020204030204" pitchFamily="34" charset="0"/>
              </a:rPr>
              <a:t>prey</a:t>
            </a:r>
            <a:r>
              <a:rPr lang="en-US" sz="3200" dirty="0">
                <a:latin typeface="Calibri" panose="020F0502020204030204" pitchFamily="34" charset="0"/>
                <a:cs typeface="Calibri" panose="020F0502020204030204" pitchFamily="34" charset="0"/>
              </a:rPr>
              <a:t> model</a:t>
            </a:r>
            <a:endParaRPr lang="en-US" sz="3200" dirty="0">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9569285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3B4A6A7-C98D-935B-CCD1-0B5B534FA58F}"/>
                  </a:ext>
                </a:extLst>
              </p:cNvPr>
              <p:cNvSpPr txBox="1"/>
              <p:nvPr/>
            </p:nvSpPr>
            <p:spPr>
              <a:xfrm>
                <a:off x="3397077" y="1917888"/>
                <a:ext cx="4001311" cy="87652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solidFill>
                                <a:schemeClr val="accent1"/>
                              </a:solidFill>
                              <a:latin typeface="Cambria Math" panose="02040503050406030204" pitchFamily="18" charset="0"/>
                            </a:rPr>
                          </m:ctrlPr>
                        </m:fPr>
                        <m:num>
                          <m:r>
                            <a:rPr lang="en-US" sz="3000" b="0" i="1" smtClean="0">
                              <a:solidFill>
                                <a:schemeClr val="accent1"/>
                              </a:solidFill>
                              <a:latin typeface="Cambria Math" panose="02040503050406030204" pitchFamily="18" charset="0"/>
                            </a:rPr>
                            <m:t>𝑑𝑥</m:t>
                          </m:r>
                        </m:num>
                        <m:den>
                          <m:r>
                            <a:rPr lang="en-US" sz="3000" b="0" i="1" smtClean="0">
                              <a:solidFill>
                                <a:schemeClr val="accent1"/>
                              </a:solidFill>
                              <a:latin typeface="Cambria Math" panose="02040503050406030204" pitchFamily="18" charset="0"/>
                            </a:rPr>
                            <m:t>𝑑𝑡</m:t>
                          </m:r>
                        </m:den>
                      </m:f>
                      <m:r>
                        <a:rPr lang="en-US" sz="3000" b="0" i="1" smtClean="0">
                          <a:solidFill>
                            <a:schemeClr val="accent1"/>
                          </a:solidFill>
                          <a:latin typeface="Cambria Math" panose="02040503050406030204" pitchFamily="18" charset="0"/>
                        </a:rPr>
                        <m:t>=</m:t>
                      </m:r>
                      <m:r>
                        <a:rPr lang="en-US" sz="3000" b="0" i="1" smtClean="0">
                          <a:solidFill>
                            <a:schemeClr val="accent1"/>
                          </a:solidFill>
                          <a:latin typeface="Cambria Math" panose="02040503050406030204" pitchFamily="18" charset="0"/>
                          <a:ea typeface="Cambria Math" panose="02040503050406030204" pitchFamily="18" charset="0"/>
                        </a:rPr>
                        <m:t>𝛼</m:t>
                      </m:r>
                      <m:r>
                        <a:rPr lang="en-US" sz="3000" b="0" i="1" smtClean="0">
                          <a:solidFill>
                            <a:schemeClr val="accent1"/>
                          </a:solidFill>
                          <a:latin typeface="Cambria Math" panose="02040503050406030204" pitchFamily="18" charset="0"/>
                          <a:ea typeface="Cambria Math" panose="02040503050406030204" pitchFamily="18" charset="0"/>
                        </a:rPr>
                        <m:t>𝑥</m:t>
                      </m:r>
                      <m:r>
                        <a:rPr lang="en-US" sz="3000" b="0" i="1" smtClean="0">
                          <a:solidFill>
                            <a:schemeClr val="accent1"/>
                          </a:solidFill>
                          <a:latin typeface="Cambria Math" panose="02040503050406030204" pitchFamily="18" charset="0"/>
                          <a:ea typeface="Cambria Math" panose="02040503050406030204" pitchFamily="18" charset="0"/>
                        </a:rPr>
                        <m:t> −</m:t>
                      </m:r>
                      <m:r>
                        <a:rPr lang="en-US" sz="3000" b="0" i="1" smtClean="0">
                          <a:solidFill>
                            <a:schemeClr val="accent1"/>
                          </a:solidFill>
                          <a:latin typeface="Cambria Math" panose="02040503050406030204" pitchFamily="18" charset="0"/>
                          <a:ea typeface="Cambria Math" panose="02040503050406030204" pitchFamily="18" charset="0"/>
                        </a:rPr>
                        <m:t>𝛽</m:t>
                      </m:r>
                      <m:r>
                        <a:rPr lang="en-US" sz="3000" b="0" i="1" smtClean="0">
                          <a:solidFill>
                            <a:schemeClr val="accent1"/>
                          </a:solidFill>
                          <a:latin typeface="Cambria Math" panose="02040503050406030204" pitchFamily="18" charset="0"/>
                          <a:ea typeface="Cambria Math" panose="02040503050406030204" pitchFamily="18" charset="0"/>
                        </a:rPr>
                        <m:t>𝑥𝑦</m:t>
                      </m:r>
                    </m:oMath>
                  </m:oMathPara>
                </a14:m>
                <a:endParaRPr lang="en-US" sz="3000" dirty="0">
                  <a:solidFill>
                    <a:schemeClr val="accent1"/>
                  </a:solidFill>
                </a:endParaRPr>
              </a:p>
            </p:txBody>
          </p:sp>
        </mc:Choice>
        <mc:Fallback xmlns="">
          <p:sp>
            <p:nvSpPr>
              <p:cNvPr id="5" name="TextBox 4">
                <a:extLst>
                  <a:ext uri="{FF2B5EF4-FFF2-40B4-BE49-F238E27FC236}">
                    <a16:creationId xmlns:a16="http://schemas.microsoft.com/office/drawing/2014/main" id="{53B4A6A7-C98D-935B-CCD1-0B5B534FA58F}"/>
                  </a:ext>
                </a:extLst>
              </p:cNvPr>
              <p:cNvSpPr txBox="1">
                <a:spLocks noRot="1" noChangeAspect="1" noMove="1" noResize="1" noEditPoints="1" noAdjustHandles="1" noChangeArrowheads="1" noChangeShapeType="1" noTextEdit="1"/>
              </p:cNvSpPr>
              <p:nvPr/>
            </p:nvSpPr>
            <p:spPr>
              <a:xfrm>
                <a:off x="3397077" y="1917888"/>
                <a:ext cx="4001311" cy="876522"/>
              </a:xfrm>
              <a:prstGeom prst="rect">
                <a:avLst/>
              </a:prstGeom>
              <a:blipFill>
                <a:blip r:embed="rId3"/>
                <a:stretch>
                  <a:fillRect t="-2899" b="-1449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E4A739D-05EB-28C0-02B0-352400323D29}"/>
                  </a:ext>
                </a:extLst>
              </p:cNvPr>
              <p:cNvSpPr txBox="1"/>
              <p:nvPr/>
            </p:nvSpPr>
            <p:spPr>
              <a:xfrm>
                <a:off x="3339894" y="2976297"/>
                <a:ext cx="4001311" cy="87652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solidFill>
                                <a:srgbClr val="C00000"/>
                              </a:solidFill>
                              <a:latin typeface="Cambria Math" panose="02040503050406030204" pitchFamily="18" charset="0"/>
                            </a:rPr>
                          </m:ctrlPr>
                        </m:fPr>
                        <m:num>
                          <m:r>
                            <a:rPr lang="en-US" sz="3000" b="0" i="1" smtClean="0">
                              <a:solidFill>
                                <a:srgbClr val="C00000"/>
                              </a:solidFill>
                              <a:latin typeface="Cambria Math" panose="02040503050406030204" pitchFamily="18" charset="0"/>
                            </a:rPr>
                            <m:t>𝑑𝑦</m:t>
                          </m:r>
                        </m:num>
                        <m:den>
                          <m:r>
                            <a:rPr lang="en-US" sz="3000" b="0" i="1" smtClean="0">
                              <a:solidFill>
                                <a:srgbClr val="C00000"/>
                              </a:solidFill>
                              <a:latin typeface="Cambria Math" panose="02040503050406030204" pitchFamily="18" charset="0"/>
                            </a:rPr>
                            <m:t>𝑑𝑡</m:t>
                          </m:r>
                        </m:den>
                      </m:f>
                      <m:r>
                        <a:rPr lang="en-US" sz="3000" b="0" i="1" smtClean="0">
                          <a:solidFill>
                            <a:srgbClr val="C00000"/>
                          </a:solidFill>
                          <a:latin typeface="Cambria Math" panose="02040503050406030204" pitchFamily="18" charset="0"/>
                        </a:rPr>
                        <m:t>=</m:t>
                      </m:r>
                      <m:r>
                        <a:rPr lang="en-US" sz="3000" b="0" i="1" smtClean="0">
                          <a:solidFill>
                            <a:srgbClr val="C00000"/>
                          </a:solidFill>
                          <a:latin typeface="Cambria Math" panose="02040503050406030204" pitchFamily="18" charset="0"/>
                          <a:ea typeface="Cambria Math" panose="02040503050406030204" pitchFamily="18" charset="0"/>
                        </a:rPr>
                        <m:t>𝛿</m:t>
                      </m:r>
                      <m:r>
                        <a:rPr lang="en-US" sz="3000" b="0" i="1" smtClean="0">
                          <a:solidFill>
                            <a:srgbClr val="C00000"/>
                          </a:solidFill>
                          <a:latin typeface="Cambria Math" panose="02040503050406030204" pitchFamily="18" charset="0"/>
                          <a:ea typeface="Cambria Math" panose="02040503050406030204" pitchFamily="18" charset="0"/>
                        </a:rPr>
                        <m:t>𝑥𝑦</m:t>
                      </m:r>
                      <m:r>
                        <a:rPr lang="en-US" sz="3000" b="0" i="1" smtClean="0">
                          <a:solidFill>
                            <a:srgbClr val="C00000"/>
                          </a:solidFill>
                          <a:latin typeface="Cambria Math" panose="02040503050406030204" pitchFamily="18" charset="0"/>
                          <a:ea typeface="Cambria Math" panose="02040503050406030204" pitchFamily="18" charset="0"/>
                        </a:rPr>
                        <m:t> −</m:t>
                      </m:r>
                      <m:r>
                        <a:rPr lang="en-US" sz="3000" b="0" i="1" smtClean="0">
                          <a:solidFill>
                            <a:srgbClr val="C00000"/>
                          </a:solidFill>
                          <a:latin typeface="Cambria Math" panose="02040503050406030204" pitchFamily="18" charset="0"/>
                          <a:ea typeface="Cambria Math" panose="02040503050406030204" pitchFamily="18" charset="0"/>
                        </a:rPr>
                        <m:t>𝛾</m:t>
                      </m:r>
                      <m:r>
                        <a:rPr lang="en-US" sz="3000" b="0" i="1" smtClean="0">
                          <a:solidFill>
                            <a:srgbClr val="C00000"/>
                          </a:solidFill>
                          <a:latin typeface="Cambria Math" panose="02040503050406030204" pitchFamily="18" charset="0"/>
                          <a:ea typeface="Cambria Math" panose="02040503050406030204" pitchFamily="18" charset="0"/>
                        </a:rPr>
                        <m:t>𝑦</m:t>
                      </m:r>
                    </m:oMath>
                  </m:oMathPara>
                </a14:m>
                <a:endParaRPr lang="en-US" sz="3000" dirty="0">
                  <a:solidFill>
                    <a:srgbClr val="C00000"/>
                  </a:solidFill>
                </a:endParaRPr>
              </a:p>
            </p:txBody>
          </p:sp>
        </mc:Choice>
        <mc:Fallback xmlns="">
          <p:sp>
            <p:nvSpPr>
              <p:cNvPr id="6" name="TextBox 5">
                <a:extLst>
                  <a:ext uri="{FF2B5EF4-FFF2-40B4-BE49-F238E27FC236}">
                    <a16:creationId xmlns:a16="http://schemas.microsoft.com/office/drawing/2014/main" id="{0E4A739D-05EB-28C0-02B0-352400323D29}"/>
                  </a:ext>
                </a:extLst>
              </p:cNvPr>
              <p:cNvSpPr txBox="1">
                <a:spLocks noRot="1" noChangeAspect="1" noMove="1" noResize="1" noEditPoints="1" noAdjustHandles="1" noChangeArrowheads="1" noChangeShapeType="1" noTextEdit="1"/>
              </p:cNvSpPr>
              <p:nvPr/>
            </p:nvSpPr>
            <p:spPr>
              <a:xfrm>
                <a:off x="3339894" y="2976297"/>
                <a:ext cx="4001311" cy="876522"/>
              </a:xfrm>
              <a:prstGeom prst="rect">
                <a:avLst/>
              </a:prstGeom>
              <a:blipFill>
                <a:blip r:embed="rId4"/>
                <a:stretch>
                  <a:fillRect t="-4286" b="-12857"/>
                </a:stretch>
              </a:blipFill>
            </p:spPr>
            <p:txBody>
              <a:bodyPr/>
              <a:lstStyle/>
              <a:p>
                <a:r>
                  <a:rPr lang="en-US">
                    <a:noFill/>
                  </a:rPr>
                  <a:t> </a:t>
                </a:r>
              </a:p>
            </p:txBody>
          </p:sp>
        </mc:Fallback>
      </mc:AlternateContent>
      <p:grpSp>
        <p:nvGrpSpPr>
          <p:cNvPr id="7" name="Group 6">
            <a:extLst>
              <a:ext uri="{FF2B5EF4-FFF2-40B4-BE49-F238E27FC236}">
                <a16:creationId xmlns:a16="http://schemas.microsoft.com/office/drawing/2014/main" id="{F8C0B388-8125-8C6C-057F-44D204FED58E}"/>
              </a:ext>
            </a:extLst>
          </p:cNvPr>
          <p:cNvGrpSpPr/>
          <p:nvPr/>
        </p:nvGrpSpPr>
        <p:grpSpPr>
          <a:xfrm>
            <a:off x="1057249" y="1123207"/>
            <a:ext cx="1916677" cy="3792623"/>
            <a:chOff x="136581" y="1810193"/>
            <a:chExt cx="2325472" cy="4280263"/>
          </a:xfrm>
        </p:grpSpPr>
        <p:cxnSp>
          <p:nvCxnSpPr>
            <p:cNvPr id="8" name="Curved Connector 7">
              <a:extLst>
                <a:ext uri="{FF2B5EF4-FFF2-40B4-BE49-F238E27FC236}">
                  <a16:creationId xmlns:a16="http://schemas.microsoft.com/office/drawing/2014/main" id="{E5F43819-2EBB-3F77-B828-A2A15EF4224D}"/>
                </a:ext>
              </a:extLst>
            </p:cNvPr>
            <p:cNvCxnSpPr>
              <a:cxnSpLocks/>
              <a:stCxn id="9" idx="1"/>
            </p:cNvCxnSpPr>
            <p:nvPr/>
          </p:nvCxnSpPr>
          <p:spPr>
            <a:xfrm rot="10800000" flipV="1">
              <a:off x="214401" y="2779223"/>
              <a:ext cx="625192" cy="1345304"/>
            </a:xfrm>
            <a:prstGeom prst="curvedConnector2">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5DA2EBA-8903-764F-5D76-D333D40ADAC6}"/>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fish</a:t>
              </a:r>
            </a:p>
            <a:p>
              <a:pPr algn="ctr"/>
              <a:r>
                <a:rPr lang="en-US" dirty="0"/>
                <a:t>(x)</a:t>
              </a:r>
            </a:p>
          </p:txBody>
        </p:sp>
        <p:cxnSp>
          <p:nvCxnSpPr>
            <p:cNvPr id="10" name="Curved Connector 9">
              <a:extLst>
                <a:ext uri="{FF2B5EF4-FFF2-40B4-BE49-F238E27FC236}">
                  <a16:creationId xmlns:a16="http://schemas.microsoft.com/office/drawing/2014/main" id="{F1CC1FB9-FEBF-778A-E879-78BB8CB45E6C}"/>
                </a:ext>
              </a:extLst>
            </p:cNvPr>
            <p:cNvCxnSpPr>
              <a:cxnSpLocks/>
              <a:stCxn id="9"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urved Connector 10">
              <a:extLst>
                <a:ext uri="{FF2B5EF4-FFF2-40B4-BE49-F238E27FC236}">
                  <a16:creationId xmlns:a16="http://schemas.microsoft.com/office/drawing/2014/main" id="{61FF5496-7A31-57D6-85BF-DF87C94CC15A}"/>
                </a:ext>
              </a:extLst>
            </p:cNvPr>
            <p:cNvCxnSpPr>
              <a:cxnSpLocks/>
              <a:stCxn id="13" idx="0"/>
            </p:cNvCxnSpPr>
            <p:nvPr/>
          </p:nvCxnSpPr>
          <p:spPr>
            <a:xfrm rot="16200000" flipH="1" flipV="1">
              <a:off x="826989" y="4366333"/>
              <a:ext cx="538892" cy="581886"/>
            </a:xfrm>
            <a:prstGeom prst="curvedConnector4">
              <a:avLst>
                <a:gd name="adj1" fmla="val -73271"/>
                <a:gd name="adj2" fmla="val 16071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a:extLst>
                <a:ext uri="{FF2B5EF4-FFF2-40B4-BE49-F238E27FC236}">
                  <a16:creationId xmlns:a16="http://schemas.microsoft.com/office/drawing/2014/main" id="{13B76954-7137-12F5-2B10-868ADE66B236}"/>
                </a:ext>
              </a:extLst>
            </p:cNvPr>
            <p:cNvCxnSpPr>
              <a:cxnSpLocks/>
              <a:stCxn id="13" idx="3"/>
              <a:endCxn id="15" idx="3"/>
            </p:cNvCxnSpPr>
            <p:nvPr/>
          </p:nvCxnSpPr>
          <p:spPr>
            <a:xfrm flipH="1" flipV="1">
              <a:off x="1845779" y="3712630"/>
              <a:ext cx="123489" cy="1265404"/>
            </a:xfrm>
            <a:prstGeom prst="curvedConnector3">
              <a:avLst>
                <a:gd name="adj1" fmla="val -185118"/>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1AACF81-9EF8-0D6B-E750-3BAB7E58DC0C}"/>
                </a:ext>
              </a:extLst>
            </p:cNvPr>
            <p:cNvSpPr/>
            <p:nvPr/>
          </p:nvSpPr>
          <p:spPr>
            <a:xfrm>
              <a:off x="805487" y="4387830"/>
              <a:ext cx="1163781" cy="118040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shark</a:t>
              </a:r>
            </a:p>
            <a:p>
              <a:pPr algn="ctr"/>
              <a:r>
                <a:rPr lang="en-US" dirty="0"/>
                <a:t>(y)</a:t>
              </a:r>
            </a:p>
          </p:txBody>
        </p:sp>
        <p:pic>
          <p:nvPicPr>
            <p:cNvPr id="14" name="Picture 13">
              <a:extLst>
                <a:ext uri="{FF2B5EF4-FFF2-40B4-BE49-F238E27FC236}">
                  <a16:creationId xmlns:a16="http://schemas.microsoft.com/office/drawing/2014/main" id="{1B801B28-32AF-23A7-9646-6AAD956E7FC4}"/>
                </a:ext>
              </a:extLst>
            </p:cNvPr>
            <p:cNvPicPr>
              <a:picLocks noChangeAspect="1"/>
            </p:cNvPicPr>
            <p:nvPr/>
          </p:nvPicPr>
          <p:blipFill>
            <a:blip r:embed="rId5"/>
            <a:stretch>
              <a:fillRect/>
            </a:stretch>
          </p:blipFill>
          <p:spPr>
            <a:xfrm>
              <a:off x="2117343" y="1810193"/>
              <a:ext cx="344710" cy="369332"/>
            </a:xfrm>
            <a:prstGeom prst="rect">
              <a:avLst/>
            </a:prstGeom>
          </p:spPr>
        </p:pic>
        <p:pic>
          <p:nvPicPr>
            <p:cNvPr id="15" name="Picture 14">
              <a:extLst>
                <a:ext uri="{FF2B5EF4-FFF2-40B4-BE49-F238E27FC236}">
                  <a16:creationId xmlns:a16="http://schemas.microsoft.com/office/drawing/2014/main" id="{A2B12E06-A6D8-048D-4D5C-E7C76BC78167}"/>
                </a:ext>
              </a:extLst>
            </p:cNvPr>
            <p:cNvPicPr>
              <a:picLocks noChangeAspect="1"/>
            </p:cNvPicPr>
            <p:nvPr/>
          </p:nvPicPr>
          <p:blipFill>
            <a:blip r:embed="rId6"/>
            <a:stretch>
              <a:fillRect/>
            </a:stretch>
          </p:blipFill>
          <p:spPr>
            <a:xfrm>
              <a:off x="1579079" y="3503080"/>
              <a:ext cx="266700" cy="419100"/>
            </a:xfrm>
            <a:prstGeom prst="rect">
              <a:avLst/>
            </a:prstGeom>
          </p:spPr>
        </p:pic>
        <p:pic>
          <p:nvPicPr>
            <p:cNvPr id="16" name="Picture 15">
              <a:extLst>
                <a:ext uri="{FF2B5EF4-FFF2-40B4-BE49-F238E27FC236}">
                  <a16:creationId xmlns:a16="http://schemas.microsoft.com/office/drawing/2014/main" id="{6E5E20F2-A3D9-D414-8942-581AF7D258EC}"/>
                </a:ext>
              </a:extLst>
            </p:cNvPr>
            <p:cNvPicPr>
              <a:picLocks noChangeAspect="1"/>
            </p:cNvPicPr>
            <p:nvPr/>
          </p:nvPicPr>
          <p:blipFill>
            <a:blip r:embed="rId7"/>
            <a:stretch>
              <a:fillRect/>
            </a:stretch>
          </p:blipFill>
          <p:spPr>
            <a:xfrm>
              <a:off x="1494156" y="5672790"/>
              <a:ext cx="254000" cy="317500"/>
            </a:xfrm>
            <a:prstGeom prst="rect">
              <a:avLst/>
            </a:prstGeom>
          </p:spPr>
        </p:pic>
        <p:cxnSp>
          <p:nvCxnSpPr>
            <p:cNvPr id="17" name="Curved Connector 16">
              <a:extLst>
                <a:ext uri="{FF2B5EF4-FFF2-40B4-BE49-F238E27FC236}">
                  <a16:creationId xmlns:a16="http://schemas.microsoft.com/office/drawing/2014/main" id="{BD071B06-6BFA-8BBC-5500-9843F6745D2A}"/>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4F3C018B-4733-351A-311B-9B5648F30332}"/>
                </a:ext>
              </a:extLst>
            </p:cNvPr>
            <p:cNvPicPr>
              <a:picLocks noChangeAspect="1"/>
            </p:cNvPicPr>
            <p:nvPr/>
          </p:nvPicPr>
          <p:blipFill>
            <a:blip r:embed="rId8"/>
            <a:stretch>
              <a:fillRect/>
            </a:stretch>
          </p:blipFill>
          <p:spPr>
            <a:xfrm>
              <a:off x="136581" y="4244227"/>
              <a:ext cx="190500" cy="342900"/>
            </a:xfrm>
            <a:prstGeom prst="rect">
              <a:avLst/>
            </a:prstGeom>
          </p:spPr>
        </p:pic>
        <p:cxnSp>
          <p:nvCxnSpPr>
            <p:cNvPr id="19" name="Curved Connector 18">
              <a:extLst>
                <a:ext uri="{FF2B5EF4-FFF2-40B4-BE49-F238E27FC236}">
                  <a16:creationId xmlns:a16="http://schemas.microsoft.com/office/drawing/2014/main" id="{AF2CFE02-DF42-A91A-6909-10B061EBDFF2}"/>
                </a:ext>
              </a:extLst>
            </p:cNvPr>
            <p:cNvCxnSpPr>
              <a:cxnSpLocks/>
            </p:cNvCxnSpPr>
            <p:nvPr/>
          </p:nvCxnSpPr>
          <p:spPr>
            <a:xfrm rot="5400000">
              <a:off x="1186140" y="5848747"/>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2" name="TextBox 21">
            <a:extLst>
              <a:ext uri="{FF2B5EF4-FFF2-40B4-BE49-F238E27FC236}">
                <a16:creationId xmlns:a16="http://schemas.microsoft.com/office/drawing/2014/main" id="{5BEF3E1E-6037-A9FB-47A6-26DC1C6CDF7B}"/>
              </a:ext>
            </a:extLst>
          </p:cNvPr>
          <p:cNvSpPr txBox="1"/>
          <p:nvPr/>
        </p:nvSpPr>
        <p:spPr>
          <a:xfrm>
            <a:off x="4100778" y="867554"/>
            <a:ext cx="3495259" cy="769441"/>
          </a:xfrm>
          <a:prstGeom prst="rect">
            <a:avLst/>
          </a:prstGeom>
          <a:noFill/>
        </p:spPr>
        <p:txBody>
          <a:bodyPr wrap="square">
            <a:spAutoFit/>
          </a:bodyPr>
          <a:lstStyle/>
          <a:p>
            <a:r>
              <a:rPr lang="en-US" sz="2200" dirty="0">
                <a:solidFill>
                  <a:schemeClr val="bg1">
                    <a:lumMod val="65000"/>
                  </a:schemeClr>
                </a:solidFill>
                <a:latin typeface="Helvetica" pitchFamily="2" charset="0"/>
              </a:rPr>
              <a:t>growth rate of prey, independent of predator</a:t>
            </a:r>
            <a:endParaRPr lang="en-US" dirty="0">
              <a:solidFill>
                <a:schemeClr val="bg1">
                  <a:lumMod val="65000"/>
                </a:schemeClr>
              </a:solidFill>
              <a:effectLst/>
              <a:latin typeface="Helvetica" pitchFamily="2" charset="0"/>
            </a:endParaRPr>
          </a:p>
        </p:txBody>
      </p:sp>
      <p:sp>
        <p:nvSpPr>
          <p:cNvPr id="23" name="Right Brace 22">
            <a:extLst>
              <a:ext uri="{FF2B5EF4-FFF2-40B4-BE49-F238E27FC236}">
                <a16:creationId xmlns:a16="http://schemas.microsoft.com/office/drawing/2014/main" id="{56DFFCA6-43B6-CBBD-170F-9792C63B3DFF}"/>
              </a:ext>
            </a:extLst>
          </p:cNvPr>
          <p:cNvSpPr/>
          <p:nvPr/>
        </p:nvSpPr>
        <p:spPr>
          <a:xfrm rot="16200000">
            <a:off x="5108952" y="1439183"/>
            <a:ext cx="327255" cy="810845"/>
          </a:xfrm>
          <a:prstGeom prst="rightBrace">
            <a:avLst>
              <a:gd name="adj1" fmla="val 11860"/>
              <a:gd name="adj2" fmla="val 48122"/>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Right Brace 23">
            <a:extLst>
              <a:ext uri="{FF2B5EF4-FFF2-40B4-BE49-F238E27FC236}">
                <a16:creationId xmlns:a16="http://schemas.microsoft.com/office/drawing/2014/main" id="{B4DB42F9-2007-3642-B42B-90FE4CD101DA}"/>
              </a:ext>
            </a:extLst>
          </p:cNvPr>
          <p:cNvSpPr/>
          <p:nvPr/>
        </p:nvSpPr>
        <p:spPr>
          <a:xfrm>
            <a:off x="6795172" y="2008233"/>
            <a:ext cx="327255" cy="810845"/>
          </a:xfrm>
          <a:prstGeom prst="rightBrace">
            <a:avLst>
              <a:gd name="adj1" fmla="val 11860"/>
              <a:gd name="adj2" fmla="val 48122"/>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TextBox 24">
            <a:extLst>
              <a:ext uri="{FF2B5EF4-FFF2-40B4-BE49-F238E27FC236}">
                <a16:creationId xmlns:a16="http://schemas.microsoft.com/office/drawing/2014/main" id="{94BC5CB1-DFD3-1DF3-30AA-3FF8DCA0DB1A}"/>
              </a:ext>
            </a:extLst>
          </p:cNvPr>
          <p:cNvSpPr txBox="1"/>
          <p:nvPr/>
        </p:nvSpPr>
        <p:spPr>
          <a:xfrm>
            <a:off x="7293605" y="1794214"/>
            <a:ext cx="2705963" cy="1446550"/>
          </a:xfrm>
          <a:prstGeom prst="rect">
            <a:avLst/>
          </a:prstGeom>
          <a:noFill/>
        </p:spPr>
        <p:txBody>
          <a:bodyPr wrap="square">
            <a:spAutoFit/>
          </a:bodyPr>
          <a:lstStyle/>
          <a:p>
            <a:r>
              <a:rPr lang="en-US" sz="2200" dirty="0">
                <a:latin typeface="Helvetica" pitchFamily="2" charset="0"/>
              </a:rPr>
              <a:t>death rate of prey, depends on abundance of predator</a:t>
            </a:r>
            <a:endParaRPr lang="en-US" dirty="0">
              <a:effectLst/>
              <a:latin typeface="Helvetica" pitchFamily="2" charset="0"/>
            </a:endParaRPr>
          </a:p>
        </p:txBody>
      </p:sp>
      <p:sp>
        <p:nvSpPr>
          <p:cNvPr id="2" name="Content Placeholder 2">
            <a:extLst>
              <a:ext uri="{FF2B5EF4-FFF2-40B4-BE49-F238E27FC236}">
                <a16:creationId xmlns:a16="http://schemas.microsoft.com/office/drawing/2014/main" id="{8102E269-3CE6-DF19-27DD-E437871125CB}"/>
              </a:ext>
            </a:extLst>
          </p:cNvPr>
          <p:cNvSpPr txBox="1">
            <a:spLocks/>
          </p:cNvSpPr>
          <p:nvPr/>
        </p:nvSpPr>
        <p:spPr>
          <a:xfrm>
            <a:off x="345430" y="4911229"/>
            <a:ext cx="3255752" cy="1711903"/>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does </a:t>
            </a:r>
            <a:r>
              <a:rPr lang="en-US" sz="2800" b="1" i="1" dirty="0">
                <a:solidFill>
                  <a:srgbClr val="0070C0"/>
                </a:solidFill>
              </a:rPr>
              <a:t>fish</a:t>
            </a:r>
            <a:r>
              <a:rPr lang="en-US" sz="2800" i="1" dirty="0"/>
              <a:t> abundance </a:t>
            </a:r>
            <a:r>
              <a:rPr lang="en-US" sz="2800" b="1" i="1" dirty="0">
                <a:solidFill>
                  <a:srgbClr val="7030A0"/>
                </a:solidFill>
              </a:rPr>
              <a:t>vary</a:t>
            </a:r>
            <a:r>
              <a:rPr lang="en-US" sz="2800" b="1" i="1" dirty="0">
                <a:solidFill>
                  <a:srgbClr val="C00000"/>
                </a:solidFill>
              </a:rPr>
              <a:t> </a:t>
            </a:r>
            <a:r>
              <a:rPr lang="en-US" sz="2800" i="1" dirty="0"/>
              <a:t>with </a:t>
            </a:r>
            <a:r>
              <a:rPr lang="en-US" sz="2800" b="1" i="1" dirty="0">
                <a:solidFill>
                  <a:srgbClr val="7030A0"/>
                </a:solidFill>
              </a:rPr>
              <a:t>changes</a:t>
            </a:r>
            <a:r>
              <a:rPr lang="en-US" sz="2800" b="1" i="1" dirty="0">
                <a:solidFill>
                  <a:srgbClr val="C00000"/>
                </a:solidFill>
              </a:rPr>
              <a:t> </a:t>
            </a:r>
            <a:r>
              <a:rPr lang="en-US" sz="2800" i="1" dirty="0"/>
              <a:t>in </a:t>
            </a:r>
            <a:r>
              <a:rPr lang="en-US" sz="2800" b="1" i="1" dirty="0">
                <a:solidFill>
                  <a:srgbClr val="C00000"/>
                </a:solidFill>
              </a:rPr>
              <a:t>shark </a:t>
            </a:r>
            <a:r>
              <a:rPr lang="en-US" sz="2800" i="1" dirty="0"/>
              <a:t>abundance?</a:t>
            </a:r>
          </a:p>
        </p:txBody>
      </p:sp>
      <p:sp>
        <p:nvSpPr>
          <p:cNvPr id="3" name="TextBox 2">
            <a:extLst>
              <a:ext uri="{FF2B5EF4-FFF2-40B4-BE49-F238E27FC236}">
                <a16:creationId xmlns:a16="http://schemas.microsoft.com/office/drawing/2014/main" id="{FA86CCC6-2A31-F16F-AE23-2EB1E2DE47D3}"/>
              </a:ext>
            </a:extLst>
          </p:cNvPr>
          <p:cNvSpPr txBox="1"/>
          <p:nvPr/>
        </p:nvSpPr>
        <p:spPr>
          <a:xfrm>
            <a:off x="589893" y="28317"/>
            <a:ext cx="11012213" cy="584775"/>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The </a:t>
            </a:r>
            <a:r>
              <a:rPr lang="en-US" sz="3200" b="1" dirty="0" err="1">
                <a:solidFill>
                  <a:srgbClr val="7030A0"/>
                </a:solidFill>
                <a:latin typeface="Calibri" panose="020F0502020204030204" pitchFamily="34" charset="0"/>
                <a:cs typeface="Calibri" panose="020F0502020204030204" pitchFamily="34" charset="0"/>
              </a:rPr>
              <a:t>Lotka</a:t>
            </a:r>
            <a:r>
              <a:rPr lang="en-US" sz="3200" b="1" dirty="0">
                <a:solidFill>
                  <a:srgbClr val="7030A0"/>
                </a:solidFill>
                <a:latin typeface="Calibri" panose="020F0502020204030204" pitchFamily="34" charset="0"/>
                <a:cs typeface="Calibri" panose="020F0502020204030204" pitchFamily="34" charset="0"/>
              </a:rPr>
              <a:t>-Volterra</a:t>
            </a:r>
            <a:r>
              <a:rPr lang="en-US" sz="3200" dirty="0">
                <a:latin typeface="Calibri" panose="020F0502020204030204" pitchFamily="34" charset="0"/>
                <a:cs typeface="Calibri" panose="020F0502020204030204" pitchFamily="34" charset="0"/>
              </a:rPr>
              <a:t> </a:t>
            </a:r>
            <a:r>
              <a:rPr lang="en-US" sz="3200" b="1" dirty="0">
                <a:solidFill>
                  <a:srgbClr val="C00000"/>
                </a:solidFill>
                <a:latin typeface="Calibri" panose="020F0502020204030204" pitchFamily="34" charset="0"/>
                <a:cs typeface="Calibri" panose="020F0502020204030204" pitchFamily="34" charset="0"/>
              </a:rPr>
              <a:t>predator</a:t>
            </a:r>
            <a:r>
              <a:rPr lang="en-US" sz="3200" dirty="0">
                <a:latin typeface="Calibri" panose="020F0502020204030204" pitchFamily="34" charset="0"/>
                <a:cs typeface="Calibri" panose="020F0502020204030204" pitchFamily="34" charset="0"/>
              </a:rPr>
              <a:t>-</a:t>
            </a:r>
            <a:r>
              <a:rPr lang="en-US" sz="3200" b="1" dirty="0">
                <a:solidFill>
                  <a:schemeClr val="accent1"/>
                </a:solidFill>
                <a:latin typeface="Calibri" panose="020F0502020204030204" pitchFamily="34" charset="0"/>
                <a:cs typeface="Calibri" panose="020F0502020204030204" pitchFamily="34" charset="0"/>
              </a:rPr>
              <a:t>prey</a:t>
            </a:r>
            <a:r>
              <a:rPr lang="en-US" sz="3200" dirty="0">
                <a:latin typeface="Calibri" panose="020F0502020204030204" pitchFamily="34" charset="0"/>
                <a:cs typeface="Calibri" panose="020F0502020204030204" pitchFamily="34" charset="0"/>
              </a:rPr>
              <a:t> model</a:t>
            </a:r>
            <a:endParaRPr lang="en-US" sz="3200" dirty="0">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51798263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3B4A6A7-C98D-935B-CCD1-0B5B534FA58F}"/>
                  </a:ext>
                </a:extLst>
              </p:cNvPr>
              <p:cNvSpPr txBox="1"/>
              <p:nvPr/>
            </p:nvSpPr>
            <p:spPr>
              <a:xfrm>
                <a:off x="3397077" y="1917888"/>
                <a:ext cx="4001311" cy="87652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solidFill>
                                <a:schemeClr val="accent1"/>
                              </a:solidFill>
                              <a:latin typeface="Cambria Math" panose="02040503050406030204" pitchFamily="18" charset="0"/>
                            </a:rPr>
                          </m:ctrlPr>
                        </m:fPr>
                        <m:num>
                          <m:r>
                            <a:rPr lang="en-US" sz="3000" b="0" i="1" smtClean="0">
                              <a:solidFill>
                                <a:schemeClr val="accent1"/>
                              </a:solidFill>
                              <a:latin typeface="Cambria Math" panose="02040503050406030204" pitchFamily="18" charset="0"/>
                            </a:rPr>
                            <m:t>𝑑𝑥</m:t>
                          </m:r>
                        </m:num>
                        <m:den>
                          <m:r>
                            <a:rPr lang="en-US" sz="3000" b="0" i="1" smtClean="0">
                              <a:solidFill>
                                <a:schemeClr val="accent1"/>
                              </a:solidFill>
                              <a:latin typeface="Cambria Math" panose="02040503050406030204" pitchFamily="18" charset="0"/>
                            </a:rPr>
                            <m:t>𝑑𝑡</m:t>
                          </m:r>
                        </m:den>
                      </m:f>
                      <m:r>
                        <a:rPr lang="en-US" sz="3000" b="0" i="1" smtClean="0">
                          <a:solidFill>
                            <a:schemeClr val="accent1"/>
                          </a:solidFill>
                          <a:latin typeface="Cambria Math" panose="02040503050406030204" pitchFamily="18" charset="0"/>
                        </a:rPr>
                        <m:t>=</m:t>
                      </m:r>
                      <m:r>
                        <a:rPr lang="en-US" sz="3000" b="0" i="1" smtClean="0">
                          <a:solidFill>
                            <a:schemeClr val="accent1"/>
                          </a:solidFill>
                          <a:latin typeface="Cambria Math" panose="02040503050406030204" pitchFamily="18" charset="0"/>
                          <a:ea typeface="Cambria Math" panose="02040503050406030204" pitchFamily="18" charset="0"/>
                        </a:rPr>
                        <m:t>𝛼</m:t>
                      </m:r>
                      <m:r>
                        <a:rPr lang="en-US" sz="3000" b="0" i="1" smtClean="0">
                          <a:solidFill>
                            <a:schemeClr val="accent1"/>
                          </a:solidFill>
                          <a:latin typeface="Cambria Math" panose="02040503050406030204" pitchFamily="18" charset="0"/>
                          <a:ea typeface="Cambria Math" panose="02040503050406030204" pitchFamily="18" charset="0"/>
                        </a:rPr>
                        <m:t>𝑥</m:t>
                      </m:r>
                      <m:r>
                        <a:rPr lang="en-US" sz="3000" b="0" i="1" smtClean="0">
                          <a:solidFill>
                            <a:schemeClr val="accent1"/>
                          </a:solidFill>
                          <a:latin typeface="Cambria Math" panose="02040503050406030204" pitchFamily="18" charset="0"/>
                          <a:ea typeface="Cambria Math" panose="02040503050406030204" pitchFamily="18" charset="0"/>
                        </a:rPr>
                        <m:t> −</m:t>
                      </m:r>
                      <m:r>
                        <a:rPr lang="en-US" sz="3000" b="0" i="1" smtClean="0">
                          <a:solidFill>
                            <a:schemeClr val="accent1"/>
                          </a:solidFill>
                          <a:latin typeface="Cambria Math" panose="02040503050406030204" pitchFamily="18" charset="0"/>
                          <a:ea typeface="Cambria Math" panose="02040503050406030204" pitchFamily="18" charset="0"/>
                        </a:rPr>
                        <m:t>𝛽</m:t>
                      </m:r>
                      <m:r>
                        <a:rPr lang="en-US" sz="3000" b="0" i="1" smtClean="0">
                          <a:solidFill>
                            <a:schemeClr val="accent1"/>
                          </a:solidFill>
                          <a:latin typeface="Cambria Math" panose="02040503050406030204" pitchFamily="18" charset="0"/>
                          <a:ea typeface="Cambria Math" panose="02040503050406030204" pitchFamily="18" charset="0"/>
                        </a:rPr>
                        <m:t>𝑥𝑦</m:t>
                      </m:r>
                    </m:oMath>
                  </m:oMathPara>
                </a14:m>
                <a:endParaRPr lang="en-US" sz="3000" dirty="0">
                  <a:solidFill>
                    <a:schemeClr val="accent1"/>
                  </a:solidFill>
                </a:endParaRPr>
              </a:p>
            </p:txBody>
          </p:sp>
        </mc:Choice>
        <mc:Fallback xmlns="">
          <p:sp>
            <p:nvSpPr>
              <p:cNvPr id="5" name="TextBox 4">
                <a:extLst>
                  <a:ext uri="{FF2B5EF4-FFF2-40B4-BE49-F238E27FC236}">
                    <a16:creationId xmlns:a16="http://schemas.microsoft.com/office/drawing/2014/main" id="{53B4A6A7-C98D-935B-CCD1-0B5B534FA58F}"/>
                  </a:ext>
                </a:extLst>
              </p:cNvPr>
              <p:cNvSpPr txBox="1">
                <a:spLocks noRot="1" noChangeAspect="1" noMove="1" noResize="1" noEditPoints="1" noAdjustHandles="1" noChangeArrowheads="1" noChangeShapeType="1" noTextEdit="1"/>
              </p:cNvSpPr>
              <p:nvPr/>
            </p:nvSpPr>
            <p:spPr>
              <a:xfrm>
                <a:off x="3397077" y="1917888"/>
                <a:ext cx="4001311" cy="876522"/>
              </a:xfrm>
              <a:prstGeom prst="rect">
                <a:avLst/>
              </a:prstGeom>
              <a:blipFill>
                <a:blip r:embed="rId3"/>
                <a:stretch>
                  <a:fillRect t="-2899" b="-1449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E4A739D-05EB-28C0-02B0-352400323D29}"/>
                  </a:ext>
                </a:extLst>
              </p:cNvPr>
              <p:cNvSpPr txBox="1"/>
              <p:nvPr/>
            </p:nvSpPr>
            <p:spPr>
              <a:xfrm>
                <a:off x="3339894" y="2976297"/>
                <a:ext cx="4001311" cy="87652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solidFill>
                                <a:srgbClr val="C00000"/>
                              </a:solidFill>
                              <a:latin typeface="Cambria Math" panose="02040503050406030204" pitchFamily="18" charset="0"/>
                            </a:rPr>
                          </m:ctrlPr>
                        </m:fPr>
                        <m:num>
                          <m:r>
                            <a:rPr lang="en-US" sz="3000" b="0" i="1" smtClean="0">
                              <a:solidFill>
                                <a:srgbClr val="C00000"/>
                              </a:solidFill>
                              <a:latin typeface="Cambria Math" panose="02040503050406030204" pitchFamily="18" charset="0"/>
                            </a:rPr>
                            <m:t>𝑑𝑦</m:t>
                          </m:r>
                        </m:num>
                        <m:den>
                          <m:r>
                            <a:rPr lang="en-US" sz="3000" b="0" i="1" smtClean="0">
                              <a:solidFill>
                                <a:srgbClr val="C00000"/>
                              </a:solidFill>
                              <a:latin typeface="Cambria Math" panose="02040503050406030204" pitchFamily="18" charset="0"/>
                            </a:rPr>
                            <m:t>𝑑𝑡</m:t>
                          </m:r>
                        </m:den>
                      </m:f>
                      <m:r>
                        <a:rPr lang="en-US" sz="3000" b="0" i="1" smtClean="0">
                          <a:solidFill>
                            <a:srgbClr val="C00000"/>
                          </a:solidFill>
                          <a:latin typeface="Cambria Math" panose="02040503050406030204" pitchFamily="18" charset="0"/>
                        </a:rPr>
                        <m:t>=</m:t>
                      </m:r>
                      <m:r>
                        <a:rPr lang="en-US" sz="3000" b="0" i="1" smtClean="0">
                          <a:solidFill>
                            <a:srgbClr val="C00000"/>
                          </a:solidFill>
                          <a:latin typeface="Cambria Math" panose="02040503050406030204" pitchFamily="18" charset="0"/>
                          <a:ea typeface="Cambria Math" panose="02040503050406030204" pitchFamily="18" charset="0"/>
                        </a:rPr>
                        <m:t>𝛿</m:t>
                      </m:r>
                      <m:r>
                        <a:rPr lang="en-US" sz="3000" b="0" i="1" smtClean="0">
                          <a:solidFill>
                            <a:srgbClr val="C00000"/>
                          </a:solidFill>
                          <a:latin typeface="Cambria Math" panose="02040503050406030204" pitchFamily="18" charset="0"/>
                          <a:ea typeface="Cambria Math" panose="02040503050406030204" pitchFamily="18" charset="0"/>
                        </a:rPr>
                        <m:t>𝑥𝑦</m:t>
                      </m:r>
                      <m:r>
                        <a:rPr lang="en-US" sz="3000" b="0" i="1" smtClean="0">
                          <a:solidFill>
                            <a:srgbClr val="C00000"/>
                          </a:solidFill>
                          <a:latin typeface="Cambria Math" panose="02040503050406030204" pitchFamily="18" charset="0"/>
                          <a:ea typeface="Cambria Math" panose="02040503050406030204" pitchFamily="18" charset="0"/>
                        </a:rPr>
                        <m:t> −</m:t>
                      </m:r>
                      <m:r>
                        <a:rPr lang="en-US" sz="3000" b="0" i="1" smtClean="0">
                          <a:solidFill>
                            <a:srgbClr val="C00000"/>
                          </a:solidFill>
                          <a:latin typeface="Cambria Math" panose="02040503050406030204" pitchFamily="18" charset="0"/>
                          <a:ea typeface="Cambria Math" panose="02040503050406030204" pitchFamily="18" charset="0"/>
                        </a:rPr>
                        <m:t>𝛾</m:t>
                      </m:r>
                      <m:r>
                        <a:rPr lang="en-US" sz="3000" b="0" i="1" smtClean="0">
                          <a:solidFill>
                            <a:srgbClr val="C00000"/>
                          </a:solidFill>
                          <a:latin typeface="Cambria Math" panose="02040503050406030204" pitchFamily="18" charset="0"/>
                          <a:ea typeface="Cambria Math" panose="02040503050406030204" pitchFamily="18" charset="0"/>
                        </a:rPr>
                        <m:t>𝑦</m:t>
                      </m:r>
                    </m:oMath>
                  </m:oMathPara>
                </a14:m>
                <a:endParaRPr lang="en-US" sz="3000" dirty="0">
                  <a:solidFill>
                    <a:srgbClr val="C00000"/>
                  </a:solidFill>
                </a:endParaRPr>
              </a:p>
            </p:txBody>
          </p:sp>
        </mc:Choice>
        <mc:Fallback xmlns="">
          <p:sp>
            <p:nvSpPr>
              <p:cNvPr id="6" name="TextBox 5">
                <a:extLst>
                  <a:ext uri="{FF2B5EF4-FFF2-40B4-BE49-F238E27FC236}">
                    <a16:creationId xmlns:a16="http://schemas.microsoft.com/office/drawing/2014/main" id="{0E4A739D-05EB-28C0-02B0-352400323D29}"/>
                  </a:ext>
                </a:extLst>
              </p:cNvPr>
              <p:cNvSpPr txBox="1">
                <a:spLocks noRot="1" noChangeAspect="1" noMove="1" noResize="1" noEditPoints="1" noAdjustHandles="1" noChangeArrowheads="1" noChangeShapeType="1" noTextEdit="1"/>
              </p:cNvSpPr>
              <p:nvPr/>
            </p:nvSpPr>
            <p:spPr>
              <a:xfrm>
                <a:off x="3339894" y="2976297"/>
                <a:ext cx="4001311" cy="876522"/>
              </a:xfrm>
              <a:prstGeom prst="rect">
                <a:avLst/>
              </a:prstGeom>
              <a:blipFill>
                <a:blip r:embed="rId4"/>
                <a:stretch>
                  <a:fillRect t="-4286" b="-12857"/>
                </a:stretch>
              </a:blipFill>
            </p:spPr>
            <p:txBody>
              <a:bodyPr/>
              <a:lstStyle/>
              <a:p>
                <a:r>
                  <a:rPr lang="en-US">
                    <a:noFill/>
                  </a:rPr>
                  <a:t> </a:t>
                </a:r>
              </a:p>
            </p:txBody>
          </p:sp>
        </mc:Fallback>
      </mc:AlternateContent>
      <p:grpSp>
        <p:nvGrpSpPr>
          <p:cNvPr id="7" name="Group 6">
            <a:extLst>
              <a:ext uri="{FF2B5EF4-FFF2-40B4-BE49-F238E27FC236}">
                <a16:creationId xmlns:a16="http://schemas.microsoft.com/office/drawing/2014/main" id="{F8C0B388-8125-8C6C-057F-44D204FED58E}"/>
              </a:ext>
            </a:extLst>
          </p:cNvPr>
          <p:cNvGrpSpPr/>
          <p:nvPr/>
        </p:nvGrpSpPr>
        <p:grpSpPr>
          <a:xfrm>
            <a:off x="1057249" y="1123207"/>
            <a:ext cx="1916677" cy="3792623"/>
            <a:chOff x="136581" y="1810193"/>
            <a:chExt cx="2325472" cy="4280263"/>
          </a:xfrm>
        </p:grpSpPr>
        <p:cxnSp>
          <p:nvCxnSpPr>
            <p:cNvPr id="8" name="Curved Connector 7">
              <a:extLst>
                <a:ext uri="{FF2B5EF4-FFF2-40B4-BE49-F238E27FC236}">
                  <a16:creationId xmlns:a16="http://schemas.microsoft.com/office/drawing/2014/main" id="{E5F43819-2EBB-3F77-B828-A2A15EF4224D}"/>
                </a:ext>
              </a:extLst>
            </p:cNvPr>
            <p:cNvCxnSpPr>
              <a:cxnSpLocks/>
              <a:stCxn id="9" idx="1"/>
            </p:cNvCxnSpPr>
            <p:nvPr/>
          </p:nvCxnSpPr>
          <p:spPr>
            <a:xfrm rot="10800000" flipV="1">
              <a:off x="214401" y="2779223"/>
              <a:ext cx="625192" cy="1345304"/>
            </a:xfrm>
            <a:prstGeom prst="curvedConnector2">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5DA2EBA-8903-764F-5D76-D333D40ADAC6}"/>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fish</a:t>
              </a:r>
            </a:p>
            <a:p>
              <a:pPr algn="ctr"/>
              <a:r>
                <a:rPr lang="en-US" dirty="0"/>
                <a:t>(x)</a:t>
              </a:r>
            </a:p>
          </p:txBody>
        </p:sp>
        <p:cxnSp>
          <p:nvCxnSpPr>
            <p:cNvPr id="10" name="Curved Connector 9">
              <a:extLst>
                <a:ext uri="{FF2B5EF4-FFF2-40B4-BE49-F238E27FC236}">
                  <a16:creationId xmlns:a16="http://schemas.microsoft.com/office/drawing/2014/main" id="{F1CC1FB9-FEBF-778A-E879-78BB8CB45E6C}"/>
                </a:ext>
              </a:extLst>
            </p:cNvPr>
            <p:cNvCxnSpPr>
              <a:cxnSpLocks/>
              <a:stCxn id="9"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urved Connector 10">
              <a:extLst>
                <a:ext uri="{FF2B5EF4-FFF2-40B4-BE49-F238E27FC236}">
                  <a16:creationId xmlns:a16="http://schemas.microsoft.com/office/drawing/2014/main" id="{61FF5496-7A31-57D6-85BF-DF87C94CC15A}"/>
                </a:ext>
              </a:extLst>
            </p:cNvPr>
            <p:cNvCxnSpPr>
              <a:cxnSpLocks/>
              <a:stCxn id="13" idx="0"/>
            </p:cNvCxnSpPr>
            <p:nvPr/>
          </p:nvCxnSpPr>
          <p:spPr>
            <a:xfrm rot="16200000" flipH="1" flipV="1">
              <a:off x="826989" y="4366333"/>
              <a:ext cx="538892" cy="581886"/>
            </a:xfrm>
            <a:prstGeom prst="curvedConnector4">
              <a:avLst>
                <a:gd name="adj1" fmla="val -73271"/>
                <a:gd name="adj2" fmla="val 16071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a:extLst>
                <a:ext uri="{FF2B5EF4-FFF2-40B4-BE49-F238E27FC236}">
                  <a16:creationId xmlns:a16="http://schemas.microsoft.com/office/drawing/2014/main" id="{13B76954-7137-12F5-2B10-868ADE66B236}"/>
                </a:ext>
              </a:extLst>
            </p:cNvPr>
            <p:cNvCxnSpPr>
              <a:cxnSpLocks/>
              <a:stCxn id="13" idx="3"/>
              <a:endCxn id="15" idx="3"/>
            </p:cNvCxnSpPr>
            <p:nvPr/>
          </p:nvCxnSpPr>
          <p:spPr>
            <a:xfrm flipH="1" flipV="1">
              <a:off x="1845779" y="3712630"/>
              <a:ext cx="123489" cy="1265404"/>
            </a:xfrm>
            <a:prstGeom prst="curvedConnector3">
              <a:avLst>
                <a:gd name="adj1" fmla="val -185118"/>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1AACF81-9EF8-0D6B-E750-3BAB7E58DC0C}"/>
                </a:ext>
              </a:extLst>
            </p:cNvPr>
            <p:cNvSpPr/>
            <p:nvPr/>
          </p:nvSpPr>
          <p:spPr>
            <a:xfrm>
              <a:off x="805487" y="4387830"/>
              <a:ext cx="1163781" cy="118040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shark</a:t>
              </a:r>
            </a:p>
            <a:p>
              <a:pPr algn="ctr"/>
              <a:r>
                <a:rPr lang="en-US" dirty="0"/>
                <a:t>(y)</a:t>
              </a:r>
            </a:p>
          </p:txBody>
        </p:sp>
        <p:pic>
          <p:nvPicPr>
            <p:cNvPr id="14" name="Picture 13">
              <a:extLst>
                <a:ext uri="{FF2B5EF4-FFF2-40B4-BE49-F238E27FC236}">
                  <a16:creationId xmlns:a16="http://schemas.microsoft.com/office/drawing/2014/main" id="{1B801B28-32AF-23A7-9646-6AAD956E7FC4}"/>
                </a:ext>
              </a:extLst>
            </p:cNvPr>
            <p:cNvPicPr>
              <a:picLocks noChangeAspect="1"/>
            </p:cNvPicPr>
            <p:nvPr/>
          </p:nvPicPr>
          <p:blipFill>
            <a:blip r:embed="rId5"/>
            <a:stretch>
              <a:fillRect/>
            </a:stretch>
          </p:blipFill>
          <p:spPr>
            <a:xfrm>
              <a:off x="2117343" y="1810193"/>
              <a:ext cx="344710" cy="369332"/>
            </a:xfrm>
            <a:prstGeom prst="rect">
              <a:avLst/>
            </a:prstGeom>
          </p:spPr>
        </p:pic>
        <p:pic>
          <p:nvPicPr>
            <p:cNvPr id="15" name="Picture 14">
              <a:extLst>
                <a:ext uri="{FF2B5EF4-FFF2-40B4-BE49-F238E27FC236}">
                  <a16:creationId xmlns:a16="http://schemas.microsoft.com/office/drawing/2014/main" id="{A2B12E06-A6D8-048D-4D5C-E7C76BC78167}"/>
                </a:ext>
              </a:extLst>
            </p:cNvPr>
            <p:cNvPicPr>
              <a:picLocks noChangeAspect="1"/>
            </p:cNvPicPr>
            <p:nvPr/>
          </p:nvPicPr>
          <p:blipFill>
            <a:blip r:embed="rId6"/>
            <a:stretch>
              <a:fillRect/>
            </a:stretch>
          </p:blipFill>
          <p:spPr>
            <a:xfrm>
              <a:off x="1579079" y="3503080"/>
              <a:ext cx="266700" cy="419100"/>
            </a:xfrm>
            <a:prstGeom prst="rect">
              <a:avLst/>
            </a:prstGeom>
          </p:spPr>
        </p:pic>
        <p:pic>
          <p:nvPicPr>
            <p:cNvPr id="16" name="Picture 15">
              <a:extLst>
                <a:ext uri="{FF2B5EF4-FFF2-40B4-BE49-F238E27FC236}">
                  <a16:creationId xmlns:a16="http://schemas.microsoft.com/office/drawing/2014/main" id="{6E5E20F2-A3D9-D414-8942-581AF7D258EC}"/>
                </a:ext>
              </a:extLst>
            </p:cNvPr>
            <p:cNvPicPr>
              <a:picLocks noChangeAspect="1"/>
            </p:cNvPicPr>
            <p:nvPr/>
          </p:nvPicPr>
          <p:blipFill>
            <a:blip r:embed="rId7"/>
            <a:stretch>
              <a:fillRect/>
            </a:stretch>
          </p:blipFill>
          <p:spPr>
            <a:xfrm>
              <a:off x="1494156" y="5672790"/>
              <a:ext cx="254000" cy="317500"/>
            </a:xfrm>
            <a:prstGeom prst="rect">
              <a:avLst/>
            </a:prstGeom>
          </p:spPr>
        </p:pic>
        <p:cxnSp>
          <p:nvCxnSpPr>
            <p:cNvPr id="17" name="Curved Connector 16">
              <a:extLst>
                <a:ext uri="{FF2B5EF4-FFF2-40B4-BE49-F238E27FC236}">
                  <a16:creationId xmlns:a16="http://schemas.microsoft.com/office/drawing/2014/main" id="{BD071B06-6BFA-8BBC-5500-9843F6745D2A}"/>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4F3C018B-4733-351A-311B-9B5648F30332}"/>
                </a:ext>
              </a:extLst>
            </p:cNvPr>
            <p:cNvPicPr>
              <a:picLocks noChangeAspect="1"/>
            </p:cNvPicPr>
            <p:nvPr/>
          </p:nvPicPr>
          <p:blipFill>
            <a:blip r:embed="rId8"/>
            <a:stretch>
              <a:fillRect/>
            </a:stretch>
          </p:blipFill>
          <p:spPr>
            <a:xfrm>
              <a:off x="136581" y="4244227"/>
              <a:ext cx="190500" cy="342900"/>
            </a:xfrm>
            <a:prstGeom prst="rect">
              <a:avLst/>
            </a:prstGeom>
          </p:spPr>
        </p:pic>
        <p:cxnSp>
          <p:nvCxnSpPr>
            <p:cNvPr id="19" name="Curved Connector 18">
              <a:extLst>
                <a:ext uri="{FF2B5EF4-FFF2-40B4-BE49-F238E27FC236}">
                  <a16:creationId xmlns:a16="http://schemas.microsoft.com/office/drawing/2014/main" id="{AF2CFE02-DF42-A91A-6909-10B061EBDFF2}"/>
                </a:ext>
              </a:extLst>
            </p:cNvPr>
            <p:cNvCxnSpPr>
              <a:cxnSpLocks/>
            </p:cNvCxnSpPr>
            <p:nvPr/>
          </p:nvCxnSpPr>
          <p:spPr>
            <a:xfrm rot="5400000">
              <a:off x="1186140" y="5848747"/>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2" name="TextBox 21">
            <a:extLst>
              <a:ext uri="{FF2B5EF4-FFF2-40B4-BE49-F238E27FC236}">
                <a16:creationId xmlns:a16="http://schemas.microsoft.com/office/drawing/2014/main" id="{5BEF3E1E-6037-A9FB-47A6-26DC1C6CDF7B}"/>
              </a:ext>
            </a:extLst>
          </p:cNvPr>
          <p:cNvSpPr txBox="1"/>
          <p:nvPr/>
        </p:nvSpPr>
        <p:spPr>
          <a:xfrm>
            <a:off x="4100778" y="867554"/>
            <a:ext cx="3495259" cy="769441"/>
          </a:xfrm>
          <a:prstGeom prst="rect">
            <a:avLst/>
          </a:prstGeom>
          <a:noFill/>
        </p:spPr>
        <p:txBody>
          <a:bodyPr wrap="square">
            <a:spAutoFit/>
          </a:bodyPr>
          <a:lstStyle/>
          <a:p>
            <a:r>
              <a:rPr lang="en-US" sz="2200" dirty="0">
                <a:solidFill>
                  <a:schemeClr val="bg1">
                    <a:lumMod val="65000"/>
                  </a:schemeClr>
                </a:solidFill>
                <a:latin typeface="Helvetica" pitchFamily="2" charset="0"/>
              </a:rPr>
              <a:t>growth rate of prey, independent of predator</a:t>
            </a:r>
            <a:endParaRPr lang="en-US" dirty="0">
              <a:solidFill>
                <a:schemeClr val="bg1">
                  <a:lumMod val="65000"/>
                </a:schemeClr>
              </a:solidFill>
              <a:effectLst/>
              <a:latin typeface="Helvetica" pitchFamily="2" charset="0"/>
            </a:endParaRPr>
          </a:p>
        </p:txBody>
      </p:sp>
      <p:sp>
        <p:nvSpPr>
          <p:cNvPr id="23" name="Right Brace 22">
            <a:extLst>
              <a:ext uri="{FF2B5EF4-FFF2-40B4-BE49-F238E27FC236}">
                <a16:creationId xmlns:a16="http://schemas.microsoft.com/office/drawing/2014/main" id="{56DFFCA6-43B6-CBBD-170F-9792C63B3DFF}"/>
              </a:ext>
            </a:extLst>
          </p:cNvPr>
          <p:cNvSpPr/>
          <p:nvPr/>
        </p:nvSpPr>
        <p:spPr>
          <a:xfrm rot="16200000">
            <a:off x="5108952" y="1439183"/>
            <a:ext cx="327255" cy="810845"/>
          </a:xfrm>
          <a:prstGeom prst="rightBrace">
            <a:avLst>
              <a:gd name="adj1" fmla="val 11860"/>
              <a:gd name="adj2" fmla="val 48122"/>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Right Brace 23">
            <a:extLst>
              <a:ext uri="{FF2B5EF4-FFF2-40B4-BE49-F238E27FC236}">
                <a16:creationId xmlns:a16="http://schemas.microsoft.com/office/drawing/2014/main" id="{B4DB42F9-2007-3642-B42B-90FE4CD101DA}"/>
              </a:ext>
            </a:extLst>
          </p:cNvPr>
          <p:cNvSpPr/>
          <p:nvPr/>
        </p:nvSpPr>
        <p:spPr>
          <a:xfrm>
            <a:off x="6795172" y="2008233"/>
            <a:ext cx="327255" cy="810845"/>
          </a:xfrm>
          <a:prstGeom prst="rightBrace">
            <a:avLst>
              <a:gd name="adj1" fmla="val 11860"/>
              <a:gd name="adj2" fmla="val 48122"/>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TextBox 24">
            <a:extLst>
              <a:ext uri="{FF2B5EF4-FFF2-40B4-BE49-F238E27FC236}">
                <a16:creationId xmlns:a16="http://schemas.microsoft.com/office/drawing/2014/main" id="{94BC5CB1-DFD3-1DF3-30AA-3FF8DCA0DB1A}"/>
              </a:ext>
            </a:extLst>
          </p:cNvPr>
          <p:cNvSpPr txBox="1"/>
          <p:nvPr/>
        </p:nvSpPr>
        <p:spPr>
          <a:xfrm>
            <a:off x="7293605" y="1794214"/>
            <a:ext cx="2705963" cy="1446550"/>
          </a:xfrm>
          <a:prstGeom prst="rect">
            <a:avLst/>
          </a:prstGeom>
          <a:noFill/>
        </p:spPr>
        <p:txBody>
          <a:bodyPr wrap="square">
            <a:spAutoFit/>
          </a:bodyPr>
          <a:lstStyle/>
          <a:p>
            <a:r>
              <a:rPr lang="en-US" sz="2200" dirty="0">
                <a:solidFill>
                  <a:schemeClr val="bg1">
                    <a:lumMod val="65000"/>
                  </a:schemeClr>
                </a:solidFill>
                <a:latin typeface="Helvetica" pitchFamily="2" charset="0"/>
              </a:rPr>
              <a:t>death rate of prey, depends on abundance of predator</a:t>
            </a:r>
            <a:endParaRPr lang="en-US" dirty="0">
              <a:solidFill>
                <a:schemeClr val="bg1">
                  <a:lumMod val="65000"/>
                </a:schemeClr>
              </a:solidFill>
              <a:effectLst/>
              <a:latin typeface="Helvetica" pitchFamily="2" charset="0"/>
            </a:endParaRPr>
          </a:p>
        </p:txBody>
      </p:sp>
      <p:sp>
        <p:nvSpPr>
          <p:cNvPr id="26" name="Right Brace 25">
            <a:extLst>
              <a:ext uri="{FF2B5EF4-FFF2-40B4-BE49-F238E27FC236}">
                <a16:creationId xmlns:a16="http://schemas.microsoft.com/office/drawing/2014/main" id="{E10C3CCB-2585-94AC-31EB-15B0107255C3}"/>
              </a:ext>
            </a:extLst>
          </p:cNvPr>
          <p:cNvSpPr/>
          <p:nvPr/>
        </p:nvSpPr>
        <p:spPr>
          <a:xfrm rot="5400000">
            <a:off x="5176921" y="3652481"/>
            <a:ext cx="327255" cy="810845"/>
          </a:xfrm>
          <a:prstGeom prst="rightBrace">
            <a:avLst>
              <a:gd name="adj1" fmla="val 11860"/>
              <a:gd name="adj2" fmla="val 48122"/>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TextBox 26">
            <a:extLst>
              <a:ext uri="{FF2B5EF4-FFF2-40B4-BE49-F238E27FC236}">
                <a16:creationId xmlns:a16="http://schemas.microsoft.com/office/drawing/2014/main" id="{B9084201-8E1F-9F30-653A-F51340627D0C}"/>
              </a:ext>
            </a:extLst>
          </p:cNvPr>
          <p:cNvSpPr txBox="1"/>
          <p:nvPr/>
        </p:nvSpPr>
        <p:spPr>
          <a:xfrm>
            <a:off x="4182582" y="4284470"/>
            <a:ext cx="2978264" cy="1785104"/>
          </a:xfrm>
          <a:prstGeom prst="rect">
            <a:avLst/>
          </a:prstGeom>
          <a:noFill/>
        </p:spPr>
        <p:txBody>
          <a:bodyPr wrap="square">
            <a:spAutoFit/>
          </a:bodyPr>
          <a:lstStyle/>
          <a:p>
            <a:r>
              <a:rPr lang="en-US" sz="2200" dirty="0">
                <a:latin typeface="Helvetica" pitchFamily="2" charset="0"/>
              </a:rPr>
              <a:t>growth rate of predator, depends on abundance of prey (and efficiency of consumption)</a:t>
            </a:r>
            <a:endParaRPr lang="en-US" dirty="0">
              <a:effectLst/>
              <a:latin typeface="Helvetica" pitchFamily="2" charset="0"/>
            </a:endParaRPr>
          </a:p>
        </p:txBody>
      </p:sp>
      <p:sp>
        <p:nvSpPr>
          <p:cNvPr id="2" name="Content Placeholder 2">
            <a:extLst>
              <a:ext uri="{FF2B5EF4-FFF2-40B4-BE49-F238E27FC236}">
                <a16:creationId xmlns:a16="http://schemas.microsoft.com/office/drawing/2014/main" id="{87E34B4B-BC11-06AB-A597-038FD128EB12}"/>
              </a:ext>
            </a:extLst>
          </p:cNvPr>
          <p:cNvSpPr txBox="1">
            <a:spLocks/>
          </p:cNvSpPr>
          <p:nvPr/>
        </p:nvSpPr>
        <p:spPr>
          <a:xfrm>
            <a:off x="345430" y="4911229"/>
            <a:ext cx="3255752" cy="1711903"/>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does </a:t>
            </a:r>
            <a:r>
              <a:rPr lang="en-US" sz="2800" b="1" i="1" dirty="0">
                <a:solidFill>
                  <a:srgbClr val="0070C0"/>
                </a:solidFill>
              </a:rPr>
              <a:t>fish</a:t>
            </a:r>
            <a:r>
              <a:rPr lang="en-US" sz="2800" i="1" dirty="0"/>
              <a:t> abundance </a:t>
            </a:r>
            <a:r>
              <a:rPr lang="en-US" sz="2800" b="1" i="1" dirty="0">
                <a:solidFill>
                  <a:srgbClr val="7030A0"/>
                </a:solidFill>
              </a:rPr>
              <a:t>vary</a:t>
            </a:r>
            <a:r>
              <a:rPr lang="en-US" sz="2800" b="1" i="1" dirty="0">
                <a:solidFill>
                  <a:srgbClr val="C00000"/>
                </a:solidFill>
              </a:rPr>
              <a:t> </a:t>
            </a:r>
            <a:r>
              <a:rPr lang="en-US" sz="2800" i="1" dirty="0"/>
              <a:t>with </a:t>
            </a:r>
            <a:r>
              <a:rPr lang="en-US" sz="2800" b="1" i="1" dirty="0">
                <a:solidFill>
                  <a:srgbClr val="7030A0"/>
                </a:solidFill>
              </a:rPr>
              <a:t>changes</a:t>
            </a:r>
            <a:r>
              <a:rPr lang="en-US" sz="2800" b="1" i="1" dirty="0">
                <a:solidFill>
                  <a:srgbClr val="C00000"/>
                </a:solidFill>
              </a:rPr>
              <a:t> </a:t>
            </a:r>
            <a:r>
              <a:rPr lang="en-US" sz="2800" i="1" dirty="0"/>
              <a:t>in </a:t>
            </a:r>
            <a:r>
              <a:rPr lang="en-US" sz="2800" b="1" i="1" dirty="0">
                <a:solidFill>
                  <a:srgbClr val="C00000"/>
                </a:solidFill>
              </a:rPr>
              <a:t>shark </a:t>
            </a:r>
            <a:r>
              <a:rPr lang="en-US" sz="2800" i="1" dirty="0"/>
              <a:t>abundance?</a:t>
            </a:r>
          </a:p>
        </p:txBody>
      </p:sp>
      <p:sp>
        <p:nvSpPr>
          <p:cNvPr id="3" name="TextBox 2">
            <a:extLst>
              <a:ext uri="{FF2B5EF4-FFF2-40B4-BE49-F238E27FC236}">
                <a16:creationId xmlns:a16="http://schemas.microsoft.com/office/drawing/2014/main" id="{3FE2E67F-9432-934F-5CFA-3A373E129C1A}"/>
              </a:ext>
            </a:extLst>
          </p:cNvPr>
          <p:cNvSpPr txBox="1"/>
          <p:nvPr/>
        </p:nvSpPr>
        <p:spPr>
          <a:xfrm>
            <a:off x="589893" y="28317"/>
            <a:ext cx="11012213" cy="584775"/>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The </a:t>
            </a:r>
            <a:r>
              <a:rPr lang="en-US" sz="3200" b="1" dirty="0" err="1">
                <a:solidFill>
                  <a:srgbClr val="7030A0"/>
                </a:solidFill>
                <a:latin typeface="Calibri" panose="020F0502020204030204" pitchFamily="34" charset="0"/>
                <a:cs typeface="Calibri" panose="020F0502020204030204" pitchFamily="34" charset="0"/>
              </a:rPr>
              <a:t>Lotka</a:t>
            </a:r>
            <a:r>
              <a:rPr lang="en-US" sz="3200" b="1" dirty="0">
                <a:solidFill>
                  <a:srgbClr val="7030A0"/>
                </a:solidFill>
                <a:latin typeface="Calibri" panose="020F0502020204030204" pitchFamily="34" charset="0"/>
                <a:cs typeface="Calibri" panose="020F0502020204030204" pitchFamily="34" charset="0"/>
              </a:rPr>
              <a:t>-Volterra</a:t>
            </a:r>
            <a:r>
              <a:rPr lang="en-US" sz="3200" dirty="0">
                <a:latin typeface="Calibri" panose="020F0502020204030204" pitchFamily="34" charset="0"/>
                <a:cs typeface="Calibri" panose="020F0502020204030204" pitchFamily="34" charset="0"/>
              </a:rPr>
              <a:t> </a:t>
            </a:r>
            <a:r>
              <a:rPr lang="en-US" sz="3200" b="1" dirty="0">
                <a:solidFill>
                  <a:srgbClr val="C00000"/>
                </a:solidFill>
                <a:latin typeface="Calibri" panose="020F0502020204030204" pitchFamily="34" charset="0"/>
                <a:cs typeface="Calibri" panose="020F0502020204030204" pitchFamily="34" charset="0"/>
              </a:rPr>
              <a:t>predator</a:t>
            </a:r>
            <a:r>
              <a:rPr lang="en-US" sz="3200" dirty="0">
                <a:latin typeface="Calibri" panose="020F0502020204030204" pitchFamily="34" charset="0"/>
                <a:cs typeface="Calibri" panose="020F0502020204030204" pitchFamily="34" charset="0"/>
              </a:rPr>
              <a:t>-</a:t>
            </a:r>
            <a:r>
              <a:rPr lang="en-US" sz="3200" b="1" dirty="0">
                <a:solidFill>
                  <a:schemeClr val="accent1"/>
                </a:solidFill>
                <a:latin typeface="Calibri" panose="020F0502020204030204" pitchFamily="34" charset="0"/>
                <a:cs typeface="Calibri" panose="020F0502020204030204" pitchFamily="34" charset="0"/>
              </a:rPr>
              <a:t>prey</a:t>
            </a:r>
            <a:r>
              <a:rPr lang="en-US" sz="3200" dirty="0">
                <a:latin typeface="Calibri" panose="020F0502020204030204" pitchFamily="34" charset="0"/>
                <a:cs typeface="Calibri" panose="020F0502020204030204" pitchFamily="34" charset="0"/>
              </a:rPr>
              <a:t> model</a:t>
            </a:r>
            <a:endParaRPr lang="en-US" sz="3200" dirty="0">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32054616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3B4A6A7-C98D-935B-CCD1-0B5B534FA58F}"/>
                  </a:ext>
                </a:extLst>
              </p:cNvPr>
              <p:cNvSpPr txBox="1"/>
              <p:nvPr/>
            </p:nvSpPr>
            <p:spPr>
              <a:xfrm>
                <a:off x="3397077" y="1917888"/>
                <a:ext cx="4001311" cy="87652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solidFill>
                                <a:schemeClr val="accent1"/>
                              </a:solidFill>
                              <a:latin typeface="Cambria Math" panose="02040503050406030204" pitchFamily="18" charset="0"/>
                            </a:rPr>
                          </m:ctrlPr>
                        </m:fPr>
                        <m:num>
                          <m:r>
                            <a:rPr lang="en-US" sz="3000" b="0" i="1" smtClean="0">
                              <a:solidFill>
                                <a:schemeClr val="accent1"/>
                              </a:solidFill>
                              <a:latin typeface="Cambria Math" panose="02040503050406030204" pitchFamily="18" charset="0"/>
                            </a:rPr>
                            <m:t>𝑑𝑥</m:t>
                          </m:r>
                        </m:num>
                        <m:den>
                          <m:r>
                            <a:rPr lang="en-US" sz="3000" b="0" i="1" smtClean="0">
                              <a:solidFill>
                                <a:schemeClr val="accent1"/>
                              </a:solidFill>
                              <a:latin typeface="Cambria Math" panose="02040503050406030204" pitchFamily="18" charset="0"/>
                            </a:rPr>
                            <m:t>𝑑𝑡</m:t>
                          </m:r>
                        </m:den>
                      </m:f>
                      <m:r>
                        <a:rPr lang="en-US" sz="3000" b="0" i="1" smtClean="0">
                          <a:solidFill>
                            <a:schemeClr val="accent1"/>
                          </a:solidFill>
                          <a:latin typeface="Cambria Math" panose="02040503050406030204" pitchFamily="18" charset="0"/>
                        </a:rPr>
                        <m:t>=</m:t>
                      </m:r>
                      <m:r>
                        <a:rPr lang="en-US" sz="3000" b="0" i="1" smtClean="0">
                          <a:solidFill>
                            <a:schemeClr val="accent1"/>
                          </a:solidFill>
                          <a:latin typeface="Cambria Math" panose="02040503050406030204" pitchFamily="18" charset="0"/>
                          <a:ea typeface="Cambria Math" panose="02040503050406030204" pitchFamily="18" charset="0"/>
                        </a:rPr>
                        <m:t>𝛼</m:t>
                      </m:r>
                      <m:r>
                        <a:rPr lang="en-US" sz="3000" b="0" i="1" smtClean="0">
                          <a:solidFill>
                            <a:schemeClr val="accent1"/>
                          </a:solidFill>
                          <a:latin typeface="Cambria Math" panose="02040503050406030204" pitchFamily="18" charset="0"/>
                          <a:ea typeface="Cambria Math" panose="02040503050406030204" pitchFamily="18" charset="0"/>
                        </a:rPr>
                        <m:t>𝑥</m:t>
                      </m:r>
                      <m:r>
                        <a:rPr lang="en-US" sz="3000" b="0" i="1" smtClean="0">
                          <a:solidFill>
                            <a:schemeClr val="accent1"/>
                          </a:solidFill>
                          <a:latin typeface="Cambria Math" panose="02040503050406030204" pitchFamily="18" charset="0"/>
                          <a:ea typeface="Cambria Math" panose="02040503050406030204" pitchFamily="18" charset="0"/>
                        </a:rPr>
                        <m:t> −</m:t>
                      </m:r>
                      <m:r>
                        <a:rPr lang="en-US" sz="3000" b="0" i="1" smtClean="0">
                          <a:solidFill>
                            <a:schemeClr val="accent1"/>
                          </a:solidFill>
                          <a:latin typeface="Cambria Math" panose="02040503050406030204" pitchFamily="18" charset="0"/>
                          <a:ea typeface="Cambria Math" panose="02040503050406030204" pitchFamily="18" charset="0"/>
                        </a:rPr>
                        <m:t>𝛽</m:t>
                      </m:r>
                      <m:r>
                        <a:rPr lang="en-US" sz="3000" b="0" i="1" smtClean="0">
                          <a:solidFill>
                            <a:schemeClr val="accent1"/>
                          </a:solidFill>
                          <a:latin typeface="Cambria Math" panose="02040503050406030204" pitchFamily="18" charset="0"/>
                          <a:ea typeface="Cambria Math" panose="02040503050406030204" pitchFamily="18" charset="0"/>
                        </a:rPr>
                        <m:t>𝑥𝑦</m:t>
                      </m:r>
                    </m:oMath>
                  </m:oMathPara>
                </a14:m>
                <a:endParaRPr lang="en-US" sz="3000" dirty="0">
                  <a:solidFill>
                    <a:schemeClr val="accent1"/>
                  </a:solidFill>
                </a:endParaRPr>
              </a:p>
            </p:txBody>
          </p:sp>
        </mc:Choice>
        <mc:Fallback xmlns="">
          <p:sp>
            <p:nvSpPr>
              <p:cNvPr id="5" name="TextBox 4">
                <a:extLst>
                  <a:ext uri="{FF2B5EF4-FFF2-40B4-BE49-F238E27FC236}">
                    <a16:creationId xmlns:a16="http://schemas.microsoft.com/office/drawing/2014/main" id="{53B4A6A7-C98D-935B-CCD1-0B5B534FA58F}"/>
                  </a:ext>
                </a:extLst>
              </p:cNvPr>
              <p:cNvSpPr txBox="1">
                <a:spLocks noRot="1" noChangeAspect="1" noMove="1" noResize="1" noEditPoints="1" noAdjustHandles="1" noChangeArrowheads="1" noChangeShapeType="1" noTextEdit="1"/>
              </p:cNvSpPr>
              <p:nvPr/>
            </p:nvSpPr>
            <p:spPr>
              <a:xfrm>
                <a:off x="3397077" y="1917888"/>
                <a:ext cx="4001311" cy="876522"/>
              </a:xfrm>
              <a:prstGeom prst="rect">
                <a:avLst/>
              </a:prstGeom>
              <a:blipFill>
                <a:blip r:embed="rId3"/>
                <a:stretch>
                  <a:fillRect t="-2899" b="-1449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E4A739D-05EB-28C0-02B0-352400323D29}"/>
                  </a:ext>
                </a:extLst>
              </p:cNvPr>
              <p:cNvSpPr txBox="1"/>
              <p:nvPr/>
            </p:nvSpPr>
            <p:spPr>
              <a:xfrm>
                <a:off x="3339894" y="2976297"/>
                <a:ext cx="4001311" cy="87652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solidFill>
                                <a:srgbClr val="C00000"/>
                              </a:solidFill>
                              <a:latin typeface="Cambria Math" panose="02040503050406030204" pitchFamily="18" charset="0"/>
                            </a:rPr>
                          </m:ctrlPr>
                        </m:fPr>
                        <m:num>
                          <m:r>
                            <a:rPr lang="en-US" sz="3000" b="0" i="1" smtClean="0">
                              <a:solidFill>
                                <a:srgbClr val="C00000"/>
                              </a:solidFill>
                              <a:latin typeface="Cambria Math" panose="02040503050406030204" pitchFamily="18" charset="0"/>
                            </a:rPr>
                            <m:t>𝑑𝑦</m:t>
                          </m:r>
                        </m:num>
                        <m:den>
                          <m:r>
                            <a:rPr lang="en-US" sz="3000" b="0" i="1" smtClean="0">
                              <a:solidFill>
                                <a:srgbClr val="C00000"/>
                              </a:solidFill>
                              <a:latin typeface="Cambria Math" panose="02040503050406030204" pitchFamily="18" charset="0"/>
                            </a:rPr>
                            <m:t>𝑑𝑡</m:t>
                          </m:r>
                        </m:den>
                      </m:f>
                      <m:r>
                        <a:rPr lang="en-US" sz="3000" b="0" i="1" smtClean="0">
                          <a:solidFill>
                            <a:srgbClr val="C00000"/>
                          </a:solidFill>
                          <a:latin typeface="Cambria Math" panose="02040503050406030204" pitchFamily="18" charset="0"/>
                        </a:rPr>
                        <m:t>=</m:t>
                      </m:r>
                      <m:r>
                        <a:rPr lang="en-US" sz="3000" b="0" i="1" smtClean="0">
                          <a:solidFill>
                            <a:srgbClr val="C00000"/>
                          </a:solidFill>
                          <a:latin typeface="Cambria Math" panose="02040503050406030204" pitchFamily="18" charset="0"/>
                          <a:ea typeface="Cambria Math" panose="02040503050406030204" pitchFamily="18" charset="0"/>
                        </a:rPr>
                        <m:t>𝛿</m:t>
                      </m:r>
                      <m:r>
                        <a:rPr lang="en-US" sz="3000" b="0" i="1" smtClean="0">
                          <a:solidFill>
                            <a:srgbClr val="C00000"/>
                          </a:solidFill>
                          <a:latin typeface="Cambria Math" panose="02040503050406030204" pitchFamily="18" charset="0"/>
                          <a:ea typeface="Cambria Math" panose="02040503050406030204" pitchFamily="18" charset="0"/>
                        </a:rPr>
                        <m:t>𝑥𝑦</m:t>
                      </m:r>
                      <m:r>
                        <a:rPr lang="en-US" sz="3000" b="0" i="1" smtClean="0">
                          <a:solidFill>
                            <a:srgbClr val="C00000"/>
                          </a:solidFill>
                          <a:latin typeface="Cambria Math" panose="02040503050406030204" pitchFamily="18" charset="0"/>
                          <a:ea typeface="Cambria Math" panose="02040503050406030204" pitchFamily="18" charset="0"/>
                        </a:rPr>
                        <m:t> −</m:t>
                      </m:r>
                      <m:r>
                        <a:rPr lang="en-US" sz="3000" b="0" i="1" smtClean="0">
                          <a:solidFill>
                            <a:srgbClr val="C00000"/>
                          </a:solidFill>
                          <a:latin typeface="Cambria Math" panose="02040503050406030204" pitchFamily="18" charset="0"/>
                          <a:ea typeface="Cambria Math" panose="02040503050406030204" pitchFamily="18" charset="0"/>
                        </a:rPr>
                        <m:t>𝛾</m:t>
                      </m:r>
                      <m:r>
                        <a:rPr lang="en-US" sz="3000" b="0" i="1" smtClean="0">
                          <a:solidFill>
                            <a:srgbClr val="C00000"/>
                          </a:solidFill>
                          <a:latin typeface="Cambria Math" panose="02040503050406030204" pitchFamily="18" charset="0"/>
                          <a:ea typeface="Cambria Math" panose="02040503050406030204" pitchFamily="18" charset="0"/>
                        </a:rPr>
                        <m:t>𝑦</m:t>
                      </m:r>
                    </m:oMath>
                  </m:oMathPara>
                </a14:m>
                <a:endParaRPr lang="en-US" sz="3000" dirty="0">
                  <a:solidFill>
                    <a:srgbClr val="C00000"/>
                  </a:solidFill>
                </a:endParaRPr>
              </a:p>
            </p:txBody>
          </p:sp>
        </mc:Choice>
        <mc:Fallback xmlns="">
          <p:sp>
            <p:nvSpPr>
              <p:cNvPr id="6" name="TextBox 5">
                <a:extLst>
                  <a:ext uri="{FF2B5EF4-FFF2-40B4-BE49-F238E27FC236}">
                    <a16:creationId xmlns:a16="http://schemas.microsoft.com/office/drawing/2014/main" id="{0E4A739D-05EB-28C0-02B0-352400323D29}"/>
                  </a:ext>
                </a:extLst>
              </p:cNvPr>
              <p:cNvSpPr txBox="1">
                <a:spLocks noRot="1" noChangeAspect="1" noMove="1" noResize="1" noEditPoints="1" noAdjustHandles="1" noChangeArrowheads="1" noChangeShapeType="1" noTextEdit="1"/>
              </p:cNvSpPr>
              <p:nvPr/>
            </p:nvSpPr>
            <p:spPr>
              <a:xfrm>
                <a:off x="3339894" y="2976297"/>
                <a:ext cx="4001311" cy="876522"/>
              </a:xfrm>
              <a:prstGeom prst="rect">
                <a:avLst/>
              </a:prstGeom>
              <a:blipFill>
                <a:blip r:embed="rId4"/>
                <a:stretch>
                  <a:fillRect t="-4286" b="-12857"/>
                </a:stretch>
              </a:blipFill>
            </p:spPr>
            <p:txBody>
              <a:bodyPr/>
              <a:lstStyle/>
              <a:p>
                <a:r>
                  <a:rPr lang="en-US">
                    <a:noFill/>
                  </a:rPr>
                  <a:t> </a:t>
                </a:r>
              </a:p>
            </p:txBody>
          </p:sp>
        </mc:Fallback>
      </mc:AlternateContent>
      <p:grpSp>
        <p:nvGrpSpPr>
          <p:cNvPr id="7" name="Group 6">
            <a:extLst>
              <a:ext uri="{FF2B5EF4-FFF2-40B4-BE49-F238E27FC236}">
                <a16:creationId xmlns:a16="http://schemas.microsoft.com/office/drawing/2014/main" id="{F8C0B388-8125-8C6C-057F-44D204FED58E}"/>
              </a:ext>
            </a:extLst>
          </p:cNvPr>
          <p:cNvGrpSpPr/>
          <p:nvPr/>
        </p:nvGrpSpPr>
        <p:grpSpPr>
          <a:xfrm>
            <a:off x="1057249" y="1123207"/>
            <a:ext cx="1916677" cy="3792623"/>
            <a:chOff x="136581" y="1810193"/>
            <a:chExt cx="2325472" cy="4280263"/>
          </a:xfrm>
        </p:grpSpPr>
        <p:cxnSp>
          <p:nvCxnSpPr>
            <p:cNvPr id="8" name="Curved Connector 7">
              <a:extLst>
                <a:ext uri="{FF2B5EF4-FFF2-40B4-BE49-F238E27FC236}">
                  <a16:creationId xmlns:a16="http://schemas.microsoft.com/office/drawing/2014/main" id="{E5F43819-2EBB-3F77-B828-A2A15EF4224D}"/>
                </a:ext>
              </a:extLst>
            </p:cNvPr>
            <p:cNvCxnSpPr>
              <a:cxnSpLocks/>
              <a:stCxn id="9" idx="1"/>
            </p:cNvCxnSpPr>
            <p:nvPr/>
          </p:nvCxnSpPr>
          <p:spPr>
            <a:xfrm rot="10800000" flipV="1">
              <a:off x="214401" y="2779223"/>
              <a:ext cx="625192" cy="1345304"/>
            </a:xfrm>
            <a:prstGeom prst="curvedConnector2">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5DA2EBA-8903-764F-5D76-D333D40ADAC6}"/>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fish</a:t>
              </a:r>
            </a:p>
            <a:p>
              <a:pPr algn="ctr"/>
              <a:r>
                <a:rPr lang="en-US" dirty="0"/>
                <a:t>(x)</a:t>
              </a:r>
            </a:p>
          </p:txBody>
        </p:sp>
        <p:cxnSp>
          <p:nvCxnSpPr>
            <p:cNvPr id="10" name="Curved Connector 9">
              <a:extLst>
                <a:ext uri="{FF2B5EF4-FFF2-40B4-BE49-F238E27FC236}">
                  <a16:creationId xmlns:a16="http://schemas.microsoft.com/office/drawing/2014/main" id="{F1CC1FB9-FEBF-778A-E879-78BB8CB45E6C}"/>
                </a:ext>
              </a:extLst>
            </p:cNvPr>
            <p:cNvCxnSpPr>
              <a:cxnSpLocks/>
              <a:stCxn id="9"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urved Connector 10">
              <a:extLst>
                <a:ext uri="{FF2B5EF4-FFF2-40B4-BE49-F238E27FC236}">
                  <a16:creationId xmlns:a16="http://schemas.microsoft.com/office/drawing/2014/main" id="{61FF5496-7A31-57D6-85BF-DF87C94CC15A}"/>
                </a:ext>
              </a:extLst>
            </p:cNvPr>
            <p:cNvCxnSpPr>
              <a:cxnSpLocks/>
              <a:stCxn id="13" idx="0"/>
            </p:cNvCxnSpPr>
            <p:nvPr/>
          </p:nvCxnSpPr>
          <p:spPr>
            <a:xfrm rot="16200000" flipH="1" flipV="1">
              <a:off x="826989" y="4366333"/>
              <a:ext cx="538892" cy="581886"/>
            </a:xfrm>
            <a:prstGeom prst="curvedConnector4">
              <a:avLst>
                <a:gd name="adj1" fmla="val -73271"/>
                <a:gd name="adj2" fmla="val 16071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a:extLst>
                <a:ext uri="{FF2B5EF4-FFF2-40B4-BE49-F238E27FC236}">
                  <a16:creationId xmlns:a16="http://schemas.microsoft.com/office/drawing/2014/main" id="{13B76954-7137-12F5-2B10-868ADE66B236}"/>
                </a:ext>
              </a:extLst>
            </p:cNvPr>
            <p:cNvCxnSpPr>
              <a:cxnSpLocks/>
              <a:stCxn id="13" idx="3"/>
              <a:endCxn id="15" idx="3"/>
            </p:cNvCxnSpPr>
            <p:nvPr/>
          </p:nvCxnSpPr>
          <p:spPr>
            <a:xfrm flipH="1" flipV="1">
              <a:off x="1845779" y="3712630"/>
              <a:ext cx="123489" cy="1265404"/>
            </a:xfrm>
            <a:prstGeom prst="curvedConnector3">
              <a:avLst>
                <a:gd name="adj1" fmla="val -185118"/>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1AACF81-9EF8-0D6B-E750-3BAB7E58DC0C}"/>
                </a:ext>
              </a:extLst>
            </p:cNvPr>
            <p:cNvSpPr/>
            <p:nvPr/>
          </p:nvSpPr>
          <p:spPr>
            <a:xfrm>
              <a:off x="805487" y="4387830"/>
              <a:ext cx="1163781" cy="118040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shark</a:t>
              </a:r>
            </a:p>
            <a:p>
              <a:pPr algn="ctr"/>
              <a:r>
                <a:rPr lang="en-US" dirty="0"/>
                <a:t>(y)</a:t>
              </a:r>
            </a:p>
          </p:txBody>
        </p:sp>
        <p:pic>
          <p:nvPicPr>
            <p:cNvPr id="14" name="Picture 13">
              <a:extLst>
                <a:ext uri="{FF2B5EF4-FFF2-40B4-BE49-F238E27FC236}">
                  <a16:creationId xmlns:a16="http://schemas.microsoft.com/office/drawing/2014/main" id="{1B801B28-32AF-23A7-9646-6AAD956E7FC4}"/>
                </a:ext>
              </a:extLst>
            </p:cNvPr>
            <p:cNvPicPr>
              <a:picLocks noChangeAspect="1"/>
            </p:cNvPicPr>
            <p:nvPr/>
          </p:nvPicPr>
          <p:blipFill>
            <a:blip r:embed="rId5"/>
            <a:stretch>
              <a:fillRect/>
            </a:stretch>
          </p:blipFill>
          <p:spPr>
            <a:xfrm>
              <a:off x="2117343" y="1810193"/>
              <a:ext cx="344710" cy="369332"/>
            </a:xfrm>
            <a:prstGeom prst="rect">
              <a:avLst/>
            </a:prstGeom>
          </p:spPr>
        </p:pic>
        <p:pic>
          <p:nvPicPr>
            <p:cNvPr id="15" name="Picture 14">
              <a:extLst>
                <a:ext uri="{FF2B5EF4-FFF2-40B4-BE49-F238E27FC236}">
                  <a16:creationId xmlns:a16="http://schemas.microsoft.com/office/drawing/2014/main" id="{A2B12E06-A6D8-048D-4D5C-E7C76BC78167}"/>
                </a:ext>
              </a:extLst>
            </p:cNvPr>
            <p:cNvPicPr>
              <a:picLocks noChangeAspect="1"/>
            </p:cNvPicPr>
            <p:nvPr/>
          </p:nvPicPr>
          <p:blipFill>
            <a:blip r:embed="rId6"/>
            <a:stretch>
              <a:fillRect/>
            </a:stretch>
          </p:blipFill>
          <p:spPr>
            <a:xfrm>
              <a:off x="1579079" y="3503080"/>
              <a:ext cx="266700" cy="419100"/>
            </a:xfrm>
            <a:prstGeom prst="rect">
              <a:avLst/>
            </a:prstGeom>
          </p:spPr>
        </p:pic>
        <p:pic>
          <p:nvPicPr>
            <p:cNvPr id="16" name="Picture 15">
              <a:extLst>
                <a:ext uri="{FF2B5EF4-FFF2-40B4-BE49-F238E27FC236}">
                  <a16:creationId xmlns:a16="http://schemas.microsoft.com/office/drawing/2014/main" id="{6E5E20F2-A3D9-D414-8942-581AF7D258EC}"/>
                </a:ext>
              </a:extLst>
            </p:cNvPr>
            <p:cNvPicPr>
              <a:picLocks noChangeAspect="1"/>
            </p:cNvPicPr>
            <p:nvPr/>
          </p:nvPicPr>
          <p:blipFill>
            <a:blip r:embed="rId7"/>
            <a:stretch>
              <a:fillRect/>
            </a:stretch>
          </p:blipFill>
          <p:spPr>
            <a:xfrm>
              <a:off x="1494156" y="5672790"/>
              <a:ext cx="254000" cy="317500"/>
            </a:xfrm>
            <a:prstGeom prst="rect">
              <a:avLst/>
            </a:prstGeom>
          </p:spPr>
        </p:pic>
        <p:cxnSp>
          <p:nvCxnSpPr>
            <p:cNvPr id="17" name="Curved Connector 16">
              <a:extLst>
                <a:ext uri="{FF2B5EF4-FFF2-40B4-BE49-F238E27FC236}">
                  <a16:creationId xmlns:a16="http://schemas.microsoft.com/office/drawing/2014/main" id="{BD071B06-6BFA-8BBC-5500-9843F6745D2A}"/>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4F3C018B-4733-351A-311B-9B5648F30332}"/>
                </a:ext>
              </a:extLst>
            </p:cNvPr>
            <p:cNvPicPr>
              <a:picLocks noChangeAspect="1"/>
            </p:cNvPicPr>
            <p:nvPr/>
          </p:nvPicPr>
          <p:blipFill>
            <a:blip r:embed="rId8"/>
            <a:stretch>
              <a:fillRect/>
            </a:stretch>
          </p:blipFill>
          <p:spPr>
            <a:xfrm>
              <a:off x="136581" y="4244227"/>
              <a:ext cx="190500" cy="342900"/>
            </a:xfrm>
            <a:prstGeom prst="rect">
              <a:avLst/>
            </a:prstGeom>
          </p:spPr>
        </p:pic>
        <p:cxnSp>
          <p:nvCxnSpPr>
            <p:cNvPr id="19" name="Curved Connector 18">
              <a:extLst>
                <a:ext uri="{FF2B5EF4-FFF2-40B4-BE49-F238E27FC236}">
                  <a16:creationId xmlns:a16="http://schemas.microsoft.com/office/drawing/2014/main" id="{AF2CFE02-DF42-A91A-6909-10B061EBDFF2}"/>
                </a:ext>
              </a:extLst>
            </p:cNvPr>
            <p:cNvCxnSpPr>
              <a:cxnSpLocks/>
            </p:cNvCxnSpPr>
            <p:nvPr/>
          </p:nvCxnSpPr>
          <p:spPr>
            <a:xfrm rot="5400000">
              <a:off x="1186140" y="5848747"/>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2" name="TextBox 21">
            <a:extLst>
              <a:ext uri="{FF2B5EF4-FFF2-40B4-BE49-F238E27FC236}">
                <a16:creationId xmlns:a16="http://schemas.microsoft.com/office/drawing/2014/main" id="{5BEF3E1E-6037-A9FB-47A6-26DC1C6CDF7B}"/>
              </a:ext>
            </a:extLst>
          </p:cNvPr>
          <p:cNvSpPr txBox="1"/>
          <p:nvPr/>
        </p:nvSpPr>
        <p:spPr>
          <a:xfrm>
            <a:off x="4100778" y="867554"/>
            <a:ext cx="3495259" cy="769441"/>
          </a:xfrm>
          <a:prstGeom prst="rect">
            <a:avLst/>
          </a:prstGeom>
          <a:noFill/>
        </p:spPr>
        <p:txBody>
          <a:bodyPr wrap="square">
            <a:spAutoFit/>
          </a:bodyPr>
          <a:lstStyle/>
          <a:p>
            <a:r>
              <a:rPr lang="en-US" sz="2200" dirty="0">
                <a:solidFill>
                  <a:schemeClr val="bg1">
                    <a:lumMod val="65000"/>
                  </a:schemeClr>
                </a:solidFill>
                <a:latin typeface="Helvetica" pitchFamily="2" charset="0"/>
              </a:rPr>
              <a:t>growth rate of prey, independent of predator</a:t>
            </a:r>
            <a:endParaRPr lang="en-US" dirty="0">
              <a:solidFill>
                <a:schemeClr val="bg1">
                  <a:lumMod val="65000"/>
                </a:schemeClr>
              </a:solidFill>
              <a:effectLst/>
              <a:latin typeface="Helvetica" pitchFamily="2" charset="0"/>
            </a:endParaRPr>
          </a:p>
        </p:txBody>
      </p:sp>
      <p:sp>
        <p:nvSpPr>
          <p:cNvPr id="23" name="Right Brace 22">
            <a:extLst>
              <a:ext uri="{FF2B5EF4-FFF2-40B4-BE49-F238E27FC236}">
                <a16:creationId xmlns:a16="http://schemas.microsoft.com/office/drawing/2014/main" id="{56DFFCA6-43B6-CBBD-170F-9792C63B3DFF}"/>
              </a:ext>
            </a:extLst>
          </p:cNvPr>
          <p:cNvSpPr/>
          <p:nvPr/>
        </p:nvSpPr>
        <p:spPr>
          <a:xfrm rot="16200000">
            <a:off x="5108952" y="1439183"/>
            <a:ext cx="327255" cy="810845"/>
          </a:xfrm>
          <a:prstGeom prst="rightBrace">
            <a:avLst>
              <a:gd name="adj1" fmla="val 11860"/>
              <a:gd name="adj2" fmla="val 48122"/>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bg1">
                  <a:lumMod val="65000"/>
                </a:schemeClr>
              </a:solidFill>
            </a:endParaRPr>
          </a:p>
        </p:txBody>
      </p:sp>
      <p:sp>
        <p:nvSpPr>
          <p:cNvPr id="24" name="Right Brace 23">
            <a:extLst>
              <a:ext uri="{FF2B5EF4-FFF2-40B4-BE49-F238E27FC236}">
                <a16:creationId xmlns:a16="http://schemas.microsoft.com/office/drawing/2014/main" id="{B4DB42F9-2007-3642-B42B-90FE4CD101DA}"/>
              </a:ext>
            </a:extLst>
          </p:cNvPr>
          <p:cNvSpPr/>
          <p:nvPr/>
        </p:nvSpPr>
        <p:spPr>
          <a:xfrm>
            <a:off x="6795172" y="2008233"/>
            <a:ext cx="327255" cy="810845"/>
          </a:xfrm>
          <a:prstGeom prst="rightBrace">
            <a:avLst>
              <a:gd name="adj1" fmla="val 11860"/>
              <a:gd name="adj2" fmla="val 48122"/>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bg1">
                  <a:lumMod val="65000"/>
                </a:schemeClr>
              </a:solidFill>
            </a:endParaRPr>
          </a:p>
        </p:txBody>
      </p:sp>
      <p:sp>
        <p:nvSpPr>
          <p:cNvPr id="25" name="TextBox 24">
            <a:extLst>
              <a:ext uri="{FF2B5EF4-FFF2-40B4-BE49-F238E27FC236}">
                <a16:creationId xmlns:a16="http://schemas.microsoft.com/office/drawing/2014/main" id="{94BC5CB1-DFD3-1DF3-30AA-3FF8DCA0DB1A}"/>
              </a:ext>
            </a:extLst>
          </p:cNvPr>
          <p:cNvSpPr txBox="1"/>
          <p:nvPr/>
        </p:nvSpPr>
        <p:spPr>
          <a:xfrm>
            <a:off x="7293605" y="1794214"/>
            <a:ext cx="2705963" cy="1446550"/>
          </a:xfrm>
          <a:prstGeom prst="rect">
            <a:avLst/>
          </a:prstGeom>
          <a:noFill/>
        </p:spPr>
        <p:txBody>
          <a:bodyPr wrap="square">
            <a:spAutoFit/>
          </a:bodyPr>
          <a:lstStyle/>
          <a:p>
            <a:r>
              <a:rPr lang="en-US" sz="2200" dirty="0">
                <a:solidFill>
                  <a:schemeClr val="bg1">
                    <a:lumMod val="65000"/>
                  </a:schemeClr>
                </a:solidFill>
                <a:latin typeface="Helvetica" pitchFamily="2" charset="0"/>
              </a:rPr>
              <a:t>death rate of prey, depends on abundance of predator</a:t>
            </a:r>
            <a:endParaRPr lang="en-US" dirty="0">
              <a:solidFill>
                <a:schemeClr val="bg1">
                  <a:lumMod val="65000"/>
                </a:schemeClr>
              </a:solidFill>
              <a:effectLst/>
              <a:latin typeface="Helvetica" pitchFamily="2" charset="0"/>
            </a:endParaRPr>
          </a:p>
        </p:txBody>
      </p:sp>
      <p:sp>
        <p:nvSpPr>
          <p:cNvPr id="26" name="Right Brace 25">
            <a:extLst>
              <a:ext uri="{FF2B5EF4-FFF2-40B4-BE49-F238E27FC236}">
                <a16:creationId xmlns:a16="http://schemas.microsoft.com/office/drawing/2014/main" id="{E10C3CCB-2585-94AC-31EB-15B0107255C3}"/>
              </a:ext>
            </a:extLst>
          </p:cNvPr>
          <p:cNvSpPr/>
          <p:nvPr/>
        </p:nvSpPr>
        <p:spPr>
          <a:xfrm rot="5400000">
            <a:off x="5176921" y="3652481"/>
            <a:ext cx="327255" cy="810845"/>
          </a:xfrm>
          <a:prstGeom prst="rightBrace">
            <a:avLst>
              <a:gd name="adj1" fmla="val 11860"/>
              <a:gd name="adj2" fmla="val 48122"/>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bg1">
                  <a:lumMod val="65000"/>
                </a:schemeClr>
              </a:solidFill>
            </a:endParaRPr>
          </a:p>
        </p:txBody>
      </p:sp>
      <p:sp>
        <p:nvSpPr>
          <p:cNvPr id="27" name="TextBox 26">
            <a:extLst>
              <a:ext uri="{FF2B5EF4-FFF2-40B4-BE49-F238E27FC236}">
                <a16:creationId xmlns:a16="http://schemas.microsoft.com/office/drawing/2014/main" id="{B9084201-8E1F-9F30-653A-F51340627D0C}"/>
              </a:ext>
            </a:extLst>
          </p:cNvPr>
          <p:cNvSpPr txBox="1"/>
          <p:nvPr/>
        </p:nvSpPr>
        <p:spPr>
          <a:xfrm>
            <a:off x="4182582" y="4284470"/>
            <a:ext cx="2978264" cy="1785104"/>
          </a:xfrm>
          <a:prstGeom prst="rect">
            <a:avLst/>
          </a:prstGeom>
          <a:noFill/>
        </p:spPr>
        <p:txBody>
          <a:bodyPr wrap="square">
            <a:spAutoFit/>
          </a:bodyPr>
          <a:lstStyle/>
          <a:p>
            <a:r>
              <a:rPr lang="en-US" sz="2200" dirty="0">
                <a:solidFill>
                  <a:schemeClr val="bg1">
                    <a:lumMod val="65000"/>
                  </a:schemeClr>
                </a:solidFill>
                <a:latin typeface="Helvetica" pitchFamily="2" charset="0"/>
              </a:rPr>
              <a:t>growth rate of predator, depends on abundance of prey (and efficiency of consumption)</a:t>
            </a:r>
            <a:endParaRPr lang="en-US" dirty="0">
              <a:solidFill>
                <a:schemeClr val="bg1">
                  <a:lumMod val="65000"/>
                </a:schemeClr>
              </a:solidFill>
              <a:effectLst/>
              <a:latin typeface="Helvetica" pitchFamily="2" charset="0"/>
            </a:endParaRPr>
          </a:p>
        </p:txBody>
      </p:sp>
      <p:sp>
        <p:nvSpPr>
          <p:cNvPr id="28" name="Right Brace 27">
            <a:extLst>
              <a:ext uri="{FF2B5EF4-FFF2-40B4-BE49-F238E27FC236}">
                <a16:creationId xmlns:a16="http://schemas.microsoft.com/office/drawing/2014/main" id="{F9C117A0-EA17-B74C-F8DE-77DC7B0F0678}"/>
              </a:ext>
            </a:extLst>
          </p:cNvPr>
          <p:cNvSpPr/>
          <p:nvPr/>
        </p:nvSpPr>
        <p:spPr>
          <a:xfrm>
            <a:off x="6832474" y="3404463"/>
            <a:ext cx="327255" cy="810845"/>
          </a:xfrm>
          <a:prstGeom prst="rightBrace">
            <a:avLst>
              <a:gd name="adj1" fmla="val 11860"/>
              <a:gd name="adj2" fmla="val 48122"/>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9" name="TextBox 28">
            <a:extLst>
              <a:ext uri="{FF2B5EF4-FFF2-40B4-BE49-F238E27FC236}">
                <a16:creationId xmlns:a16="http://schemas.microsoft.com/office/drawing/2014/main" id="{6310C023-6724-E0BA-61DF-61D4A6F231EF}"/>
              </a:ext>
            </a:extLst>
          </p:cNvPr>
          <p:cNvSpPr txBox="1"/>
          <p:nvPr/>
        </p:nvSpPr>
        <p:spPr>
          <a:xfrm>
            <a:off x="7208351" y="3492033"/>
            <a:ext cx="2193912" cy="1446550"/>
          </a:xfrm>
          <a:prstGeom prst="rect">
            <a:avLst/>
          </a:prstGeom>
          <a:noFill/>
        </p:spPr>
        <p:txBody>
          <a:bodyPr wrap="square">
            <a:spAutoFit/>
          </a:bodyPr>
          <a:lstStyle/>
          <a:p>
            <a:r>
              <a:rPr lang="en-US" sz="2200" dirty="0">
                <a:latin typeface="Helvetica" pitchFamily="2" charset="0"/>
              </a:rPr>
              <a:t>death rate of predator, independent of prey</a:t>
            </a:r>
            <a:endParaRPr lang="en-US" dirty="0">
              <a:effectLst/>
              <a:latin typeface="Helvetica" pitchFamily="2" charset="0"/>
            </a:endParaRPr>
          </a:p>
        </p:txBody>
      </p:sp>
      <p:sp>
        <p:nvSpPr>
          <p:cNvPr id="2" name="Content Placeholder 2">
            <a:extLst>
              <a:ext uri="{FF2B5EF4-FFF2-40B4-BE49-F238E27FC236}">
                <a16:creationId xmlns:a16="http://schemas.microsoft.com/office/drawing/2014/main" id="{6C2ABBF3-39AD-6A5B-9076-E3D3D5EC30AD}"/>
              </a:ext>
            </a:extLst>
          </p:cNvPr>
          <p:cNvSpPr txBox="1">
            <a:spLocks/>
          </p:cNvSpPr>
          <p:nvPr/>
        </p:nvSpPr>
        <p:spPr>
          <a:xfrm>
            <a:off x="345430" y="4911229"/>
            <a:ext cx="3255752" cy="1711903"/>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does </a:t>
            </a:r>
            <a:r>
              <a:rPr lang="en-US" sz="2800" b="1" i="1" dirty="0">
                <a:solidFill>
                  <a:srgbClr val="0070C0"/>
                </a:solidFill>
              </a:rPr>
              <a:t>fish</a:t>
            </a:r>
            <a:r>
              <a:rPr lang="en-US" sz="2800" i="1" dirty="0"/>
              <a:t> abundance </a:t>
            </a:r>
            <a:r>
              <a:rPr lang="en-US" sz="2800" b="1" i="1" dirty="0">
                <a:solidFill>
                  <a:srgbClr val="7030A0"/>
                </a:solidFill>
              </a:rPr>
              <a:t>vary</a:t>
            </a:r>
            <a:r>
              <a:rPr lang="en-US" sz="2800" b="1" i="1" dirty="0">
                <a:solidFill>
                  <a:srgbClr val="C00000"/>
                </a:solidFill>
              </a:rPr>
              <a:t> </a:t>
            </a:r>
            <a:r>
              <a:rPr lang="en-US" sz="2800" i="1" dirty="0"/>
              <a:t>with </a:t>
            </a:r>
            <a:r>
              <a:rPr lang="en-US" sz="2800" b="1" i="1" dirty="0">
                <a:solidFill>
                  <a:srgbClr val="7030A0"/>
                </a:solidFill>
              </a:rPr>
              <a:t>changes</a:t>
            </a:r>
            <a:r>
              <a:rPr lang="en-US" sz="2800" b="1" i="1" dirty="0">
                <a:solidFill>
                  <a:srgbClr val="C00000"/>
                </a:solidFill>
              </a:rPr>
              <a:t> </a:t>
            </a:r>
            <a:r>
              <a:rPr lang="en-US" sz="2800" i="1" dirty="0"/>
              <a:t>in </a:t>
            </a:r>
            <a:r>
              <a:rPr lang="en-US" sz="2800" b="1" i="1" dirty="0">
                <a:solidFill>
                  <a:srgbClr val="C00000"/>
                </a:solidFill>
              </a:rPr>
              <a:t>shark </a:t>
            </a:r>
            <a:r>
              <a:rPr lang="en-US" sz="2800" i="1" dirty="0"/>
              <a:t>abundance?</a:t>
            </a:r>
          </a:p>
        </p:txBody>
      </p:sp>
      <p:sp>
        <p:nvSpPr>
          <p:cNvPr id="3" name="TextBox 2">
            <a:extLst>
              <a:ext uri="{FF2B5EF4-FFF2-40B4-BE49-F238E27FC236}">
                <a16:creationId xmlns:a16="http://schemas.microsoft.com/office/drawing/2014/main" id="{E171C139-DAE4-13F3-2EB0-DBBA34DE7136}"/>
              </a:ext>
            </a:extLst>
          </p:cNvPr>
          <p:cNvSpPr txBox="1"/>
          <p:nvPr/>
        </p:nvSpPr>
        <p:spPr>
          <a:xfrm>
            <a:off x="589893" y="28317"/>
            <a:ext cx="11012213" cy="584775"/>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The </a:t>
            </a:r>
            <a:r>
              <a:rPr lang="en-US" sz="3200" b="1" dirty="0" err="1">
                <a:solidFill>
                  <a:srgbClr val="7030A0"/>
                </a:solidFill>
                <a:latin typeface="Calibri" panose="020F0502020204030204" pitchFamily="34" charset="0"/>
                <a:cs typeface="Calibri" panose="020F0502020204030204" pitchFamily="34" charset="0"/>
              </a:rPr>
              <a:t>Lotka</a:t>
            </a:r>
            <a:r>
              <a:rPr lang="en-US" sz="3200" b="1" dirty="0">
                <a:solidFill>
                  <a:srgbClr val="7030A0"/>
                </a:solidFill>
                <a:latin typeface="Calibri" panose="020F0502020204030204" pitchFamily="34" charset="0"/>
                <a:cs typeface="Calibri" panose="020F0502020204030204" pitchFamily="34" charset="0"/>
              </a:rPr>
              <a:t>-Volterra</a:t>
            </a:r>
            <a:r>
              <a:rPr lang="en-US" sz="3200" dirty="0">
                <a:latin typeface="Calibri" panose="020F0502020204030204" pitchFamily="34" charset="0"/>
                <a:cs typeface="Calibri" panose="020F0502020204030204" pitchFamily="34" charset="0"/>
              </a:rPr>
              <a:t> </a:t>
            </a:r>
            <a:r>
              <a:rPr lang="en-US" sz="3200" b="1" dirty="0">
                <a:solidFill>
                  <a:srgbClr val="C00000"/>
                </a:solidFill>
                <a:latin typeface="Calibri" panose="020F0502020204030204" pitchFamily="34" charset="0"/>
                <a:cs typeface="Calibri" panose="020F0502020204030204" pitchFamily="34" charset="0"/>
              </a:rPr>
              <a:t>predator</a:t>
            </a:r>
            <a:r>
              <a:rPr lang="en-US" sz="3200" dirty="0">
                <a:latin typeface="Calibri" panose="020F0502020204030204" pitchFamily="34" charset="0"/>
                <a:cs typeface="Calibri" panose="020F0502020204030204" pitchFamily="34" charset="0"/>
              </a:rPr>
              <a:t>-</a:t>
            </a:r>
            <a:r>
              <a:rPr lang="en-US" sz="3200" b="1" dirty="0">
                <a:solidFill>
                  <a:schemeClr val="accent1"/>
                </a:solidFill>
                <a:latin typeface="Calibri" panose="020F0502020204030204" pitchFamily="34" charset="0"/>
                <a:cs typeface="Calibri" panose="020F0502020204030204" pitchFamily="34" charset="0"/>
              </a:rPr>
              <a:t>prey</a:t>
            </a:r>
            <a:r>
              <a:rPr lang="en-US" sz="3200" dirty="0">
                <a:latin typeface="Calibri" panose="020F0502020204030204" pitchFamily="34" charset="0"/>
                <a:cs typeface="Calibri" panose="020F0502020204030204" pitchFamily="34" charset="0"/>
              </a:rPr>
              <a:t> model</a:t>
            </a:r>
            <a:endParaRPr lang="en-US" sz="3200" dirty="0">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8773469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4D8A1B8E-E9C1-4F85-55F9-4FF98BD2C99F}"/>
              </a:ext>
            </a:extLst>
          </p:cNvPr>
          <p:cNvSpPr/>
          <p:nvPr/>
        </p:nvSpPr>
        <p:spPr>
          <a:xfrm>
            <a:off x="5580993" y="1427342"/>
            <a:ext cx="515007" cy="449171"/>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3B4A6A7-C98D-935B-CCD1-0B5B534FA58F}"/>
                  </a:ext>
                </a:extLst>
              </p:cNvPr>
              <p:cNvSpPr txBox="1"/>
              <p:nvPr/>
            </p:nvSpPr>
            <p:spPr>
              <a:xfrm>
                <a:off x="3966374" y="1126557"/>
                <a:ext cx="4001311" cy="87652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solidFill>
                                <a:srgbClr val="0070C0"/>
                              </a:solidFill>
                              <a:latin typeface="Cambria Math" panose="02040503050406030204" pitchFamily="18" charset="0"/>
                            </a:rPr>
                          </m:ctrlPr>
                        </m:fPr>
                        <m:num>
                          <m:r>
                            <a:rPr lang="en-US" sz="3000" b="0" i="1" smtClean="0">
                              <a:solidFill>
                                <a:srgbClr val="0070C0"/>
                              </a:solidFill>
                              <a:latin typeface="Cambria Math" panose="02040503050406030204" pitchFamily="18" charset="0"/>
                            </a:rPr>
                            <m:t>𝑑𝑥</m:t>
                          </m:r>
                        </m:num>
                        <m:den>
                          <m:r>
                            <a:rPr lang="en-US" sz="3000" b="0" i="1" smtClean="0">
                              <a:solidFill>
                                <a:srgbClr val="0070C0"/>
                              </a:solidFill>
                              <a:latin typeface="Cambria Math" panose="02040503050406030204" pitchFamily="18" charset="0"/>
                            </a:rPr>
                            <m:t>𝑑𝑡</m:t>
                          </m:r>
                        </m:den>
                      </m:f>
                      <m:r>
                        <a:rPr lang="en-US" sz="3000" b="0" i="1" smtClean="0">
                          <a:solidFill>
                            <a:srgbClr val="0070C0"/>
                          </a:solidFill>
                          <a:latin typeface="Cambria Math" panose="02040503050406030204" pitchFamily="18" charset="0"/>
                        </a:rPr>
                        <m:t>=</m:t>
                      </m:r>
                      <m:r>
                        <a:rPr lang="en-US" sz="3000" b="0" i="1" smtClean="0">
                          <a:solidFill>
                            <a:srgbClr val="0070C0"/>
                          </a:solidFill>
                          <a:latin typeface="Cambria Math" panose="02040503050406030204" pitchFamily="18" charset="0"/>
                          <a:ea typeface="Cambria Math" panose="02040503050406030204" pitchFamily="18" charset="0"/>
                        </a:rPr>
                        <m:t>𝛼</m:t>
                      </m:r>
                      <m:r>
                        <a:rPr lang="en-US" sz="3000" b="0" i="1" smtClean="0">
                          <a:solidFill>
                            <a:srgbClr val="0070C0"/>
                          </a:solidFill>
                          <a:latin typeface="Cambria Math" panose="02040503050406030204" pitchFamily="18" charset="0"/>
                          <a:ea typeface="Cambria Math" panose="02040503050406030204" pitchFamily="18" charset="0"/>
                        </a:rPr>
                        <m:t>𝑥</m:t>
                      </m:r>
                      <m:r>
                        <a:rPr lang="en-US" sz="3000" b="0" i="1" smtClean="0">
                          <a:solidFill>
                            <a:srgbClr val="0070C0"/>
                          </a:solidFill>
                          <a:latin typeface="Cambria Math" panose="02040503050406030204" pitchFamily="18" charset="0"/>
                          <a:ea typeface="Cambria Math" panose="02040503050406030204" pitchFamily="18" charset="0"/>
                        </a:rPr>
                        <m:t> −</m:t>
                      </m:r>
                      <m:r>
                        <a:rPr lang="en-US" sz="3000" b="0" i="1" smtClean="0">
                          <a:solidFill>
                            <a:srgbClr val="0070C0"/>
                          </a:solidFill>
                          <a:latin typeface="Cambria Math" panose="02040503050406030204" pitchFamily="18" charset="0"/>
                          <a:ea typeface="Cambria Math" panose="02040503050406030204" pitchFamily="18" charset="0"/>
                        </a:rPr>
                        <m:t>𝛽</m:t>
                      </m:r>
                      <m:r>
                        <a:rPr lang="en-US" sz="3000" b="0" i="1" smtClean="0">
                          <a:solidFill>
                            <a:srgbClr val="0070C0"/>
                          </a:solidFill>
                          <a:latin typeface="Cambria Math" panose="02040503050406030204" pitchFamily="18" charset="0"/>
                          <a:ea typeface="Cambria Math" panose="02040503050406030204" pitchFamily="18" charset="0"/>
                        </a:rPr>
                        <m:t>𝑥𝑦</m:t>
                      </m:r>
                    </m:oMath>
                  </m:oMathPara>
                </a14:m>
                <a:endParaRPr lang="en-US" sz="3000" dirty="0">
                  <a:solidFill>
                    <a:srgbClr val="0070C0"/>
                  </a:solidFill>
                </a:endParaRPr>
              </a:p>
            </p:txBody>
          </p:sp>
        </mc:Choice>
        <mc:Fallback xmlns="">
          <p:sp>
            <p:nvSpPr>
              <p:cNvPr id="5" name="TextBox 4">
                <a:extLst>
                  <a:ext uri="{FF2B5EF4-FFF2-40B4-BE49-F238E27FC236}">
                    <a16:creationId xmlns:a16="http://schemas.microsoft.com/office/drawing/2014/main" id="{53B4A6A7-C98D-935B-CCD1-0B5B534FA58F}"/>
                  </a:ext>
                </a:extLst>
              </p:cNvPr>
              <p:cNvSpPr txBox="1">
                <a:spLocks noRot="1" noChangeAspect="1" noMove="1" noResize="1" noEditPoints="1" noAdjustHandles="1" noChangeArrowheads="1" noChangeShapeType="1" noTextEdit="1"/>
              </p:cNvSpPr>
              <p:nvPr/>
            </p:nvSpPr>
            <p:spPr>
              <a:xfrm>
                <a:off x="3966374" y="1126557"/>
                <a:ext cx="4001311" cy="876522"/>
              </a:xfrm>
              <a:prstGeom prst="rect">
                <a:avLst/>
              </a:prstGeom>
              <a:blipFill>
                <a:blip r:embed="rId3"/>
                <a:stretch>
                  <a:fillRect t="-1429"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E4A739D-05EB-28C0-02B0-352400323D29}"/>
                  </a:ext>
                </a:extLst>
              </p:cNvPr>
              <p:cNvSpPr txBox="1"/>
              <p:nvPr/>
            </p:nvSpPr>
            <p:spPr>
              <a:xfrm>
                <a:off x="3909191" y="2184966"/>
                <a:ext cx="4001311" cy="87652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solidFill>
                                <a:srgbClr val="C00000"/>
                              </a:solidFill>
                              <a:latin typeface="Cambria Math" panose="02040503050406030204" pitchFamily="18" charset="0"/>
                            </a:rPr>
                          </m:ctrlPr>
                        </m:fPr>
                        <m:num>
                          <m:r>
                            <a:rPr lang="en-US" sz="3000" b="0" i="1" smtClean="0">
                              <a:solidFill>
                                <a:srgbClr val="C00000"/>
                              </a:solidFill>
                              <a:latin typeface="Cambria Math" panose="02040503050406030204" pitchFamily="18" charset="0"/>
                            </a:rPr>
                            <m:t>𝑑𝑦</m:t>
                          </m:r>
                        </m:num>
                        <m:den>
                          <m:r>
                            <a:rPr lang="en-US" sz="3000" b="0" i="1" smtClean="0">
                              <a:solidFill>
                                <a:srgbClr val="C00000"/>
                              </a:solidFill>
                              <a:latin typeface="Cambria Math" panose="02040503050406030204" pitchFamily="18" charset="0"/>
                            </a:rPr>
                            <m:t>𝑑𝑡</m:t>
                          </m:r>
                        </m:den>
                      </m:f>
                      <m:r>
                        <a:rPr lang="en-US" sz="3000" b="0" i="1" smtClean="0">
                          <a:solidFill>
                            <a:srgbClr val="C00000"/>
                          </a:solidFill>
                          <a:latin typeface="Cambria Math" panose="02040503050406030204" pitchFamily="18" charset="0"/>
                        </a:rPr>
                        <m:t>=</m:t>
                      </m:r>
                      <m:r>
                        <a:rPr lang="en-US" sz="3000" b="0" i="1" smtClean="0">
                          <a:solidFill>
                            <a:srgbClr val="C00000"/>
                          </a:solidFill>
                          <a:latin typeface="Cambria Math" panose="02040503050406030204" pitchFamily="18" charset="0"/>
                          <a:ea typeface="Cambria Math" panose="02040503050406030204" pitchFamily="18" charset="0"/>
                        </a:rPr>
                        <m:t>𝛿</m:t>
                      </m:r>
                      <m:r>
                        <a:rPr lang="en-US" sz="3000" b="0" i="1" smtClean="0">
                          <a:solidFill>
                            <a:srgbClr val="C00000"/>
                          </a:solidFill>
                          <a:latin typeface="Cambria Math" panose="02040503050406030204" pitchFamily="18" charset="0"/>
                          <a:ea typeface="Cambria Math" panose="02040503050406030204" pitchFamily="18" charset="0"/>
                        </a:rPr>
                        <m:t>𝑥𝑦</m:t>
                      </m:r>
                      <m:r>
                        <a:rPr lang="en-US" sz="3000" b="0" i="1" smtClean="0">
                          <a:solidFill>
                            <a:srgbClr val="C00000"/>
                          </a:solidFill>
                          <a:latin typeface="Cambria Math" panose="02040503050406030204" pitchFamily="18" charset="0"/>
                          <a:ea typeface="Cambria Math" panose="02040503050406030204" pitchFamily="18" charset="0"/>
                        </a:rPr>
                        <m:t> −</m:t>
                      </m:r>
                      <m:r>
                        <a:rPr lang="en-US" sz="3000" b="0" i="1" smtClean="0">
                          <a:solidFill>
                            <a:srgbClr val="C00000"/>
                          </a:solidFill>
                          <a:latin typeface="Cambria Math" panose="02040503050406030204" pitchFamily="18" charset="0"/>
                          <a:ea typeface="Cambria Math" panose="02040503050406030204" pitchFamily="18" charset="0"/>
                        </a:rPr>
                        <m:t>𝛾</m:t>
                      </m:r>
                      <m:r>
                        <a:rPr lang="en-US" sz="3000" b="0" i="1" smtClean="0">
                          <a:solidFill>
                            <a:srgbClr val="C00000"/>
                          </a:solidFill>
                          <a:latin typeface="Cambria Math" panose="02040503050406030204" pitchFamily="18" charset="0"/>
                          <a:ea typeface="Cambria Math" panose="02040503050406030204" pitchFamily="18" charset="0"/>
                        </a:rPr>
                        <m:t>𝑦</m:t>
                      </m:r>
                    </m:oMath>
                  </m:oMathPara>
                </a14:m>
                <a:endParaRPr lang="en-US" sz="3000" dirty="0">
                  <a:solidFill>
                    <a:srgbClr val="C00000"/>
                  </a:solidFill>
                </a:endParaRPr>
              </a:p>
            </p:txBody>
          </p:sp>
        </mc:Choice>
        <mc:Fallback xmlns="">
          <p:sp>
            <p:nvSpPr>
              <p:cNvPr id="6" name="TextBox 5">
                <a:extLst>
                  <a:ext uri="{FF2B5EF4-FFF2-40B4-BE49-F238E27FC236}">
                    <a16:creationId xmlns:a16="http://schemas.microsoft.com/office/drawing/2014/main" id="{0E4A739D-05EB-28C0-02B0-352400323D29}"/>
                  </a:ext>
                </a:extLst>
              </p:cNvPr>
              <p:cNvSpPr txBox="1">
                <a:spLocks noRot="1" noChangeAspect="1" noMove="1" noResize="1" noEditPoints="1" noAdjustHandles="1" noChangeArrowheads="1" noChangeShapeType="1" noTextEdit="1"/>
              </p:cNvSpPr>
              <p:nvPr/>
            </p:nvSpPr>
            <p:spPr>
              <a:xfrm>
                <a:off x="3909191" y="2184966"/>
                <a:ext cx="4001311" cy="876522"/>
              </a:xfrm>
              <a:prstGeom prst="rect">
                <a:avLst/>
              </a:prstGeom>
              <a:blipFill>
                <a:blip r:embed="rId4"/>
                <a:stretch>
                  <a:fillRect t="-2857" b="-15714"/>
                </a:stretch>
              </a:blipFill>
            </p:spPr>
            <p:txBody>
              <a:bodyPr/>
              <a:lstStyle/>
              <a:p>
                <a:r>
                  <a:rPr lang="en-US">
                    <a:noFill/>
                  </a:rPr>
                  <a:t> </a:t>
                </a:r>
              </a:p>
            </p:txBody>
          </p:sp>
        </mc:Fallback>
      </mc:AlternateContent>
      <p:grpSp>
        <p:nvGrpSpPr>
          <p:cNvPr id="7" name="Group 6">
            <a:extLst>
              <a:ext uri="{FF2B5EF4-FFF2-40B4-BE49-F238E27FC236}">
                <a16:creationId xmlns:a16="http://schemas.microsoft.com/office/drawing/2014/main" id="{F8C0B388-8125-8C6C-057F-44D204FED58E}"/>
              </a:ext>
            </a:extLst>
          </p:cNvPr>
          <p:cNvGrpSpPr/>
          <p:nvPr/>
        </p:nvGrpSpPr>
        <p:grpSpPr>
          <a:xfrm>
            <a:off x="1057249" y="1123207"/>
            <a:ext cx="1916677" cy="3792623"/>
            <a:chOff x="136581" y="1810193"/>
            <a:chExt cx="2325472" cy="4280263"/>
          </a:xfrm>
        </p:grpSpPr>
        <p:cxnSp>
          <p:nvCxnSpPr>
            <p:cNvPr id="8" name="Curved Connector 7">
              <a:extLst>
                <a:ext uri="{FF2B5EF4-FFF2-40B4-BE49-F238E27FC236}">
                  <a16:creationId xmlns:a16="http://schemas.microsoft.com/office/drawing/2014/main" id="{E5F43819-2EBB-3F77-B828-A2A15EF4224D}"/>
                </a:ext>
              </a:extLst>
            </p:cNvPr>
            <p:cNvCxnSpPr>
              <a:cxnSpLocks/>
              <a:stCxn id="9" idx="1"/>
            </p:cNvCxnSpPr>
            <p:nvPr/>
          </p:nvCxnSpPr>
          <p:spPr>
            <a:xfrm rot="10800000" flipV="1">
              <a:off x="214401" y="2779223"/>
              <a:ext cx="625192" cy="1345304"/>
            </a:xfrm>
            <a:prstGeom prst="curvedConnector2">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5DA2EBA-8903-764F-5D76-D333D40ADAC6}"/>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fish</a:t>
              </a:r>
            </a:p>
            <a:p>
              <a:pPr algn="ctr"/>
              <a:r>
                <a:rPr lang="en-US" dirty="0"/>
                <a:t>(x)</a:t>
              </a:r>
            </a:p>
          </p:txBody>
        </p:sp>
        <p:cxnSp>
          <p:nvCxnSpPr>
            <p:cNvPr id="10" name="Curved Connector 9">
              <a:extLst>
                <a:ext uri="{FF2B5EF4-FFF2-40B4-BE49-F238E27FC236}">
                  <a16:creationId xmlns:a16="http://schemas.microsoft.com/office/drawing/2014/main" id="{F1CC1FB9-FEBF-778A-E879-78BB8CB45E6C}"/>
                </a:ext>
              </a:extLst>
            </p:cNvPr>
            <p:cNvCxnSpPr>
              <a:cxnSpLocks/>
              <a:stCxn id="9"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urved Connector 10">
              <a:extLst>
                <a:ext uri="{FF2B5EF4-FFF2-40B4-BE49-F238E27FC236}">
                  <a16:creationId xmlns:a16="http://schemas.microsoft.com/office/drawing/2014/main" id="{61FF5496-7A31-57D6-85BF-DF87C94CC15A}"/>
                </a:ext>
              </a:extLst>
            </p:cNvPr>
            <p:cNvCxnSpPr>
              <a:cxnSpLocks/>
              <a:stCxn id="13" idx="0"/>
            </p:cNvCxnSpPr>
            <p:nvPr/>
          </p:nvCxnSpPr>
          <p:spPr>
            <a:xfrm rot="16200000" flipH="1" flipV="1">
              <a:off x="826989" y="4366333"/>
              <a:ext cx="538892" cy="581886"/>
            </a:xfrm>
            <a:prstGeom prst="curvedConnector4">
              <a:avLst>
                <a:gd name="adj1" fmla="val -73271"/>
                <a:gd name="adj2" fmla="val 16071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a:extLst>
                <a:ext uri="{FF2B5EF4-FFF2-40B4-BE49-F238E27FC236}">
                  <a16:creationId xmlns:a16="http://schemas.microsoft.com/office/drawing/2014/main" id="{13B76954-7137-12F5-2B10-868ADE66B236}"/>
                </a:ext>
              </a:extLst>
            </p:cNvPr>
            <p:cNvCxnSpPr>
              <a:cxnSpLocks/>
              <a:stCxn id="13" idx="3"/>
              <a:endCxn id="15" idx="3"/>
            </p:cNvCxnSpPr>
            <p:nvPr/>
          </p:nvCxnSpPr>
          <p:spPr>
            <a:xfrm flipH="1" flipV="1">
              <a:off x="1845779" y="3712630"/>
              <a:ext cx="123489" cy="1265404"/>
            </a:xfrm>
            <a:prstGeom prst="curvedConnector3">
              <a:avLst>
                <a:gd name="adj1" fmla="val -185118"/>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1AACF81-9EF8-0D6B-E750-3BAB7E58DC0C}"/>
                </a:ext>
              </a:extLst>
            </p:cNvPr>
            <p:cNvSpPr/>
            <p:nvPr/>
          </p:nvSpPr>
          <p:spPr>
            <a:xfrm>
              <a:off x="805487" y="4387830"/>
              <a:ext cx="1163781" cy="118040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shark</a:t>
              </a:r>
            </a:p>
            <a:p>
              <a:pPr algn="ctr"/>
              <a:r>
                <a:rPr lang="en-US" dirty="0"/>
                <a:t>(y)</a:t>
              </a:r>
            </a:p>
          </p:txBody>
        </p:sp>
        <p:pic>
          <p:nvPicPr>
            <p:cNvPr id="14" name="Picture 13">
              <a:extLst>
                <a:ext uri="{FF2B5EF4-FFF2-40B4-BE49-F238E27FC236}">
                  <a16:creationId xmlns:a16="http://schemas.microsoft.com/office/drawing/2014/main" id="{1B801B28-32AF-23A7-9646-6AAD956E7FC4}"/>
                </a:ext>
              </a:extLst>
            </p:cNvPr>
            <p:cNvPicPr>
              <a:picLocks noChangeAspect="1"/>
            </p:cNvPicPr>
            <p:nvPr/>
          </p:nvPicPr>
          <p:blipFill>
            <a:blip r:embed="rId5"/>
            <a:stretch>
              <a:fillRect/>
            </a:stretch>
          </p:blipFill>
          <p:spPr>
            <a:xfrm>
              <a:off x="2117343" y="1810193"/>
              <a:ext cx="344710" cy="369332"/>
            </a:xfrm>
            <a:prstGeom prst="rect">
              <a:avLst/>
            </a:prstGeom>
          </p:spPr>
        </p:pic>
        <p:pic>
          <p:nvPicPr>
            <p:cNvPr id="15" name="Picture 14">
              <a:extLst>
                <a:ext uri="{FF2B5EF4-FFF2-40B4-BE49-F238E27FC236}">
                  <a16:creationId xmlns:a16="http://schemas.microsoft.com/office/drawing/2014/main" id="{A2B12E06-A6D8-048D-4D5C-E7C76BC78167}"/>
                </a:ext>
              </a:extLst>
            </p:cNvPr>
            <p:cNvPicPr>
              <a:picLocks noChangeAspect="1"/>
            </p:cNvPicPr>
            <p:nvPr/>
          </p:nvPicPr>
          <p:blipFill>
            <a:blip r:embed="rId6"/>
            <a:stretch>
              <a:fillRect/>
            </a:stretch>
          </p:blipFill>
          <p:spPr>
            <a:xfrm>
              <a:off x="1579079" y="3503080"/>
              <a:ext cx="266700" cy="419100"/>
            </a:xfrm>
            <a:prstGeom prst="rect">
              <a:avLst/>
            </a:prstGeom>
          </p:spPr>
        </p:pic>
        <p:pic>
          <p:nvPicPr>
            <p:cNvPr id="16" name="Picture 15">
              <a:extLst>
                <a:ext uri="{FF2B5EF4-FFF2-40B4-BE49-F238E27FC236}">
                  <a16:creationId xmlns:a16="http://schemas.microsoft.com/office/drawing/2014/main" id="{6E5E20F2-A3D9-D414-8942-581AF7D258EC}"/>
                </a:ext>
              </a:extLst>
            </p:cNvPr>
            <p:cNvPicPr>
              <a:picLocks noChangeAspect="1"/>
            </p:cNvPicPr>
            <p:nvPr/>
          </p:nvPicPr>
          <p:blipFill>
            <a:blip r:embed="rId7"/>
            <a:stretch>
              <a:fillRect/>
            </a:stretch>
          </p:blipFill>
          <p:spPr>
            <a:xfrm>
              <a:off x="1494156" y="5672790"/>
              <a:ext cx="254000" cy="317500"/>
            </a:xfrm>
            <a:prstGeom prst="rect">
              <a:avLst/>
            </a:prstGeom>
          </p:spPr>
        </p:pic>
        <p:cxnSp>
          <p:nvCxnSpPr>
            <p:cNvPr id="17" name="Curved Connector 16">
              <a:extLst>
                <a:ext uri="{FF2B5EF4-FFF2-40B4-BE49-F238E27FC236}">
                  <a16:creationId xmlns:a16="http://schemas.microsoft.com/office/drawing/2014/main" id="{BD071B06-6BFA-8BBC-5500-9843F6745D2A}"/>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4F3C018B-4733-351A-311B-9B5648F30332}"/>
                </a:ext>
              </a:extLst>
            </p:cNvPr>
            <p:cNvPicPr>
              <a:picLocks noChangeAspect="1"/>
            </p:cNvPicPr>
            <p:nvPr/>
          </p:nvPicPr>
          <p:blipFill>
            <a:blip r:embed="rId8"/>
            <a:stretch>
              <a:fillRect/>
            </a:stretch>
          </p:blipFill>
          <p:spPr>
            <a:xfrm>
              <a:off x="136581" y="4244227"/>
              <a:ext cx="190500" cy="342900"/>
            </a:xfrm>
            <a:prstGeom prst="rect">
              <a:avLst/>
            </a:prstGeom>
          </p:spPr>
        </p:pic>
        <p:cxnSp>
          <p:nvCxnSpPr>
            <p:cNvPr id="19" name="Curved Connector 18">
              <a:extLst>
                <a:ext uri="{FF2B5EF4-FFF2-40B4-BE49-F238E27FC236}">
                  <a16:creationId xmlns:a16="http://schemas.microsoft.com/office/drawing/2014/main" id="{AF2CFE02-DF42-A91A-6909-10B061EBDFF2}"/>
                </a:ext>
              </a:extLst>
            </p:cNvPr>
            <p:cNvCxnSpPr>
              <a:cxnSpLocks/>
            </p:cNvCxnSpPr>
            <p:nvPr/>
          </p:nvCxnSpPr>
          <p:spPr>
            <a:xfrm rot="5400000">
              <a:off x="1186140" y="5848747"/>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3" name="TextBox 2">
            <a:extLst>
              <a:ext uri="{FF2B5EF4-FFF2-40B4-BE49-F238E27FC236}">
                <a16:creationId xmlns:a16="http://schemas.microsoft.com/office/drawing/2014/main" id="{25A9141F-61F7-B29B-5282-6B5C74588353}"/>
              </a:ext>
            </a:extLst>
          </p:cNvPr>
          <p:cNvSpPr txBox="1"/>
          <p:nvPr/>
        </p:nvSpPr>
        <p:spPr>
          <a:xfrm>
            <a:off x="3864261" y="3883998"/>
            <a:ext cx="4608209" cy="2462213"/>
          </a:xfrm>
          <a:prstGeom prst="rect">
            <a:avLst/>
          </a:prstGeom>
          <a:noFill/>
        </p:spPr>
        <p:txBody>
          <a:bodyPr wrap="square">
            <a:spAutoFit/>
          </a:bodyPr>
          <a:lstStyle/>
          <a:p>
            <a:pPr marL="0" indent="0" algn="ctr">
              <a:buNone/>
            </a:pPr>
            <a:r>
              <a:rPr lang="en-US" sz="2200" b="1" dirty="0">
                <a:solidFill>
                  <a:schemeClr val="accent1"/>
                </a:solidFill>
                <a:highlight>
                  <a:srgbClr val="FFFF00"/>
                </a:highlight>
                <a:cs typeface="Calibri" panose="020F0502020204030204" pitchFamily="34" charset="0"/>
              </a:rPr>
              <a:t>Bottom-up</a:t>
            </a:r>
            <a:r>
              <a:rPr lang="en-US" sz="2200" dirty="0">
                <a:cs typeface="Calibri" panose="020F0502020204030204" pitchFamily="34" charset="0"/>
              </a:rPr>
              <a:t> processes describe ecosystems regulated via production from lower trophic levels. </a:t>
            </a:r>
          </a:p>
          <a:p>
            <a:pPr marL="0" indent="0" algn="ctr">
              <a:buNone/>
            </a:pPr>
            <a:endParaRPr lang="en-US" sz="2200" dirty="0">
              <a:cs typeface="Calibri" panose="020F0502020204030204" pitchFamily="34" charset="0"/>
            </a:endParaRPr>
          </a:p>
          <a:p>
            <a:pPr marL="0" indent="0" algn="ctr">
              <a:buNone/>
            </a:pPr>
            <a:r>
              <a:rPr lang="en-US" sz="2200" b="1" dirty="0">
                <a:solidFill>
                  <a:srgbClr val="C00000"/>
                </a:solidFill>
                <a:cs typeface="Calibri" panose="020F0502020204030204" pitchFamily="34" charset="0"/>
              </a:rPr>
              <a:t>Top-down</a:t>
            </a:r>
            <a:r>
              <a:rPr lang="en-US" sz="2200" dirty="0">
                <a:cs typeface="Calibri" panose="020F0502020204030204" pitchFamily="34" charset="0"/>
              </a:rPr>
              <a:t> processes describe ecosystems regulated via consumption from higher trophic levels.</a:t>
            </a:r>
          </a:p>
        </p:txBody>
      </p:sp>
      <p:pic>
        <p:nvPicPr>
          <p:cNvPr id="21" name="Picture 2" descr="Picture">
            <a:extLst>
              <a:ext uri="{FF2B5EF4-FFF2-40B4-BE49-F238E27FC236}">
                <a16:creationId xmlns:a16="http://schemas.microsoft.com/office/drawing/2014/main" id="{5450C49E-61C7-9647-E805-0ECE50D7A0E9}"/>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r="2458"/>
          <a:stretch/>
        </p:blipFill>
        <p:spPr bwMode="auto">
          <a:xfrm>
            <a:off x="8475624" y="1314532"/>
            <a:ext cx="3716376" cy="5308600"/>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2">
            <a:extLst>
              <a:ext uri="{FF2B5EF4-FFF2-40B4-BE49-F238E27FC236}">
                <a16:creationId xmlns:a16="http://schemas.microsoft.com/office/drawing/2014/main" id="{22498D57-9F89-9D1D-86A5-E6DF1956B336}"/>
              </a:ext>
            </a:extLst>
          </p:cNvPr>
          <p:cNvSpPr txBox="1">
            <a:spLocks/>
          </p:cNvSpPr>
          <p:nvPr/>
        </p:nvSpPr>
        <p:spPr>
          <a:xfrm>
            <a:off x="345430" y="4911229"/>
            <a:ext cx="3255752" cy="1711903"/>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does </a:t>
            </a:r>
            <a:r>
              <a:rPr lang="en-US" sz="2800" b="1" i="1" dirty="0">
                <a:solidFill>
                  <a:srgbClr val="0070C0"/>
                </a:solidFill>
              </a:rPr>
              <a:t>fish</a:t>
            </a:r>
            <a:r>
              <a:rPr lang="en-US" sz="2800" i="1" dirty="0"/>
              <a:t> abundance </a:t>
            </a:r>
            <a:r>
              <a:rPr lang="en-US" sz="2800" b="1" i="1" dirty="0">
                <a:solidFill>
                  <a:srgbClr val="7030A0"/>
                </a:solidFill>
              </a:rPr>
              <a:t>vary</a:t>
            </a:r>
            <a:r>
              <a:rPr lang="en-US" sz="2800" b="1" i="1" dirty="0">
                <a:solidFill>
                  <a:srgbClr val="C00000"/>
                </a:solidFill>
              </a:rPr>
              <a:t> </a:t>
            </a:r>
            <a:r>
              <a:rPr lang="en-US" sz="2800" i="1" dirty="0"/>
              <a:t>with </a:t>
            </a:r>
            <a:r>
              <a:rPr lang="en-US" sz="2800" b="1" i="1" dirty="0">
                <a:solidFill>
                  <a:srgbClr val="7030A0"/>
                </a:solidFill>
              </a:rPr>
              <a:t>changes</a:t>
            </a:r>
            <a:r>
              <a:rPr lang="en-US" sz="2800" b="1" i="1" dirty="0">
                <a:solidFill>
                  <a:srgbClr val="C00000"/>
                </a:solidFill>
              </a:rPr>
              <a:t> </a:t>
            </a:r>
            <a:r>
              <a:rPr lang="en-US" sz="2800" i="1" dirty="0"/>
              <a:t>in </a:t>
            </a:r>
            <a:r>
              <a:rPr lang="en-US" sz="2800" b="1" i="1" dirty="0">
                <a:solidFill>
                  <a:srgbClr val="C00000"/>
                </a:solidFill>
              </a:rPr>
              <a:t>shark </a:t>
            </a:r>
            <a:r>
              <a:rPr lang="en-US" sz="2800" i="1" dirty="0"/>
              <a:t>abundance?</a:t>
            </a:r>
          </a:p>
        </p:txBody>
      </p:sp>
      <p:sp>
        <p:nvSpPr>
          <p:cNvPr id="22" name="TextBox 21">
            <a:extLst>
              <a:ext uri="{FF2B5EF4-FFF2-40B4-BE49-F238E27FC236}">
                <a16:creationId xmlns:a16="http://schemas.microsoft.com/office/drawing/2014/main" id="{1B776E19-A990-A13F-309E-A2612D640CBF}"/>
              </a:ext>
            </a:extLst>
          </p:cNvPr>
          <p:cNvSpPr txBox="1"/>
          <p:nvPr/>
        </p:nvSpPr>
        <p:spPr>
          <a:xfrm>
            <a:off x="589893" y="28317"/>
            <a:ext cx="11012213" cy="584775"/>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The </a:t>
            </a:r>
            <a:r>
              <a:rPr lang="en-US" sz="3200" b="1" dirty="0" err="1">
                <a:solidFill>
                  <a:srgbClr val="7030A0"/>
                </a:solidFill>
                <a:latin typeface="Calibri" panose="020F0502020204030204" pitchFamily="34" charset="0"/>
                <a:cs typeface="Calibri" panose="020F0502020204030204" pitchFamily="34" charset="0"/>
              </a:rPr>
              <a:t>Lotka</a:t>
            </a:r>
            <a:r>
              <a:rPr lang="en-US" sz="3200" b="1" dirty="0">
                <a:solidFill>
                  <a:srgbClr val="7030A0"/>
                </a:solidFill>
                <a:latin typeface="Calibri" panose="020F0502020204030204" pitchFamily="34" charset="0"/>
                <a:cs typeface="Calibri" panose="020F0502020204030204" pitchFamily="34" charset="0"/>
              </a:rPr>
              <a:t>-Volterra</a:t>
            </a:r>
            <a:r>
              <a:rPr lang="en-US" sz="3200" dirty="0">
                <a:latin typeface="Calibri" panose="020F0502020204030204" pitchFamily="34" charset="0"/>
                <a:cs typeface="Calibri" panose="020F0502020204030204" pitchFamily="34" charset="0"/>
              </a:rPr>
              <a:t> </a:t>
            </a:r>
            <a:r>
              <a:rPr lang="en-US" sz="3200" b="1" dirty="0">
                <a:solidFill>
                  <a:srgbClr val="C00000"/>
                </a:solidFill>
                <a:latin typeface="Calibri" panose="020F0502020204030204" pitchFamily="34" charset="0"/>
                <a:cs typeface="Calibri" panose="020F0502020204030204" pitchFamily="34" charset="0"/>
              </a:rPr>
              <a:t>predator</a:t>
            </a:r>
            <a:r>
              <a:rPr lang="en-US" sz="3200" dirty="0">
                <a:latin typeface="Calibri" panose="020F0502020204030204" pitchFamily="34" charset="0"/>
                <a:cs typeface="Calibri" panose="020F0502020204030204" pitchFamily="34" charset="0"/>
              </a:rPr>
              <a:t>-</a:t>
            </a:r>
            <a:r>
              <a:rPr lang="en-US" sz="3200" b="1" dirty="0">
                <a:solidFill>
                  <a:schemeClr val="accent1"/>
                </a:solidFill>
                <a:latin typeface="Calibri" panose="020F0502020204030204" pitchFamily="34" charset="0"/>
                <a:cs typeface="Calibri" panose="020F0502020204030204" pitchFamily="34" charset="0"/>
              </a:rPr>
              <a:t>prey</a:t>
            </a:r>
            <a:r>
              <a:rPr lang="en-US" sz="3200" dirty="0">
                <a:latin typeface="Calibri" panose="020F0502020204030204" pitchFamily="34" charset="0"/>
                <a:cs typeface="Calibri" panose="020F0502020204030204" pitchFamily="34" charset="0"/>
              </a:rPr>
              <a:t> model</a:t>
            </a:r>
            <a:endParaRPr lang="en-US" sz="3200" dirty="0">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53363371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E4A739D-05EB-28C0-02B0-352400323D29}"/>
                  </a:ext>
                </a:extLst>
              </p:cNvPr>
              <p:cNvSpPr txBox="1"/>
              <p:nvPr/>
            </p:nvSpPr>
            <p:spPr>
              <a:xfrm>
                <a:off x="3909191" y="2184966"/>
                <a:ext cx="4001311" cy="87652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solidFill>
                                <a:srgbClr val="C00000"/>
                              </a:solidFill>
                              <a:latin typeface="Cambria Math" panose="02040503050406030204" pitchFamily="18" charset="0"/>
                            </a:rPr>
                          </m:ctrlPr>
                        </m:fPr>
                        <m:num>
                          <m:r>
                            <a:rPr lang="en-US" sz="3000" b="0" i="1" smtClean="0">
                              <a:solidFill>
                                <a:srgbClr val="C00000"/>
                              </a:solidFill>
                              <a:latin typeface="Cambria Math" panose="02040503050406030204" pitchFamily="18" charset="0"/>
                            </a:rPr>
                            <m:t>𝑑𝑦</m:t>
                          </m:r>
                        </m:num>
                        <m:den>
                          <m:r>
                            <a:rPr lang="en-US" sz="3000" b="0" i="1" smtClean="0">
                              <a:solidFill>
                                <a:srgbClr val="C00000"/>
                              </a:solidFill>
                              <a:latin typeface="Cambria Math" panose="02040503050406030204" pitchFamily="18" charset="0"/>
                            </a:rPr>
                            <m:t>𝑑𝑡</m:t>
                          </m:r>
                        </m:den>
                      </m:f>
                      <m:r>
                        <a:rPr lang="en-US" sz="3000" b="0" i="1" smtClean="0">
                          <a:solidFill>
                            <a:srgbClr val="C00000"/>
                          </a:solidFill>
                          <a:latin typeface="Cambria Math" panose="02040503050406030204" pitchFamily="18" charset="0"/>
                        </a:rPr>
                        <m:t>=</m:t>
                      </m:r>
                      <m:r>
                        <a:rPr lang="en-US" sz="3000" b="0" i="1" smtClean="0">
                          <a:solidFill>
                            <a:srgbClr val="C00000"/>
                          </a:solidFill>
                          <a:latin typeface="Cambria Math" panose="02040503050406030204" pitchFamily="18" charset="0"/>
                          <a:ea typeface="Cambria Math" panose="02040503050406030204" pitchFamily="18" charset="0"/>
                        </a:rPr>
                        <m:t>𝛿</m:t>
                      </m:r>
                      <m:r>
                        <a:rPr lang="en-US" sz="3000" b="0" i="1" smtClean="0">
                          <a:solidFill>
                            <a:srgbClr val="C00000"/>
                          </a:solidFill>
                          <a:latin typeface="Cambria Math" panose="02040503050406030204" pitchFamily="18" charset="0"/>
                          <a:ea typeface="Cambria Math" panose="02040503050406030204" pitchFamily="18" charset="0"/>
                        </a:rPr>
                        <m:t>𝑥𝑦</m:t>
                      </m:r>
                      <m:r>
                        <a:rPr lang="en-US" sz="3000" b="0" i="1" smtClean="0">
                          <a:solidFill>
                            <a:srgbClr val="C00000"/>
                          </a:solidFill>
                          <a:latin typeface="Cambria Math" panose="02040503050406030204" pitchFamily="18" charset="0"/>
                          <a:ea typeface="Cambria Math" panose="02040503050406030204" pitchFamily="18" charset="0"/>
                        </a:rPr>
                        <m:t> −</m:t>
                      </m:r>
                      <m:r>
                        <a:rPr lang="en-US" sz="3000" b="0" i="1" smtClean="0">
                          <a:solidFill>
                            <a:srgbClr val="C00000"/>
                          </a:solidFill>
                          <a:latin typeface="Cambria Math" panose="02040503050406030204" pitchFamily="18" charset="0"/>
                          <a:ea typeface="Cambria Math" panose="02040503050406030204" pitchFamily="18" charset="0"/>
                        </a:rPr>
                        <m:t>𝛾</m:t>
                      </m:r>
                      <m:r>
                        <a:rPr lang="en-US" sz="3000" b="0" i="1" smtClean="0">
                          <a:solidFill>
                            <a:srgbClr val="C00000"/>
                          </a:solidFill>
                          <a:latin typeface="Cambria Math" panose="02040503050406030204" pitchFamily="18" charset="0"/>
                          <a:ea typeface="Cambria Math" panose="02040503050406030204" pitchFamily="18" charset="0"/>
                        </a:rPr>
                        <m:t>𝑦</m:t>
                      </m:r>
                    </m:oMath>
                  </m:oMathPara>
                </a14:m>
                <a:endParaRPr lang="en-US" sz="3000" dirty="0">
                  <a:solidFill>
                    <a:srgbClr val="C00000"/>
                  </a:solidFill>
                </a:endParaRPr>
              </a:p>
            </p:txBody>
          </p:sp>
        </mc:Choice>
        <mc:Fallback xmlns="">
          <p:sp>
            <p:nvSpPr>
              <p:cNvPr id="6" name="TextBox 5">
                <a:extLst>
                  <a:ext uri="{FF2B5EF4-FFF2-40B4-BE49-F238E27FC236}">
                    <a16:creationId xmlns:a16="http://schemas.microsoft.com/office/drawing/2014/main" id="{0E4A739D-05EB-28C0-02B0-352400323D29}"/>
                  </a:ext>
                </a:extLst>
              </p:cNvPr>
              <p:cNvSpPr txBox="1">
                <a:spLocks noRot="1" noChangeAspect="1" noMove="1" noResize="1" noEditPoints="1" noAdjustHandles="1" noChangeArrowheads="1" noChangeShapeType="1" noTextEdit="1"/>
              </p:cNvSpPr>
              <p:nvPr/>
            </p:nvSpPr>
            <p:spPr>
              <a:xfrm>
                <a:off x="3909191" y="2184966"/>
                <a:ext cx="4001311" cy="876522"/>
              </a:xfrm>
              <a:prstGeom prst="rect">
                <a:avLst/>
              </a:prstGeom>
              <a:blipFill>
                <a:blip r:embed="rId3"/>
                <a:stretch>
                  <a:fillRect t="-2857" b="-15714"/>
                </a:stretch>
              </a:blipFill>
            </p:spPr>
            <p:txBody>
              <a:bodyPr/>
              <a:lstStyle/>
              <a:p>
                <a:r>
                  <a:rPr lang="en-US">
                    <a:noFill/>
                  </a:rPr>
                  <a:t> </a:t>
                </a:r>
              </a:p>
            </p:txBody>
          </p:sp>
        </mc:Fallback>
      </mc:AlternateContent>
      <p:grpSp>
        <p:nvGrpSpPr>
          <p:cNvPr id="7" name="Group 6">
            <a:extLst>
              <a:ext uri="{FF2B5EF4-FFF2-40B4-BE49-F238E27FC236}">
                <a16:creationId xmlns:a16="http://schemas.microsoft.com/office/drawing/2014/main" id="{F8C0B388-8125-8C6C-057F-44D204FED58E}"/>
              </a:ext>
            </a:extLst>
          </p:cNvPr>
          <p:cNvGrpSpPr/>
          <p:nvPr/>
        </p:nvGrpSpPr>
        <p:grpSpPr>
          <a:xfrm>
            <a:off x="1057249" y="1123207"/>
            <a:ext cx="1916677" cy="3792623"/>
            <a:chOff x="136581" y="1810193"/>
            <a:chExt cx="2325472" cy="4280263"/>
          </a:xfrm>
        </p:grpSpPr>
        <p:cxnSp>
          <p:nvCxnSpPr>
            <p:cNvPr id="8" name="Curved Connector 7">
              <a:extLst>
                <a:ext uri="{FF2B5EF4-FFF2-40B4-BE49-F238E27FC236}">
                  <a16:creationId xmlns:a16="http://schemas.microsoft.com/office/drawing/2014/main" id="{E5F43819-2EBB-3F77-B828-A2A15EF4224D}"/>
                </a:ext>
              </a:extLst>
            </p:cNvPr>
            <p:cNvCxnSpPr>
              <a:cxnSpLocks/>
              <a:stCxn id="9" idx="1"/>
            </p:cNvCxnSpPr>
            <p:nvPr/>
          </p:nvCxnSpPr>
          <p:spPr>
            <a:xfrm rot="10800000" flipV="1">
              <a:off x="214401" y="2779223"/>
              <a:ext cx="625192" cy="1345304"/>
            </a:xfrm>
            <a:prstGeom prst="curvedConnector2">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5DA2EBA-8903-764F-5D76-D333D40ADAC6}"/>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fish</a:t>
              </a:r>
            </a:p>
            <a:p>
              <a:pPr algn="ctr"/>
              <a:r>
                <a:rPr lang="en-US" dirty="0"/>
                <a:t>(x)</a:t>
              </a:r>
            </a:p>
          </p:txBody>
        </p:sp>
        <p:cxnSp>
          <p:nvCxnSpPr>
            <p:cNvPr id="10" name="Curved Connector 9">
              <a:extLst>
                <a:ext uri="{FF2B5EF4-FFF2-40B4-BE49-F238E27FC236}">
                  <a16:creationId xmlns:a16="http://schemas.microsoft.com/office/drawing/2014/main" id="{F1CC1FB9-FEBF-778A-E879-78BB8CB45E6C}"/>
                </a:ext>
              </a:extLst>
            </p:cNvPr>
            <p:cNvCxnSpPr>
              <a:cxnSpLocks/>
              <a:stCxn id="9"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urved Connector 10">
              <a:extLst>
                <a:ext uri="{FF2B5EF4-FFF2-40B4-BE49-F238E27FC236}">
                  <a16:creationId xmlns:a16="http://schemas.microsoft.com/office/drawing/2014/main" id="{61FF5496-7A31-57D6-85BF-DF87C94CC15A}"/>
                </a:ext>
              </a:extLst>
            </p:cNvPr>
            <p:cNvCxnSpPr>
              <a:cxnSpLocks/>
              <a:stCxn id="13" idx="0"/>
            </p:cNvCxnSpPr>
            <p:nvPr/>
          </p:nvCxnSpPr>
          <p:spPr>
            <a:xfrm rot="16200000" flipH="1" flipV="1">
              <a:off x="826989" y="4366333"/>
              <a:ext cx="538892" cy="581886"/>
            </a:xfrm>
            <a:prstGeom prst="curvedConnector4">
              <a:avLst>
                <a:gd name="adj1" fmla="val -73271"/>
                <a:gd name="adj2" fmla="val 16071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a:extLst>
                <a:ext uri="{FF2B5EF4-FFF2-40B4-BE49-F238E27FC236}">
                  <a16:creationId xmlns:a16="http://schemas.microsoft.com/office/drawing/2014/main" id="{13B76954-7137-12F5-2B10-868ADE66B236}"/>
                </a:ext>
              </a:extLst>
            </p:cNvPr>
            <p:cNvCxnSpPr>
              <a:cxnSpLocks/>
              <a:stCxn id="13" idx="3"/>
              <a:endCxn id="15" idx="3"/>
            </p:cNvCxnSpPr>
            <p:nvPr/>
          </p:nvCxnSpPr>
          <p:spPr>
            <a:xfrm flipH="1" flipV="1">
              <a:off x="1845779" y="3712630"/>
              <a:ext cx="123489" cy="1265404"/>
            </a:xfrm>
            <a:prstGeom prst="curvedConnector3">
              <a:avLst>
                <a:gd name="adj1" fmla="val -185118"/>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1AACF81-9EF8-0D6B-E750-3BAB7E58DC0C}"/>
                </a:ext>
              </a:extLst>
            </p:cNvPr>
            <p:cNvSpPr/>
            <p:nvPr/>
          </p:nvSpPr>
          <p:spPr>
            <a:xfrm>
              <a:off x="805487" y="4387830"/>
              <a:ext cx="1163781" cy="118040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shark</a:t>
              </a:r>
            </a:p>
            <a:p>
              <a:pPr algn="ctr"/>
              <a:r>
                <a:rPr lang="en-US" dirty="0"/>
                <a:t>(y)</a:t>
              </a:r>
            </a:p>
          </p:txBody>
        </p:sp>
        <p:pic>
          <p:nvPicPr>
            <p:cNvPr id="14" name="Picture 13">
              <a:extLst>
                <a:ext uri="{FF2B5EF4-FFF2-40B4-BE49-F238E27FC236}">
                  <a16:creationId xmlns:a16="http://schemas.microsoft.com/office/drawing/2014/main" id="{1B801B28-32AF-23A7-9646-6AAD956E7FC4}"/>
                </a:ext>
              </a:extLst>
            </p:cNvPr>
            <p:cNvPicPr>
              <a:picLocks noChangeAspect="1"/>
            </p:cNvPicPr>
            <p:nvPr/>
          </p:nvPicPr>
          <p:blipFill>
            <a:blip r:embed="rId4"/>
            <a:stretch>
              <a:fillRect/>
            </a:stretch>
          </p:blipFill>
          <p:spPr>
            <a:xfrm>
              <a:off x="2117343" y="1810193"/>
              <a:ext cx="344710" cy="369332"/>
            </a:xfrm>
            <a:prstGeom prst="rect">
              <a:avLst/>
            </a:prstGeom>
          </p:spPr>
        </p:pic>
        <p:pic>
          <p:nvPicPr>
            <p:cNvPr id="15" name="Picture 14">
              <a:extLst>
                <a:ext uri="{FF2B5EF4-FFF2-40B4-BE49-F238E27FC236}">
                  <a16:creationId xmlns:a16="http://schemas.microsoft.com/office/drawing/2014/main" id="{A2B12E06-A6D8-048D-4D5C-E7C76BC78167}"/>
                </a:ext>
              </a:extLst>
            </p:cNvPr>
            <p:cNvPicPr>
              <a:picLocks noChangeAspect="1"/>
            </p:cNvPicPr>
            <p:nvPr/>
          </p:nvPicPr>
          <p:blipFill>
            <a:blip r:embed="rId5"/>
            <a:stretch>
              <a:fillRect/>
            </a:stretch>
          </p:blipFill>
          <p:spPr>
            <a:xfrm>
              <a:off x="1579079" y="3503080"/>
              <a:ext cx="266700" cy="419100"/>
            </a:xfrm>
            <a:prstGeom prst="rect">
              <a:avLst/>
            </a:prstGeom>
          </p:spPr>
        </p:pic>
        <p:pic>
          <p:nvPicPr>
            <p:cNvPr id="16" name="Picture 15">
              <a:extLst>
                <a:ext uri="{FF2B5EF4-FFF2-40B4-BE49-F238E27FC236}">
                  <a16:creationId xmlns:a16="http://schemas.microsoft.com/office/drawing/2014/main" id="{6E5E20F2-A3D9-D414-8942-581AF7D258EC}"/>
                </a:ext>
              </a:extLst>
            </p:cNvPr>
            <p:cNvPicPr>
              <a:picLocks noChangeAspect="1"/>
            </p:cNvPicPr>
            <p:nvPr/>
          </p:nvPicPr>
          <p:blipFill>
            <a:blip r:embed="rId6"/>
            <a:stretch>
              <a:fillRect/>
            </a:stretch>
          </p:blipFill>
          <p:spPr>
            <a:xfrm>
              <a:off x="1494156" y="5672790"/>
              <a:ext cx="254000" cy="317500"/>
            </a:xfrm>
            <a:prstGeom prst="rect">
              <a:avLst/>
            </a:prstGeom>
          </p:spPr>
        </p:pic>
        <p:cxnSp>
          <p:nvCxnSpPr>
            <p:cNvPr id="17" name="Curved Connector 16">
              <a:extLst>
                <a:ext uri="{FF2B5EF4-FFF2-40B4-BE49-F238E27FC236}">
                  <a16:creationId xmlns:a16="http://schemas.microsoft.com/office/drawing/2014/main" id="{BD071B06-6BFA-8BBC-5500-9843F6745D2A}"/>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4F3C018B-4733-351A-311B-9B5648F30332}"/>
                </a:ext>
              </a:extLst>
            </p:cNvPr>
            <p:cNvPicPr>
              <a:picLocks noChangeAspect="1"/>
            </p:cNvPicPr>
            <p:nvPr/>
          </p:nvPicPr>
          <p:blipFill>
            <a:blip r:embed="rId7"/>
            <a:stretch>
              <a:fillRect/>
            </a:stretch>
          </p:blipFill>
          <p:spPr>
            <a:xfrm>
              <a:off x="136581" y="4244227"/>
              <a:ext cx="190500" cy="342900"/>
            </a:xfrm>
            <a:prstGeom prst="rect">
              <a:avLst/>
            </a:prstGeom>
          </p:spPr>
        </p:pic>
        <p:cxnSp>
          <p:nvCxnSpPr>
            <p:cNvPr id="19" name="Curved Connector 18">
              <a:extLst>
                <a:ext uri="{FF2B5EF4-FFF2-40B4-BE49-F238E27FC236}">
                  <a16:creationId xmlns:a16="http://schemas.microsoft.com/office/drawing/2014/main" id="{AF2CFE02-DF42-A91A-6909-10B061EBDFF2}"/>
                </a:ext>
              </a:extLst>
            </p:cNvPr>
            <p:cNvCxnSpPr>
              <a:cxnSpLocks/>
            </p:cNvCxnSpPr>
            <p:nvPr/>
          </p:nvCxnSpPr>
          <p:spPr>
            <a:xfrm rot="5400000">
              <a:off x="1186140" y="5848747"/>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3" name="TextBox 2">
            <a:extLst>
              <a:ext uri="{FF2B5EF4-FFF2-40B4-BE49-F238E27FC236}">
                <a16:creationId xmlns:a16="http://schemas.microsoft.com/office/drawing/2014/main" id="{25A9141F-61F7-B29B-5282-6B5C74588353}"/>
              </a:ext>
            </a:extLst>
          </p:cNvPr>
          <p:cNvSpPr txBox="1"/>
          <p:nvPr/>
        </p:nvSpPr>
        <p:spPr>
          <a:xfrm>
            <a:off x="3864261" y="3883998"/>
            <a:ext cx="4608209" cy="2462213"/>
          </a:xfrm>
          <a:prstGeom prst="rect">
            <a:avLst/>
          </a:prstGeom>
          <a:noFill/>
        </p:spPr>
        <p:txBody>
          <a:bodyPr wrap="square">
            <a:spAutoFit/>
          </a:bodyPr>
          <a:lstStyle/>
          <a:p>
            <a:pPr marL="0" indent="0" algn="ctr">
              <a:buNone/>
            </a:pPr>
            <a:r>
              <a:rPr lang="en-US" sz="2200" b="1" dirty="0">
                <a:solidFill>
                  <a:schemeClr val="accent1"/>
                </a:solidFill>
                <a:cs typeface="Calibri" panose="020F0502020204030204" pitchFamily="34" charset="0"/>
              </a:rPr>
              <a:t>Bottom-up</a:t>
            </a:r>
            <a:r>
              <a:rPr lang="en-US" sz="2200" dirty="0">
                <a:cs typeface="Calibri" panose="020F0502020204030204" pitchFamily="34" charset="0"/>
              </a:rPr>
              <a:t> processes describe ecosystems regulated via production from lower trophic levels. </a:t>
            </a:r>
          </a:p>
          <a:p>
            <a:pPr marL="0" indent="0" algn="ctr">
              <a:buNone/>
            </a:pPr>
            <a:endParaRPr lang="en-US" sz="2200" dirty="0">
              <a:cs typeface="Calibri" panose="020F0502020204030204" pitchFamily="34" charset="0"/>
            </a:endParaRPr>
          </a:p>
          <a:p>
            <a:pPr marL="0" indent="0" algn="ctr">
              <a:buNone/>
            </a:pPr>
            <a:r>
              <a:rPr lang="en-US" sz="2200" b="1" dirty="0">
                <a:solidFill>
                  <a:srgbClr val="C00000"/>
                </a:solidFill>
                <a:highlight>
                  <a:srgbClr val="FFFF00"/>
                </a:highlight>
                <a:cs typeface="Calibri" panose="020F0502020204030204" pitchFamily="34" charset="0"/>
              </a:rPr>
              <a:t>Top-down</a:t>
            </a:r>
            <a:r>
              <a:rPr lang="en-US" sz="2200" dirty="0">
                <a:cs typeface="Calibri" panose="020F0502020204030204" pitchFamily="34" charset="0"/>
              </a:rPr>
              <a:t> processes describe ecosystems regulated via consumption from higher trophic levels.</a:t>
            </a:r>
          </a:p>
        </p:txBody>
      </p:sp>
      <p:pic>
        <p:nvPicPr>
          <p:cNvPr id="21" name="Picture 2" descr="Picture">
            <a:extLst>
              <a:ext uri="{FF2B5EF4-FFF2-40B4-BE49-F238E27FC236}">
                <a16:creationId xmlns:a16="http://schemas.microsoft.com/office/drawing/2014/main" id="{5450C49E-61C7-9647-E805-0ECE50D7A0E9}"/>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r="2458"/>
          <a:stretch/>
        </p:blipFill>
        <p:spPr bwMode="auto">
          <a:xfrm>
            <a:off x="8475624" y="1314532"/>
            <a:ext cx="3716376" cy="5308600"/>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2">
            <a:extLst>
              <a:ext uri="{FF2B5EF4-FFF2-40B4-BE49-F238E27FC236}">
                <a16:creationId xmlns:a16="http://schemas.microsoft.com/office/drawing/2014/main" id="{22498D57-9F89-9D1D-86A5-E6DF1956B336}"/>
              </a:ext>
            </a:extLst>
          </p:cNvPr>
          <p:cNvSpPr txBox="1">
            <a:spLocks/>
          </p:cNvSpPr>
          <p:nvPr/>
        </p:nvSpPr>
        <p:spPr>
          <a:xfrm>
            <a:off x="345430" y="4911229"/>
            <a:ext cx="3255752" cy="1711903"/>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does </a:t>
            </a:r>
            <a:r>
              <a:rPr lang="en-US" sz="2800" b="1" i="1" dirty="0">
                <a:solidFill>
                  <a:srgbClr val="0070C0"/>
                </a:solidFill>
              </a:rPr>
              <a:t>fish</a:t>
            </a:r>
            <a:r>
              <a:rPr lang="en-US" sz="2800" i="1" dirty="0"/>
              <a:t> abundance </a:t>
            </a:r>
            <a:r>
              <a:rPr lang="en-US" sz="2800" b="1" i="1" dirty="0">
                <a:solidFill>
                  <a:srgbClr val="7030A0"/>
                </a:solidFill>
              </a:rPr>
              <a:t>vary</a:t>
            </a:r>
            <a:r>
              <a:rPr lang="en-US" sz="2800" b="1" i="1" dirty="0">
                <a:solidFill>
                  <a:srgbClr val="C00000"/>
                </a:solidFill>
              </a:rPr>
              <a:t> </a:t>
            </a:r>
            <a:r>
              <a:rPr lang="en-US" sz="2800" i="1" dirty="0"/>
              <a:t>with </a:t>
            </a:r>
            <a:r>
              <a:rPr lang="en-US" sz="2800" b="1" i="1" dirty="0">
                <a:solidFill>
                  <a:srgbClr val="7030A0"/>
                </a:solidFill>
              </a:rPr>
              <a:t>changes</a:t>
            </a:r>
            <a:r>
              <a:rPr lang="en-US" sz="2800" b="1" i="1" dirty="0">
                <a:solidFill>
                  <a:srgbClr val="C00000"/>
                </a:solidFill>
              </a:rPr>
              <a:t> </a:t>
            </a:r>
            <a:r>
              <a:rPr lang="en-US" sz="2800" i="1" dirty="0"/>
              <a:t>in </a:t>
            </a:r>
            <a:r>
              <a:rPr lang="en-US" sz="2800" b="1" i="1" dirty="0">
                <a:solidFill>
                  <a:srgbClr val="C00000"/>
                </a:solidFill>
              </a:rPr>
              <a:t>shark </a:t>
            </a:r>
            <a:r>
              <a:rPr lang="en-US" sz="2800" i="1" dirty="0"/>
              <a:t>abundance?</a:t>
            </a:r>
          </a:p>
        </p:txBody>
      </p:sp>
      <p:sp>
        <p:nvSpPr>
          <p:cNvPr id="22" name="TextBox 21">
            <a:extLst>
              <a:ext uri="{FF2B5EF4-FFF2-40B4-BE49-F238E27FC236}">
                <a16:creationId xmlns:a16="http://schemas.microsoft.com/office/drawing/2014/main" id="{1B776E19-A990-A13F-309E-A2612D640CBF}"/>
              </a:ext>
            </a:extLst>
          </p:cNvPr>
          <p:cNvSpPr txBox="1"/>
          <p:nvPr/>
        </p:nvSpPr>
        <p:spPr>
          <a:xfrm>
            <a:off x="589893" y="28317"/>
            <a:ext cx="11012213" cy="584775"/>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The </a:t>
            </a:r>
            <a:r>
              <a:rPr lang="en-US" sz="3200" b="1" dirty="0" err="1">
                <a:solidFill>
                  <a:srgbClr val="7030A0"/>
                </a:solidFill>
                <a:latin typeface="Calibri" panose="020F0502020204030204" pitchFamily="34" charset="0"/>
                <a:cs typeface="Calibri" panose="020F0502020204030204" pitchFamily="34" charset="0"/>
              </a:rPr>
              <a:t>Lotka</a:t>
            </a:r>
            <a:r>
              <a:rPr lang="en-US" sz="3200" b="1" dirty="0">
                <a:solidFill>
                  <a:srgbClr val="7030A0"/>
                </a:solidFill>
                <a:latin typeface="Calibri" panose="020F0502020204030204" pitchFamily="34" charset="0"/>
                <a:cs typeface="Calibri" panose="020F0502020204030204" pitchFamily="34" charset="0"/>
              </a:rPr>
              <a:t>-Volterra</a:t>
            </a:r>
            <a:r>
              <a:rPr lang="en-US" sz="3200" dirty="0">
                <a:latin typeface="Calibri" panose="020F0502020204030204" pitchFamily="34" charset="0"/>
                <a:cs typeface="Calibri" panose="020F0502020204030204" pitchFamily="34" charset="0"/>
              </a:rPr>
              <a:t> </a:t>
            </a:r>
            <a:r>
              <a:rPr lang="en-US" sz="3200" b="1" dirty="0">
                <a:solidFill>
                  <a:srgbClr val="C00000"/>
                </a:solidFill>
                <a:latin typeface="Calibri" panose="020F0502020204030204" pitchFamily="34" charset="0"/>
                <a:cs typeface="Calibri" panose="020F0502020204030204" pitchFamily="34" charset="0"/>
              </a:rPr>
              <a:t>predator</a:t>
            </a:r>
            <a:r>
              <a:rPr lang="en-US" sz="3200" dirty="0">
                <a:latin typeface="Calibri" panose="020F0502020204030204" pitchFamily="34" charset="0"/>
                <a:cs typeface="Calibri" panose="020F0502020204030204" pitchFamily="34" charset="0"/>
              </a:rPr>
              <a:t>-</a:t>
            </a:r>
            <a:r>
              <a:rPr lang="en-US" sz="3200" b="1" dirty="0">
                <a:solidFill>
                  <a:schemeClr val="accent1"/>
                </a:solidFill>
                <a:latin typeface="Calibri" panose="020F0502020204030204" pitchFamily="34" charset="0"/>
                <a:cs typeface="Calibri" panose="020F0502020204030204" pitchFamily="34" charset="0"/>
              </a:rPr>
              <a:t>prey</a:t>
            </a:r>
            <a:r>
              <a:rPr lang="en-US" sz="3200" dirty="0">
                <a:latin typeface="Calibri" panose="020F0502020204030204" pitchFamily="34" charset="0"/>
                <a:cs typeface="Calibri" panose="020F0502020204030204" pitchFamily="34" charset="0"/>
              </a:rPr>
              <a:t> model</a:t>
            </a:r>
            <a:endParaRPr lang="en-US" sz="3200" dirty="0">
              <a:effectLst/>
              <a:latin typeface="Calibri" panose="020F0502020204030204" pitchFamily="34" charset="0"/>
              <a:cs typeface="Calibri" panose="020F0502020204030204" pitchFamily="34" charset="0"/>
            </a:endParaRPr>
          </a:p>
        </p:txBody>
      </p:sp>
      <p:sp>
        <p:nvSpPr>
          <p:cNvPr id="26" name="Rectangle 25">
            <a:extLst>
              <a:ext uri="{FF2B5EF4-FFF2-40B4-BE49-F238E27FC236}">
                <a16:creationId xmlns:a16="http://schemas.microsoft.com/office/drawing/2014/main" id="{61CB3BB4-9C5E-6C19-9415-AEB0B3C5F126}"/>
              </a:ext>
            </a:extLst>
          </p:cNvPr>
          <p:cNvSpPr/>
          <p:nvPr/>
        </p:nvSpPr>
        <p:spPr>
          <a:xfrm>
            <a:off x="6574230" y="1427342"/>
            <a:ext cx="772502" cy="449171"/>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8CE664FF-B7AF-A0B9-965F-0E440FB0DF24}"/>
                  </a:ext>
                </a:extLst>
              </p:cNvPr>
              <p:cNvSpPr txBox="1"/>
              <p:nvPr/>
            </p:nvSpPr>
            <p:spPr>
              <a:xfrm>
                <a:off x="3966374" y="1126557"/>
                <a:ext cx="4001311" cy="87652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solidFill>
                                <a:srgbClr val="0070C0"/>
                              </a:solidFill>
                              <a:latin typeface="Cambria Math" panose="02040503050406030204" pitchFamily="18" charset="0"/>
                            </a:rPr>
                          </m:ctrlPr>
                        </m:fPr>
                        <m:num>
                          <m:r>
                            <a:rPr lang="en-US" sz="3000" b="0" i="1" smtClean="0">
                              <a:solidFill>
                                <a:srgbClr val="0070C0"/>
                              </a:solidFill>
                              <a:latin typeface="Cambria Math" panose="02040503050406030204" pitchFamily="18" charset="0"/>
                            </a:rPr>
                            <m:t>𝑑𝑥</m:t>
                          </m:r>
                        </m:num>
                        <m:den>
                          <m:r>
                            <a:rPr lang="en-US" sz="3000" b="0" i="1" smtClean="0">
                              <a:solidFill>
                                <a:srgbClr val="0070C0"/>
                              </a:solidFill>
                              <a:latin typeface="Cambria Math" panose="02040503050406030204" pitchFamily="18" charset="0"/>
                            </a:rPr>
                            <m:t>𝑑𝑡</m:t>
                          </m:r>
                        </m:den>
                      </m:f>
                      <m:r>
                        <a:rPr lang="en-US" sz="3000" b="0" i="1" smtClean="0">
                          <a:solidFill>
                            <a:srgbClr val="0070C0"/>
                          </a:solidFill>
                          <a:latin typeface="Cambria Math" panose="02040503050406030204" pitchFamily="18" charset="0"/>
                        </a:rPr>
                        <m:t>=</m:t>
                      </m:r>
                      <m:r>
                        <a:rPr lang="en-US" sz="3000" b="0" i="1" smtClean="0">
                          <a:solidFill>
                            <a:srgbClr val="0070C0"/>
                          </a:solidFill>
                          <a:latin typeface="Cambria Math" panose="02040503050406030204" pitchFamily="18" charset="0"/>
                          <a:ea typeface="Cambria Math" panose="02040503050406030204" pitchFamily="18" charset="0"/>
                        </a:rPr>
                        <m:t>𝛼</m:t>
                      </m:r>
                      <m:r>
                        <a:rPr lang="en-US" sz="3000" b="0" i="1" smtClean="0">
                          <a:solidFill>
                            <a:srgbClr val="0070C0"/>
                          </a:solidFill>
                          <a:latin typeface="Cambria Math" panose="02040503050406030204" pitchFamily="18" charset="0"/>
                          <a:ea typeface="Cambria Math" panose="02040503050406030204" pitchFamily="18" charset="0"/>
                        </a:rPr>
                        <m:t>𝑥</m:t>
                      </m:r>
                      <m:r>
                        <a:rPr lang="en-US" sz="3000" b="0" i="1" smtClean="0">
                          <a:solidFill>
                            <a:srgbClr val="0070C0"/>
                          </a:solidFill>
                          <a:latin typeface="Cambria Math" panose="02040503050406030204" pitchFamily="18" charset="0"/>
                          <a:ea typeface="Cambria Math" panose="02040503050406030204" pitchFamily="18" charset="0"/>
                        </a:rPr>
                        <m:t> −</m:t>
                      </m:r>
                      <m:r>
                        <a:rPr lang="en-US" sz="3000" b="0" i="1" smtClean="0">
                          <a:solidFill>
                            <a:srgbClr val="0070C0"/>
                          </a:solidFill>
                          <a:latin typeface="Cambria Math" panose="02040503050406030204" pitchFamily="18" charset="0"/>
                          <a:ea typeface="Cambria Math" panose="02040503050406030204" pitchFamily="18" charset="0"/>
                        </a:rPr>
                        <m:t>𝛽</m:t>
                      </m:r>
                      <m:r>
                        <a:rPr lang="en-US" sz="3000" b="0" i="1" smtClean="0">
                          <a:solidFill>
                            <a:srgbClr val="0070C0"/>
                          </a:solidFill>
                          <a:latin typeface="Cambria Math" panose="02040503050406030204" pitchFamily="18" charset="0"/>
                          <a:ea typeface="Cambria Math" panose="02040503050406030204" pitchFamily="18" charset="0"/>
                        </a:rPr>
                        <m:t>𝑥𝑦</m:t>
                      </m:r>
                    </m:oMath>
                  </m:oMathPara>
                </a14:m>
                <a:endParaRPr lang="en-US" sz="3000" dirty="0">
                  <a:solidFill>
                    <a:srgbClr val="0070C0"/>
                  </a:solidFill>
                </a:endParaRPr>
              </a:p>
            </p:txBody>
          </p:sp>
        </mc:Choice>
        <mc:Fallback xmlns="">
          <p:sp>
            <p:nvSpPr>
              <p:cNvPr id="20" name="TextBox 19">
                <a:extLst>
                  <a:ext uri="{FF2B5EF4-FFF2-40B4-BE49-F238E27FC236}">
                    <a16:creationId xmlns:a16="http://schemas.microsoft.com/office/drawing/2014/main" id="{8CE664FF-B7AF-A0B9-965F-0E440FB0DF24}"/>
                  </a:ext>
                </a:extLst>
              </p:cNvPr>
              <p:cNvSpPr txBox="1">
                <a:spLocks noRot="1" noChangeAspect="1" noMove="1" noResize="1" noEditPoints="1" noAdjustHandles="1" noChangeArrowheads="1" noChangeShapeType="1" noTextEdit="1"/>
              </p:cNvSpPr>
              <p:nvPr/>
            </p:nvSpPr>
            <p:spPr>
              <a:xfrm>
                <a:off x="3966374" y="1126557"/>
                <a:ext cx="4001311" cy="876522"/>
              </a:xfrm>
              <a:prstGeom prst="rect">
                <a:avLst/>
              </a:prstGeom>
              <a:blipFill>
                <a:blip r:embed="rId9"/>
                <a:stretch>
                  <a:fillRect t="-1429" b="-14286"/>
                </a:stretch>
              </a:blipFill>
            </p:spPr>
            <p:txBody>
              <a:bodyPr/>
              <a:lstStyle/>
              <a:p>
                <a:r>
                  <a:rPr lang="en-US">
                    <a:noFill/>
                  </a:rPr>
                  <a:t> </a:t>
                </a:r>
              </a:p>
            </p:txBody>
          </p:sp>
        </mc:Fallback>
      </mc:AlternateContent>
    </p:spTree>
    <p:extLst>
      <p:ext uri="{BB962C8B-B14F-4D97-AF65-F5344CB8AC3E}">
        <p14:creationId xmlns:p14="http://schemas.microsoft.com/office/powerpoint/2010/main" val="325439021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A98F904-2476-1426-A9DC-AA8BD8F58D2A}"/>
              </a:ext>
            </a:extLst>
          </p:cNvPr>
          <p:cNvSpPr txBox="1"/>
          <p:nvPr/>
        </p:nvSpPr>
        <p:spPr>
          <a:xfrm>
            <a:off x="589893" y="28317"/>
            <a:ext cx="11012213" cy="584775"/>
          </a:xfrm>
          <a:prstGeom prst="rect">
            <a:avLst/>
          </a:prstGeom>
          <a:noFill/>
        </p:spPr>
        <p:txBody>
          <a:bodyPr wrap="square">
            <a:spAutoFit/>
          </a:bodyPr>
          <a:lstStyle/>
          <a:p>
            <a:pPr algn="ctr"/>
            <a:r>
              <a:rPr lang="en-US" sz="3200" b="1" dirty="0" err="1">
                <a:solidFill>
                  <a:srgbClr val="C00000"/>
                </a:solidFill>
                <a:latin typeface="Calibri" panose="020F0502020204030204" pitchFamily="34" charset="0"/>
                <a:cs typeface="Calibri" panose="020F0502020204030204" pitchFamily="34" charset="0"/>
              </a:rPr>
              <a:t>Lotka</a:t>
            </a:r>
            <a:r>
              <a:rPr lang="en-US" sz="3200" b="1" dirty="0">
                <a:solidFill>
                  <a:srgbClr val="C00000"/>
                </a:solidFill>
                <a:latin typeface="Calibri" panose="020F0502020204030204" pitchFamily="34" charset="0"/>
                <a:cs typeface="Calibri" panose="020F0502020204030204" pitchFamily="34" charset="0"/>
              </a:rPr>
              <a:t>-Volterra</a:t>
            </a:r>
            <a:r>
              <a:rPr lang="en-US" sz="3200" dirty="0">
                <a:latin typeface="Calibri" panose="020F0502020204030204" pitchFamily="34" charset="0"/>
                <a:cs typeface="Calibri" panose="020F0502020204030204" pitchFamily="34" charset="0"/>
              </a:rPr>
              <a:t> predator-prey models with data</a:t>
            </a:r>
            <a:endParaRPr lang="en-US" sz="3200" dirty="0">
              <a:effectLst/>
              <a:latin typeface="Calibri" panose="020F0502020204030204" pitchFamily="34" charset="0"/>
              <a:cs typeface="Calibri" panose="020F0502020204030204" pitchFamily="34" charset="0"/>
            </a:endParaRPr>
          </a:p>
        </p:txBody>
      </p:sp>
      <p:grpSp>
        <p:nvGrpSpPr>
          <p:cNvPr id="7" name="Group 6">
            <a:extLst>
              <a:ext uri="{FF2B5EF4-FFF2-40B4-BE49-F238E27FC236}">
                <a16:creationId xmlns:a16="http://schemas.microsoft.com/office/drawing/2014/main" id="{F8C0B388-8125-8C6C-057F-44D204FED58E}"/>
              </a:ext>
            </a:extLst>
          </p:cNvPr>
          <p:cNvGrpSpPr/>
          <p:nvPr/>
        </p:nvGrpSpPr>
        <p:grpSpPr>
          <a:xfrm>
            <a:off x="1043649" y="883738"/>
            <a:ext cx="1916677" cy="3792623"/>
            <a:chOff x="136581" y="1810193"/>
            <a:chExt cx="2325472" cy="4280263"/>
          </a:xfrm>
        </p:grpSpPr>
        <p:cxnSp>
          <p:nvCxnSpPr>
            <p:cNvPr id="8" name="Curved Connector 7">
              <a:extLst>
                <a:ext uri="{FF2B5EF4-FFF2-40B4-BE49-F238E27FC236}">
                  <a16:creationId xmlns:a16="http://schemas.microsoft.com/office/drawing/2014/main" id="{E5F43819-2EBB-3F77-B828-A2A15EF4224D}"/>
                </a:ext>
              </a:extLst>
            </p:cNvPr>
            <p:cNvCxnSpPr>
              <a:cxnSpLocks/>
              <a:stCxn id="9" idx="1"/>
            </p:cNvCxnSpPr>
            <p:nvPr/>
          </p:nvCxnSpPr>
          <p:spPr>
            <a:xfrm rot="10800000" flipV="1">
              <a:off x="214401" y="2779223"/>
              <a:ext cx="625192" cy="1345304"/>
            </a:xfrm>
            <a:prstGeom prst="curvedConnector2">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5DA2EBA-8903-764F-5D76-D333D40ADAC6}"/>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hare</a:t>
              </a:r>
            </a:p>
            <a:p>
              <a:pPr algn="ctr"/>
              <a:r>
                <a:rPr lang="en-US" dirty="0"/>
                <a:t>(x)</a:t>
              </a:r>
            </a:p>
          </p:txBody>
        </p:sp>
        <p:cxnSp>
          <p:nvCxnSpPr>
            <p:cNvPr id="10" name="Curved Connector 9">
              <a:extLst>
                <a:ext uri="{FF2B5EF4-FFF2-40B4-BE49-F238E27FC236}">
                  <a16:creationId xmlns:a16="http://schemas.microsoft.com/office/drawing/2014/main" id="{F1CC1FB9-FEBF-778A-E879-78BB8CB45E6C}"/>
                </a:ext>
              </a:extLst>
            </p:cNvPr>
            <p:cNvCxnSpPr>
              <a:cxnSpLocks/>
              <a:stCxn id="9"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urved Connector 10">
              <a:extLst>
                <a:ext uri="{FF2B5EF4-FFF2-40B4-BE49-F238E27FC236}">
                  <a16:creationId xmlns:a16="http://schemas.microsoft.com/office/drawing/2014/main" id="{61FF5496-7A31-57D6-85BF-DF87C94CC15A}"/>
                </a:ext>
              </a:extLst>
            </p:cNvPr>
            <p:cNvCxnSpPr>
              <a:cxnSpLocks/>
              <a:stCxn id="13" idx="0"/>
            </p:cNvCxnSpPr>
            <p:nvPr/>
          </p:nvCxnSpPr>
          <p:spPr>
            <a:xfrm rot="16200000" flipH="1" flipV="1">
              <a:off x="826989" y="4366333"/>
              <a:ext cx="538892" cy="581886"/>
            </a:xfrm>
            <a:prstGeom prst="curvedConnector4">
              <a:avLst>
                <a:gd name="adj1" fmla="val -73271"/>
                <a:gd name="adj2" fmla="val 16071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a:extLst>
                <a:ext uri="{FF2B5EF4-FFF2-40B4-BE49-F238E27FC236}">
                  <a16:creationId xmlns:a16="http://schemas.microsoft.com/office/drawing/2014/main" id="{13B76954-7137-12F5-2B10-868ADE66B236}"/>
                </a:ext>
              </a:extLst>
            </p:cNvPr>
            <p:cNvCxnSpPr>
              <a:cxnSpLocks/>
              <a:stCxn id="13" idx="3"/>
              <a:endCxn id="15" idx="3"/>
            </p:cNvCxnSpPr>
            <p:nvPr/>
          </p:nvCxnSpPr>
          <p:spPr>
            <a:xfrm flipH="1" flipV="1">
              <a:off x="1845779" y="3712630"/>
              <a:ext cx="123489" cy="1265404"/>
            </a:xfrm>
            <a:prstGeom prst="curvedConnector3">
              <a:avLst>
                <a:gd name="adj1" fmla="val -185118"/>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1AACF81-9EF8-0D6B-E750-3BAB7E58DC0C}"/>
                </a:ext>
              </a:extLst>
            </p:cNvPr>
            <p:cNvSpPr/>
            <p:nvPr/>
          </p:nvSpPr>
          <p:spPr>
            <a:xfrm>
              <a:off x="805487" y="4387830"/>
              <a:ext cx="1163781" cy="118040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lynx</a:t>
              </a:r>
            </a:p>
            <a:p>
              <a:pPr algn="ctr"/>
              <a:r>
                <a:rPr lang="en-US" dirty="0"/>
                <a:t>(y)</a:t>
              </a:r>
            </a:p>
          </p:txBody>
        </p:sp>
        <p:pic>
          <p:nvPicPr>
            <p:cNvPr id="14" name="Picture 13">
              <a:extLst>
                <a:ext uri="{FF2B5EF4-FFF2-40B4-BE49-F238E27FC236}">
                  <a16:creationId xmlns:a16="http://schemas.microsoft.com/office/drawing/2014/main" id="{1B801B28-32AF-23A7-9646-6AAD956E7FC4}"/>
                </a:ext>
              </a:extLst>
            </p:cNvPr>
            <p:cNvPicPr>
              <a:picLocks noChangeAspect="1"/>
            </p:cNvPicPr>
            <p:nvPr/>
          </p:nvPicPr>
          <p:blipFill>
            <a:blip r:embed="rId3"/>
            <a:stretch>
              <a:fillRect/>
            </a:stretch>
          </p:blipFill>
          <p:spPr>
            <a:xfrm>
              <a:off x="2117343" y="1810193"/>
              <a:ext cx="344710" cy="369332"/>
            </a:xfrm>
            <a:prstGeom prst="rect">
              <a:avLst/>
            </a:prstGeom>
          </p:spPr>
        </p:pic>
        <p:pic>
          <p:nvPicPr>
            <p:cNvPr id="15" name="Picture 14">
              <a:extLst>
                <a:ext uri="{FF2B5EF4-FFF2-40B4-BE49-F238E27FC236}">
                  <a16:creationId xmlns:a16="http://schemas.microsoft.com/office/drawing/2014/main" id="{A2B12E06-A6D8-048D-4D5C-E7C76BC78167}"/>
                </a:ext>
              </a:extLst>
            </p:cNvPr>
            <p:cNvPicPr>
              <a:picLocks noChangeAspect="1"/>
            </p:cNvPicPr>
            <p:nvPr/>
          </p:nvPicPr>
          <p:blipFill>
            <a:blip r:embed="rId4"/>
            <a:stretch>
              <a:fillRect/>
            </a:stretch>
          </p:blipFill>
          <p:spPr>
            <a:xfrm>
              <a:off x="1579079" y="3503080"/>
              <a:ext cx="266700" cy="419100"/>
            </a:xfrm>
            <a:prstGeom prst="rect">
              <a:avLst/>
            </a:prstGeom>
          </p:spPr>
        </p:pic>
        <p:pic>
          <p:nvPicPr>
            <p:cNvPr id="16" name="Picture 15">
              <a:extLst>
                <a:ext uri="{FF2B5EF4-FFF2-40B4-BE49-F238E27FC236}">
                  <a16:creationId xmlns:a16="http://schemas.microsoft.com/office/drawing/2014/main" id="{6E5E20F2-A3D9-D414-8942-581AF7D258EC}"/>
                </a:ext>
              </a:extLst>
            </p:cNvPr>
            <p:cNvPicPr>
              <a:picLocks noChangeAspect="1"/>
            </p:cNvPicPr>
            <p:nvPr/>
          </p:nvPicPr>
          <p:blipFill>
            <a:blip r:embed="rId5"/>
            <a:stretch>
              <a:fillRect/>
            </a:stretch>
          </p:blipFill>
          <p:spPr>
            <a:xfrm>
              <a:off x="1494156" y="5672790"/>
              <a:ext cx="254000" cy="317500"/>
            </a:xfrm>
            <a:prstGeom prst="rect">
              <a:avLst/>
            </a:prstGeom>
          </p:spPr>
        </p:pic>
        <p:cxnSp>
          <p:nvCxnSpPr>
            <p:cNvPr id="17" name="Curved Connector 16">
              <a:extLst>
                <a:ext uri="{FF2B5EF4-FFF2-40B4-BE49-F238E27FC236}">
                  <a16:creationId xmlns:a16="http://schemas.microsoft.com/office/drawing/2014/main" id="{BD071B06-6BFA-8BBC-5500-9843F6745D2A}"/>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4F3C018B-4733-351A-311B-9B5648F30332}"/>
                </a:ext>
              </a:extLst>
            </p:cNvPr>
            <p:cNvPicPr>
              <a:picLocks noChangeAspect="1"/>
            </p:cNvPicPr>
            <p:nvPr/>
          </p:nvPicPr>
          <p:blipFill>
            <a:blip r:embed="rId6"/>
            <a:stretch>
              <a:fillRect/>
            </a:stretch>
          </p:blipFill>
          <p:spPr>
            <a:xfrm>
              <a:off x="136581" y="4244227"/>
              <a:ext cx="190500" cy="342900"/>
            </a:xfrm>
            <a:prstGeom prst="rect">
              <a:avLst/>
            </a:prstGeom>
          </p:spPr>
        </p:pic>
        <p:cxnSp>
          <p:nvCxnSpPr>
            <p:cNvPr id="19" name="Curved Connector 18">
              <a:extLst>
                <a:ext uri="{FF2B5EF4-FFF2-40B4-BE49-F238E27FC236}">
                  <a16:creationId xmlns:a16="http://schemas.microsoft.com/office/drawing/2014/main" id="{AF2CFE02-DF42-A91A-6909-10B061EBDFF2}"/>
                </a:ext>
              </a:extLst>
            </p:cNvPr>
            <p:cNvCxnSpPr>
              <a:cxnSpLocks/>
            </p:cNvCxnSpPr>
            <p:nvPr/>
          </p:nvCxnSpPr>
          <p:spPr>
            <a:xfrm rot="5400000">
              <a:off x="1186140" y="5848747"/>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0" name="Content Placeholder 2">
            <a:extLst>
              <a:ext uri="{FF2B5EF4-FFF2-40B4-BE49-F238E27FC236}">
                <a16:creationId xmlns:a16="http://schemas.microsoft.com/office/drawing/2014/main" id="{B6E69F10-4A93-1694-6EE2-538434F0625E}"/>
              </a:ext>
            </a:extLst>
          </p:cNvPr>
          <p:cNvSpPr txBox="1">
            <a:spLocks/>
          </p:cNvSpPr>
          <p:nvPr/>
        </p:nvSpPr>
        <p:spPr>
          <a:xfrm>
            <a:off x="345430" y="4911229"/>
            <a:ext cx="3255752" cy="1711903"/>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does </a:t>
            </a:r>
            <a:r>
              <a:rPr lang="en-US" sz="2800" b="1" i="1" dirty="0">
                <a:solidFill>
                  <a:srgbClr val="0070C0"/>
                </a:solidFill>
              </a:rPr>
              <a:t>hare</a:t>
            </a:r>
            <a:r>
              <a:rPr lang="en-US" sz="2800" i="1" dirty="0">
                <a:solidFill>
                  <a:srgbClr val="0070C0"/>
                </a:solidFill>
              </a:rPr>
              <a:t> </a:t>
            </a:r>
            <a:r>
              <a:rPr lang="en-US" sz="2800" i="1" dirty="0"/>
              <a:t>abundance </a:t>
            </a:r>
            <a:r>
              <a:rPr lang="en-US" sz="2800" b="1" i="1" dirty="0">
                <a:solidFill>
                  <a:srgbClr val="7030A0"/>
                </a:solidFill>
              </a:rPr>
              <a:t>vary</a:t>
            </a:r>
            <a:r>
              <a:rPr lang="en-US" sz="2800" b="1" i="1" dirty="0">
                <a:solidFill>
                  <a:srgbClr val="C00000"/>
                </a:solidFill>
              </a:rPr>
              <a:t> </a:t>
            </a:r>
            <a:r>
              <a:rPr lang="en-US" sz="2800" i="1" dirty="0"/>
              <a:t>with </a:t>
            </a:r>
            <a:r>
              <a:rPr lang="en-US" sz="2800" b="1" i="1" dirty="0">
                <a:solidFill>
                  <a:srgbClr val="7030A0"/>
                </a:solidFill>
              </a:rPr>
              <a:t>changes</a:t>
            </a:r>
            <a:r>
              <a:rPr lang="en-US" sz="2800" b="1" i="1" dirty="0">
                <a:solidFill>
                  <a:srgbClr val="C00000"/>
                </a:solidFill>
              </a:rPr>
              <a:t> </a:t>
            </a:r>
            <a:r>
              <a:rPr lang="en-US" sz="2800" i="1" dirty="0"/>
              <a:t>in </a:t>
            </a:r>
            <a:r>
              <a:rPr lang="en-US" sz="2800" b="1" i="1" dirty="0">
                <a:solidFill>
                  <a:srgbClr val="FF0000"/>
                </a:solidFill>
              </a:rPr>
              <a:t>lynx</a:t>
            </a:r>
            <a:r>
              <a:rPr lang="en-US" sz="2800" i="1" dirty="0"/>
              <a:t> abundance?</a:t>
            </a:r>
          </a:p>
        </p:txBody>
      </p:sp>
      <p:pic>
        <p:nvPicPr>
          <p:cNvPr id="1028" name="Picture 4">
            <a:extLst>
              <a:ext uri="{FF2B5EF4-FFF2-40B4-BE49-F238E27FC236}">
                <a16:creationId xmlns:a16="http://schemas.microsoft.com/office/drawing/2014/main" id="{2F84402A-3B21-C67D-AD82-25CBDEFC59F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82347" y="706460"/>
            <a:ext cx="5232792" cy="3488528"/>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034" name="Picture 10" descr="Two men examine pelts from large piles in front of them in the fur deptartment at the Hudson Bay Company store, Winnipeg, Manitoba, Canada, mid-July, 1937. (Photo by Margaret Bourke-White/Time &amp; Life Pictures/Getty Images)">
            <a:extLst>
              <a:ext uri="{FF2B5EF4-FFF2-40B4-BE49-F238E27FC236}">
                <a16:creationId xmlns:a16="http://schemas.microsoft.com/office/drawing/2014/main" id="{87FB5A0D-522B-D563-027D-EDF2168CE92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225803" y="4194988"/>
            <a:ext cx="3741692" cy="264257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036" name="Picture 12" descr="New logo, old name: The Bay returns to its roots - The Globe and Mail">
            <a:extLst>
              <a:ext uri="{FF2B5EF4-FFF2-40B4-BE49-F238E27FC236}">
                <a16:creationId xmlns:a16="http://schemas.microsoft.com/office/drawing/2014/main" id="{481DE59B-FB66-D461-0300-4F0B8290FAA2}"/>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5668" r="5262"/>
          <a:stretch/>
        </p:blipFill>
        <p:spPr bwMode="auto">
          <a:xfrm>
            <a:off x="4579509" y="4489532"/>
            <a:ext cx="3382294" cy="2133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8297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F02E913-B0C4-60C0-7132-F312D14CFBF0}"/>
              </a:ext>
            </a:extLst>
          </p:cNvPr>
          <p:cNvSpPr/>
          <p:nvPr/>
        </p:nvSpPr>
        <p:spPr>
          <a:xfrm>
            <a:off x="7003851" y="120607"/>
            <a:ext cx="5311833" cy="2031325"/>
          </a:xfrm>
          <a:prstGeom prst="rect">
            <a:avLst/>
          </a:prstGeom>
        </p:spPr>
        <p:txBody>
          <a:bodyPr wrap="square">
            <a:spAutoFit/>
          </a:bodyPr>
          <a:lstStyle/>
          <a:p>
            <a:pPr algn="ctr"/>
            <a:r>
              <a:rPr lang="en-US" dirty="0">
                <a:effectLst/>
                <a:latin typeface="Helvetica Light" panose="020B0403020202020204" pitchFamily="34" charset="0"/>
              </a:rPr>
              <a:t>1. Populations are divided into compartments</a:t>
            </a:r>
          </a:p>
          <a:p>
            <a:pPr algn="ctr"/>
            <a:r>
              <a:rPr lang="en-US" dirty="0">
                <a:effectLst/>
                <a:latin typeface="Helvetica Light" panose="020B0403020202020204" pitchFamily="34" charset="0"/>
              </a:rPr>
              <a:t>2.</a:t>
            </a:r>
            <a:r>
              <a:rPr lang="en-US" dirty="0">
                <a:latin typeface="Helvetica Light" panose="020B0403020202020204" pitchFamily="34" charset="0"/>
              </a:rPr>
              <a:t> Individuals within a compartment are homogenously mixed</a:t>
            </a:r>
            <a:r>
              <a:rPr lang="en-US" dirty="0">
                <a:effectLst/>
                <a:latin typeface="Helvetica Light" panose="020B0403020202020204" pitchFamily="34" charset="0"/>
              </a:rPr>
              <a:t> </a:t>
            </a:r>
          </a:p>
          <a:p>
            <a:pPr algn="ctr"/>
            <a:r>
              <a:rPr lang="en-US" b="1" dirty="0">
                <a:solidFill>
                  <a:srgbClr val="C00000"/>
                </a:solidFill>
                <a:latin typeface="Helvetica Light" panose="020B0403020202020204" pitchFamily="34" charset="0"/>
              </a:rPr>
              <a:t>3. </a:t>
            </a:r>
            <a:r>
              <a:rPr lang="en-US" b="1" dirty="0">
                <a:solidFill>
                  <a:srgbClr val="C00000"/>
                </a:solidFill>
                <a:effectLst/>
                <a:latin typeface="Helvetica Light" panose="020B0403020202020204" pitchFamily="34" charset="0"/>
              </a:rPr>
              <a:t>Compartments and transition rates are </a:t>
            </a:r>
          </a:p>
          <a:p>
            <a:pPr algn="ctr"/>
            <a:r>
              <a:rPr lang="en-US" b="1" dirty="0">
                <a:solidFill>
                  <a:srgbClr val="C00000"/>
                </a:solidFill>
                <a:effectLst/>
                <a:latin typeface="Helvetica Light" panose="020B0403020202020204" pitchFamily="34" charset="0"/>
              </a:rPr>
              <a:t>determined by biological systems</a:t>
            </a:r>
          </a:p>
          <a:p>
            <a:pPr algn="ctr"/>
            <a:r>
              <a:rPr lang="en-US" dirty="0">
                <a:effectLst/>
                <a:latin typeface="Helvetica Light" panose="020B0403020202020204" pitchFamily="34" charset="0"/>
              </a:rPr>
              <a:t>4. Rates of transferring between compartments </a:t>
            </a:r>
          </a:p>
          <a:p>
            <a:pPr algn="ctr"/>
            <a:r>
              <a:rPr lang="en-US" dirty="0">
                <a:effectLst/>
                <a:latin typeface="Helvetica Light" panose="020B0403020202020204" pitchFamily="34" charset="0"/>
              </a:rPr>
              <a:t>are expressed mathematically </a:t>
            </a:r>
          </a:p>
        </p:txBody>
      </p:sp>
      <p:grpSp>
        <p:nvGrpSpPr>
          <p:cNvPr id="19" name="Group 18">
            <a:extLst>
              <a:ext uri="{FF2B5EF4-FFF2-40B4-BE49-F238E27FC236}">
                <a16:creationId xmlns:a16="http://schemas.microsoft.com/office/drawing/2014/main" id="{3247E1F4-C226-FC66-F1B5-3134D4AE7979}"/>
              </a:ext>
            </a:extLst>
          </p:cNvPr>
          <p:cNvGrpSpPr/>
          <p:nvPr/>
        </p:nvGrpSpPr>
        <p:grpSpPr>
          <a:xfrm>
            <a:off x="7141166" y="2396450"/>
            <a:ext cx="2723745" cy="2705673"/>
            <a:chOff x="1122122" y="2071419"/>
            <a:chExt cx="2890433" cy="3011819"/>
          </a:xfrm>
        </p:grpSpPr>
        <p:pic>
          <p:nvPicPr>
            <p:cNvPr id="20" name="Picture 19">
              <a:extLst>
                <a:ext uri="{FF2B5EF4-FFF2-40B4-BE49-F238E27FC236}">
                  <a16:creationId xmlns:a16="http://schemas.microsoft.com/office/drawing/2014/main" id="{59F58861-8B3F-4454-4259-D48A5622A024}"/>
                </a:ext>
              </a:extLst>
            </p:cNvPr>
            <p:cNvPicPr>
              <a:picLocks noChangeAspect="1"/>
            </p:cNvPicPr>
            <p:nvPr/>
          </p:nvPicPr>
          <p:blipFill rotWithShape="1">
            <a:blip r:embed="rId3"/>
            <a:srcRect l="8092" t="11035" r="10983"/>
            <a:stretch/>
          </p:blipFill>
          <p:spPr>
            <a:xfrm>
              <a:off x="1122122" y="2071419"/>
              <a:ext cx="2890433" cy="3011819"/>
            </a:xfrm>
            <a:prstGeom prst="rect">
              <a:avLst/>
            </a:prstGeom>
          </p:spPr>
        </p:pic>
        <p:sp>
          <p:nvSpPr>
            <p:cNvPr id="21" name="Freeform 20">
              <a:extLst>
                <a:ext uri="{FF2B5EF4-FFF2-40B4-BE49-F238E27FC236}">
                  <a16:creationId xmlns:a16="http://schemas.microsoft.com/office/drawing/2014/main" id="{0AA6E91A-06BC-7142-3488-EFBFB4B98D1C}"/>
                </a:ext>
              </a:extLst>
            </p:cNvPr>
            <p:cNvSpPr/>
            <p:nvPr/>
          </p:nvSpPr>
          <p:spPr>
            <a:xfrm>
              <a:off x="3459304" y="3968424"/>
              <a:ext cx="274681" cy="505992"/>
            </a:xfrm>
            <a:custGeom>
              <a:avLst/>
              <a:gdLst>
                <a:gd name="connsiteX0" fmla="*/ 43370 w 274681"/>
                <a:gd name="connsiteY0" fmla="*/ 187940 h 505992"/>
                <a:gd name="connsiteX1" fmla="*/ 43370 w 274681"/>
                <a:gd name="connsiteY1" fmla="*/ 187940 h 505992"/>
                <a:gd name="connsiteX2" fmla="*/ 46985 w 274681"/>
                <a:gd name="connsiteY2" fmla="*/ 281910 h 505992"/>
                <a:gd name="connsiteX3" fmla="*/ 43370 w 274681"/>
                <a:gd name="connsiteY3" fmla="*/ 339737 h 505992"/>
                <a:gd name="connsiteX4" fmla="*/ 39756 w 274681"/>
                <a:gd name="connsiteY4" fmla="*/ 350580 h 505992"/>
                <a:gd name="connsiteX5" fmla="*/ 28913 w 274681"/>
                <a:gd name="connsiteY5" fmla="*/ 357808 h 505992"/>
                <a:gd name="connsiteX6" fmla="*/ 14456 w 274681"/>
                <a:gd name="connsiteY6" fmla="*/ 372265 h 505992"/>
                <a:gd name="connsiteX7" fmla="*/ 10842 w 274681"/>
                <a:gd name="connsiteY7" fmla="*/ 383108 h 505992"/>
                <a:gd name="connsiteX8" fmla="*/ 0 w 274681"/>
                <a:gd name="connsiteY8" fmla="*/ 404793 h 505992"/>
                <a:gd name="connsiteX9" fmla="*/ 10842 w 274681"/>
                <a:gd name="connsiteY9" fmla="*/ 455393 h 505992"/>
                <a:gd name="connsiteX10" fmla="*/ 18071 w 274681"/>
                <a:gd name="connsiteY10" fmla="*/ 462621 h 505992"/>
                <a:gd name="connsiteX11" fmla="*/ 32528 w 274681"/>
                <a:gd name="connsiteY11" fmla="*/ 491535 h 505992"/>
                <a:gd name="connsiteX12" fmla="*/ 54213 w 274681"/>
                <a:gd name="connsiteY12" fmla="*/ 505992 h 505992"/>
                <a:gd name="connsiteX13" fmla="*/ 104812 w 274681"/>
                <a:gd name="connsiteY13" fmla="*/ 502378 h 505992"/>
                <a:gd name="connsiteX14" fmla="*/ 119269 w 274681"/>
                <a:gd name="connsiteY14" fmla="*/ 484306 h 505992"/>
                <a:gd name="connsiteX15" fmla="*/ 130112 w 274681"/>
                <a:gd name="connsiteY15" fmla="*/ 480692 h 505992"/>
                <a:gd name="connsiteX16" fmla="*/ 144569 w 274681"/>
                <a:gd name="connsiteY16" fmla="*/ 451778 h 505992"/>
                <a:gd name="connsiteX17" fmla="*/ 155411 w 274681"/>
                <a:gd name="connsiteY17" fmla="*/ 419250 h 505992"/>
                <a:gd name="connsiteX18" fmla="*/ 159026 w 274681"/>
                <a:gd name="connsiteY18" fmla="*/ 408408 h 505992"/>
                <a:gd name="connsiteX19" fmla="*/ 166254 w 274681"/>
                <a:gd name="connsiteY19" fmla="*/ 397565 h 505992"/>
                <a:gd name="connsiteX20" fmla="*/ 169868 w 274681"/>
                <a:gd name="connsiteY20" fmla="*/ 386722 h 505992"/>
                <a:gd name="connsiteX21" fmla="*/ 184325 w 274681"/>
                <a:gd name="connsiteY21" fmla="*/ 372265 h 505992"/>
                <a:gd name="connsiteX22" fmla="*/ 195168 w 274681"/>
                <a:gd name="connsiteY22" fmla="*/ 339737 h 505992"/>
                <a:gd name="connsiteX23" fmla="*/ 198782 w 274681"/>
                <a:gd name="connsiteY23" fmla="*/ 328895 h 505992"/>
                <a:gd name="connsiteX24" fmla="*/ 206011 w 274681"/>
                <a:gd name="connsiteY24" fmla="*/ 318052 h 505992"/>
                <a:gd name="connsiteX25" fmla="*/ 216853 w 274681"/>
                <a:gd name="connsiteY25" fmla="*/ 296367 h 505992"/>
                <a:gd name="connsiteX26" fmla="*/ 224082 w 274681"/>
                <a:gd name="connsiteY26" fmla="*/ 274681 h 505992"/>
                <a:gd name="connsiteX27" fmla="*/ 227696 w 274681"/>
                <a:gd name="connsiteY27" fmla="*/ 263838 h 505992"/>
                <a:gd name="connsiteX28" fmla="*/ 231310 w 274681"/>
                <a:gd name="connsiteY28" fmla="*/ 252996 h 505992"/>
                <a:gd name="connsiteX29" fmla="*/ 238539 w 274681"/>
                <a:gd name="connsiteY29" fmla="*/ 224082 h 505992"/>
                <a:gd name="connsiteX30" fmla="*/ 245767 w 274681"/>
                <a:gd name="connsiteY30" fmla="*/ 195168 h 505992"/>
                <a:gd name="connsiteX31" fmla="*/ 249381 w 274681"/>
                <a:gd name="connsiteY31" fmla="*/ 180711 h 505992"/>
                <a:gd name="connsiteX32" fmla="*/ 267453 w 274681"/>
                <a:gd name="connsiteY32" fmla="*/ 126498 h 505992"/>
                <a:gd name="connsiteX33" fmla="*/ 271067 w 274681"/>
                <a:gd name="connsiteY33" fmla="*/ 115655 h 505992"/>
                <a:gd name="connsiteX34" fmla="*/ 274681 w 274681"/>
                <a:gd name="connsiteY34" fmla="*/ 104812 h 505992"/>
                <a:gd name="connsiteX35" fmla="*/ 271067 w 274681"/>
                <a:gd name="connsiteY35" fmla="*/ 32528 h 505992"/>
                <a:gd name="connsiteX36" fmla="*/ 252996 w 274681"/>
                <a:gd name="connsiteY36" fmla="*/ 14457 h 505992"/>
                <a:gd name="connsiteX37" fmla="*/ 234924 w 274681"/>
                <a:gd name="connsiteY37" fmla="*/ 0 h 505992"/>
                <a:gd name="connsiteX38" fmla="*/ 227696 w 274681"/>
                <a:gd name="connsiteY38" fmla="*/ 10842 h 505992"/>
                <a:gd name="connsiteX39" fmla="*/ 220468 w 274681"/>
                <a:gd name="connsiteY39" fmla="*/ 18071 h 505992"/>
                <a:gd name="connsiteX40" fmla="*/ 206011 w 274681"/>
                <a:gd name="connsiteY40" fmla="*/ 46985 h 505992"/>
                <a:gd name="connsiteX41" fmla="*/ 198782 w 274681"/>
                <a:gd name="connsiteY41" fmla="*/ 68670 h 505992"/>
                <a:gd name="connsiteX42" fmla="*/ 195168 w 274681"/>
                <a:gd name="connsiteY42" fmla="*/ 79513 h 505992"/>
                <a:gd name="connsiteX43" fmla="*/ 187939 w 274681"/>
                <a:gd name="connsiteY43" fmla="*/ 86741 h 505992"/>
                <a:gd name="connsiteX44" fmla="*/ 177097 w 274681"/>
                <a:gd name="connsiteY44" fmla="*/ 108427 h 505992"/>
                <a:gd name="connsiteX45" fmla="*/ 162640 w 274681"/>
                <a:gd name="connsiteY45" fmla="*/ 122884 h 505992"/>
                <a:gd name="connsiteX46" fmla="*/ 130112 w 274681"/>
                <a:gd name="connsiteY46" fmla="*/ 130112 h 505992"/>
                <a:gd name="connsiteX47" fmla="*/ 108426 w 274681"/>
                <a:gd name="connsiteY47" fmla="*/ 137340 h 505992"/>
                <a:gd name="connsiteX48" fmla="*/ 83127 w 274681"/>
                <a:gd name="connsiteY48" fmla="*/ 144569 h 505992"/>
                <a:gd name="connsiteX49" fmla="*/ 43370 w 274681"/>
                <a:gd name="connsiteY49" fmla="*/ 187940 h 505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74681" h="505992">
                  <a:moveTo>
                    <a:pt x="43370" y="187940"/>
                  </a:moveTo>
                  <a:lnTo>
                    <a:pt x="43370" y="187940"/>
                  </a:lnTo>
                  <a:cubicBezTo>
                    <a:pt x="44575" y="219263"/>
                    <a:pt x="46985" y="250563"/>
                    <a:pt x="46985" y="281910"/>
                  </a:cubicBezTo>
                  <a:cubicBezTo>
                    <a:pt x="46985" y="301223"/>
                    <a:pt x="45392" y="320530"/>
                    <a:pt x="43370" y="339737"/>
                  </a:cubicBezTo>
                  <a:cubicBezTo>
                    <a:pt x="42971" y="343526"/>
                    <a:pt x="42136" y="347605"/>
                    <a:pt x="39756" y="350580"/>
                  </a:cubicBezTo>
                  <a:cubicBezTo>
                    <a:pt x="37042" y="353972"/>
                    <a:pt x="32527" y="355399"/>
                    <a:pt x="28913" y="357808"/>
                  </a:cubicBezTo>
                  <a:cubicBezTo>
                    <a:pt x="19276" y="386723"/>
                    <a:pt x="33732" y="352989"/>
                    <a:pt x="14456" y="372265"/>
                  </a:cubicBezTo>
                  <a:cubicBezTo>
                    <a:pt x="11762" y="374959"/>
                    <a:pt x="12546" y="379700"/>
                    <a:pt x="10842" y="383108"/>
                  </a:cubicBezTo>
                  <a:cubicBezTo>
                    <a:pt x="-3171" y="411136"/>
                    <a:pt x="9085" y="377539"/>
                    <a:pt x="0" y="404793"/>
                  </a:cubicBezTo>
                  <a:cubicBezTo>
                    <a:pt x="808" y="411254"/>
                    <a:pt x="3486" y="448038"/>
                    <a:pt x="10842" y="455393"/>
                  </a:cubicBezTo>
                  <a:lnTo>
                    <a:pt x="18071" y="462621"/>
                  </a:lnTo>
                  <a:cubicBezTo>
                    <a:pt x="23243" y="478137"/>
                    <a:pt x="21313" y="483124"/>
                    <a:pt x="32528" y="491535"/>
                  </a:cubicBezTo>
                  <a:cubicBezTo>
                    <a:pt x="39478" y="496748"/>
                    <a:pt x="54213" y="505992"/>
                    <a:pt x="54213" y="505992"/>
                  </a:cubicBezTo>
                  <a:cubicBezTo>
                    <a:pt x="71079" y="504787"/>
                    <a:pt x="88192" y="505494"/>
                    <a:pt x="104812" y="502378"/>
                  </a:cubicBezTo>
                  <a:cubicBezTo>
                    <a:pt x="109626" y="501475"/>
                    <a:pt x="117145" y="486005"/>
                    <a:pt x="119269" y="484306"/>
                  </a:cubicBezTo>
                  <a:cubicBezTo>
                    <a:pt x="122244" y="481926"/>
                    <a:pt x="126498" y="481897"/>
                    <a:pt x="130112" y="480692"/>
                  </a:cubicBezTo>
                  <a:cubicBezTo>
                    <a:pt x="138418" y="455774"/>
                    <a:pt x="131952" y="464395"/>
                    <a:pt x="144569" y="451778"/>
                  </a:cubicBezTo>
                  <a:lnTo>
                    <a:pt x="155411" y="419250"/>
                  </a:lnTo>
                  <a:cubicBezTo>
                    <a:pt x="156616" y="415636"/>
                    <a:pt x="156913" y="411578"/>
                    <a:pt x="159026" y="408408"/>
                  </a:cubicBezTo>
                  <a:cubicBezTo>
                    <a:pt x="161435" y="404794"/>
                    <a:pt x="164312" y="401450"/>
                    <a:pt x="166254" y="397565"/>
                  </a:cubicBezTo>
                  <a:cubicBezTo>
                    <a:pt x="167958" y="394157"/>
                    <a:pt x="167654" y="389822"/>
                    <a:pt x="169868" y="386722"/>
                  </a:cubicBezTo>
                  <a:cubicBezTo>
                    <a:pt x="173829" y="381176"/>
                    <a:pt x="184325" y="372265"/>
                    <a:pt x="184325" y="372265"/>
                  </a:cubicBezTo>
                  <a:lnTo>
                    <a:pt x="195168" y="339737"/>
                  </a:lnTo>
                  <a:cubicBezTo>
                    <a:pt x="196373" y="336123"/>
                    <a:pt x="196669" y="332065"/>
                    <a:pt x="198782" y="328895"/>
                  </a:cubicBezTo>
                  <a:lnTo>
                    <a:pt x="206011" y="318052"/>
                  </a:lnTo>
                  <a:cubicBezTo>
                    <a:pt x="219189" y="278516"/>
                    <a:pt x="198174" y="338394"/>
                    <a:pt x="216853" y="296367"/>
                  </a:cubicBezTo>
                  <a:cubicBezTo>
                    <a:pt x="219948" y="289404"/>
                    <a:pt x="221672" y="281910"/>
                    <a:pt x="224082" y="274681"/>
                  </a:cubicBezTo>
                  <a:lnTo>
                    <a:pt x="227696" y="263838"/>
                  </a:lnTo>
                  <a:cubicBezTo>
                    <a:pt x="228901" y="260224"/>
                    <a:pt x="230563" y="256732"/>
                    <a:pt x="231310" y="252996"/>
                  </a:cubicBezTo>
                  <a:cubicBezTo>
                    <a:pt x="240154" y="208774"/>
                    <a:pt x="230201" y="254655"/>
                    <a:pt x="238539" y="224082"/>
                  </a:cubicBezTo>
                  <a:cubicBezTo>
                    <a:pt x="241153" y="214497"/>
                    <a:pt x="243358" y="204806"/>
                    <a:pt x="245767" y="195168"/>
                  </a:cubicBezTo>
                  <a:cubicBezTo>
                    <a:pt x="246972" y="190349"/>
                    <a:pt x="247810" y="185423"/>
                    <a:pt x="249381" y="180711"/>
                  </a:cubicBezTo>
                  <a:lnTo>
                    <a:pt x="267453" y="126498"/>
                  </a:lnTo>
                  <a:lnTo>
                    <a:pt x="271067" y="115655"/>
                  </a:lnTo>
                  <a:lnTo>
                    <a:pt x="274681" y="104812"/>
                  </a:lnTo>
                  <a:cubicBezTo>
                    <a:pt x="273476" y="80717"/>
                    <a:pt x="274187" y="56450"/>
                    <a:pt x="271067" y="32528"/>
                  </a:cubicBezTo>
                  <a:cubicBezTo>
                    <a:pt x="269804" y="22843"/>
                    <a:pt x="259078" y="19323"/>
                    <a:pt x="252996" y="14457"/>
                  </a:cubicBezTo>
                  <a:cubicBezTo>
                    <a:pt x="227254" y="-6137"/>
                    <a:pt x="268285" y="22239"/>
                    <a:pt x="234924" y="0"/>
                  </a:cubicBezTo>
                  <a:cubicBezTo>
                    <a:pt x="232515" y="3614"/>
                    <a:pt x="230409" y="7450"/>
                    <a:pt x="227696" y="10842"/>
                  </a:cubicBezTo>
                  <a:cubicBezTo>
                    <a:pt x="225567" y="13503"/>
                    <a:pt x="221992" y="15023"/>
                    <a:pt x="220468" y="18071"/>
                  </a:cubicBezTo>
                  <a:cubicBezTo>
                    <a:pt x="203856" y="51295"/>
                    <a:pt x="222341" y="30653"/>
                    <a:pt x="206011" y="46985"/>
                  </a:cubicBezTo>
                  <a:lnTo>
                    <a:pt x="198782" y="68670"/>
                  </a:lnTo>
                  <a:cubicBezTo>
                    <a:pt x="197577" y="72284"/>
                    <a:pt x="197862" y="76819"/>
                    <a:pt x="195168" y="79513"/>
                  </a:cubicBezTo>
                  <a:lnTo>
                    <a:pt x="187939" y="86741"/>
                  </a:lnTo>
                  <a:cubicBezTo>
                    <a:pt x="184441" y="97235"/>
                    <a:pt x="184739" y="99510"/>
                    <a:pt x="177097" y="108427"/>
                  </a:cubicBezTo>
                  <a:cubicBezTo>
                    <a:pt x="172662" y="113601"/>
                    <a:pt x="169323" y="121548"/>
                    <a:pt x="162640" y="122884"/>
                  </a:cubicBezTo>
                  <a:cubicBezTo>
                    <a:pt x="152322" y="124947"/>
                    <a:pt x="140320" y="127050"/>
                    <a:pt x="130112" y="130112"/>
                  </a:cubicBezTo>
                  <a:cubicBezTo>
                    <a:pt x="122814" y="132301"/>
                    <a:pt x="115655" y="134930"/>
                    <a:pt x="108426" y="137340"/>
                  </a:cubicBezTo>
                  <a:cubicBezTo>
                    <a:pt x="71976" y="149491"/>
                    <a:pt x="128526" y="130950"/>
                    <a:pt x="83127" y="144569"/>
                  </a:cubicBezTo>
                  <a:cubicBezTo>
                    <a:pt x="56492" y="152559"/>
                    <a:pt x="49996" y="180712"/>
                    <a:pt x="43370" y="187940"/>
                  </a:cubicBezTo>
                  <a:close/>
                </a:path>
              </a:pathLst>
            </a:cu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7" name="Rectangle 26">
            <a:extLst>
              <a:ext uri="{FF2B5EF4-FFF2-40B4-BE49-F238E27FC236}">
                <a16:creationId xmlns:a16="http://schemas.microsoft.com/office/drawing/2014/main" id="{62BD3F7D-F421-A0E9-7474-CDB88FE5CD0E}"/>
              </a:ext>
            </a:extLst>
          </p:cNvPr>
          <p:cNvSpPr/>
          <p:nvPr/>
        </p:nvSpPr>
        <p:spPr>
          <a:xfrm>
            <a:off x="1484636" y="2873582"/>
            <a:ext cx="1068005" cy="1110836"/>
          </a:xfrm>
          <a:prstGeom prst="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rPr>
              <a:t>Babies</a:t>
            </a:r>
          </a:p>
        </p:txBody>
      </p:sp>
      <p:sp>
        <p:nvSpPr>
          <p:cNvPr id="28" name="Rectangle 27">
            <a:extLst>
              <a:ext uri="{FF2B5EF4-FFF2-40B4-BE49-F238E27FC236}">
                <a16:creationId xmlns:a16="http://schemas.microsoft.com/office/drawing/2014/main" id="{02E3C0ED-556F-F48E-0B41-72AB5DCCDF66}"/>
              </a:ext>
            </a:extLst>
          </p:cNvPr>
          <p:cNvSpPr/>
          <p:nvPr/>
        </p:nvSpPr>
        <p:spPr>
          <a:xfrm>
            <a:off x="3442711" y="2873582"/>
            <a:ext cx="1068005" cy="1110836"/>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rPr>
              <a:t>Adults</a:t>
            </a:r>
          </a:p>
        </p:txBody>
      </p:sp>
      <p:cxnSp>
        <p:nvCxnSpPr>
          <p:cNvPr id="29" name="Straight Arrow Connector 28">
            <a:extLst>
              <a:ext uri="{FF2B5EF4-FFF2-40B4-BE49-F238E27FC236}">
                <a16:creationId xmlns:a16="http://schemas.microsoft.com/office/drawing/2014/main" id="{BA6AB532-7722-82DA-E192-FC3586DAE9F7}"/>
              </a:ext>
            </a:extLst>
          </p:cNvPr>
          <p:cNvCxnSpPr>
            <a:cxnSpLocks/>
          </p:cNvCxnSpPr>
          <p:nvPr/>
        </p:nvCxnSpPr>
        <p:spPr>
          <a:xfrm>
            <a:off x="2677837" y="3429000"/>
            <a:ext cx="63568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D1E0D723-9AB7-6C99-22CE-FF5A17E2785D}"/>
              </a:ext>
            </a:extLst>
          </p:cNvPr>
          <p:cNvCxnSpPr>
            <a:cxnSpLocks/>
          </p:cNvCxnSpPr>
          <p:nvPr/>
        </p:nvCxnSpPr>
        <p:spPr>
          <a:xfrm>
            <a:off x="2018638" y="4054766"/>
            <a:ext cx="0" cy="45455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Curved Connector 30">
            <a:extLst>
              <a:ext uri="{FF2B5EF4-FFF2-40B4-BE49-F238E27FC236}">
                <a16:creationId xmlns:a16="http://schemas.microsoft.com/office/drawing/2014/main" id="{6445DAB9-D8AE-940D-967C-04177EF5B774}"/>
              </a:ext>
            </a:extLst>
          </p:cNvPr>
          <p:cNvCxnSpPr>
            <a:cxnSpLocks/>
            <a:stCxn id="28" idx="0"/>
            <a:endCxn id="27" idx="0"/>
          </p:cNvCxnSpPr>
          <p:nvPr/>
        </p:nvCxnSpPr>
        <p:spPr>
          <a:xfrm rot="16200000" flipV="1">
            <a:off x="2997677" y="1894544"/>
            <a:ext cx="12700" cy="1958075"/>
          </a:xfrm>
          <a:prstGeom prst="curvedConnector3">
            <a:avLst>
              <a:gd name="adj1" fmla="val 4251047"/>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79AAE402-FE9F-697E-784E-7DCFCD50F9D1}"/>
              </a:ext>
            </a:extLst>
          </p:cNvPr>
          <p:cNvCxnSpPr>
            <a:cxnSpLocks/>
          </p:cNvCxnSpPr>
          <p:nvPr/>
        </p:nvCxnSpPr>
        <p:spPr>
          <a:xfrm>
            <a:off x="3976713" y="4050464"/>
            <a:ext cx="0" cy="45455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D19DAFF9-CD57-A6FD-AAE3-8B164ED87A88}"/>
              </a:ext>
            </a:extLst>
          </p:cNvPr>
          <p:cNvSpPr/>
          <p:nvPr/>
        </p:nvSpPr>
        <p:spPr>
          <a:xfrm>
            <a:off x="2722315" y="1980899"/>
            <a:ext cx="742319"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births</a:t>
            </a:r>
          </a:p>
        </p:txBody>
      </p:sp>
      <p:sp>
        <p:nvSpPr>
          <p:cNvPr id="34" name="Rectangle 33">
            <a:extLst>
              <a:ext uri="{FF2B5EF4-FFF2-40B4-BE49-F238E27FC236}">
                <a16:creationId xmlns:a16="http://schemas.microsoft.com/office/drawing/2014/main" id="{AFE9BFF1-2F3F-45B7-2540-8600D1C8D8A0}"/>
              </a:ext>
            </a:extLst>
          </p:cNvPr>
          <p:cNvSpPr/>
          <p:nvPr/>
        </p:nvSpPr>
        <p:spPr>
          <a:xfrm>
            <a:off x="2683383" y="3001563"/>
            <a:ext cx="644727" cy="369332"/>
          </a:xfrm>
          <a:prstGeom prst="rect">
            <a:avLst/>
          </a:prstGeom>
        </p:spPr>
        <p:txBody>
          <a:bodyPr wrap="none">
            <a:spAutoFit/>
          </a:bodyPr>
          <a:lstStyle/>
          <a:p>
            <a:pPr algn="ctr"/>
            <a:r>
              <a:rPr lang="en-US" dirty="0">
                <a:solidFill>
                  <a:srgbClr val="000000"/>
                </a:solidFill>
                <a:latin typeface="Gill Sans" panose="020B0502020104020203" pitchFamily="34" charset="-79"/>
                <a:cs typeface="Gill Sans" panose="020B0502020104020203" pitchFamily="34" charset="-79"/>
              </a:rPr>
              <a:t>a</a:t>
            </a:r>
            <a:r>
              <a:rPr lang="en-US" dirty="0">
                <a:solidFill>
                  <a:srgbClr val="000000"/>
                </a:solidFill>
                <a:effectLst/>
                <a:latin typeface="Gill Sans" panose="020B0502020104020203" pitchFamily="34" charset="-79"/>
                <a:cs typeface="Gill Sans" panose="020B0502020104020203" pitchFamily="34" charset="-79"/>
              </a:rPr>
              <a:t>ging</a:t>
            </a:r>
          </a:p>
        </p:txBody>
      </p:sp>
      <p:sp>
        <p:nvSpPr>
          <p:cNvPr id="35" name="Rectangle 34">
            <a:extLst>
              <a:ext uri="{FF2B5EF4-FFF2-40B4-BE49-F238E27FC236}">
                <a16:creationId xmlns:a16="http://schemas.microsoft.com/office/drawing/2014/main" id="{4508AF08-C226-2E5C-0A52-A6CBFAAAC93C}"/>
              </a:ext>
            </a:extLst>
          </p:cNvPr>
          <p:cNvSpPr/>
          <p:nvPr/>
        </p:nvSpPr>
        <p:spPr>
          <a:xfrm>
            <a:off x="2084912" y="4100628"/>
            <a:ext cx="790602"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deaths</a:t>
            </a:r>
          </a:p>
        </p:txBody>
      </p:sp>
      <p:sp>
        <p:nvSpPr>
          <p:cNvPr id="36" name="Rectangle 35">
            <a:extLst>
              <a:ext uri="{FF2B5EF4-FFF2-40B4-BE49-F238E27FC236}">
                <a16:creationId xmlns:a16="http://schemas.microsoft.com/office/drawing/2014/main" id="{4C00C8A4-164F-4BA4-76B3-AAB60F2525BA}"/>
              </a:ext>
            </a:extLst>
          </p:cNvPr>
          <p:cNvSpPr/>
          <p:nvPr/>
        </p:nvSpPr>
        <p:spPr>
          <a:xfrm>
            <a:off x="4013996" y="4100628"/>
            <a:ext cx="790602"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deaths</a:t>
            </a:r>
          </a:p>
        </p:txBody>
      </p:sp>
      <p:sp>
        <p:nvSpPr>
          <p:cNvPr id="37" name="Rectangle 36">
            <a:extLst>
              <a:ext uri="{FF2B5EF4-FFF2-40B4-BE49-F238E27FC236}">
                <a16:creationId xmlns:a16="http://schemas.microsoft.com/office/drawing/2014/main" id="{A989F9D5-F1A2-2DA8-F0AE-37D0D16B25D4}"/>
              </a:ext>
            </a:extLst>
          </p:cNvPr>
          <p:cNvSpPr/>
          <p:nvPr/>
        </p:nvSpPr>
        <p:spPr>
          <a:xfrm>
            <a:off x="217373" y="5698646"/>
            <a:ext cx="3225338" cy="954107"/>
          </a:xfrm>
          <a:prstGeom prst="rect">
            <a:avLst/>
          </a:prstGeom>
          <a:ln>
            <a:solidFill>
              <a:schemeClr val="tx1"/>
            </a:solidFill>
          </a:ln>
        </p:spPr>
        <p:txBody>
          <a:bodyPr wrap="square">
            <a:spAutoFit/>
          </a:bodyPr>
          <a:lstStyle/>
          <a:p>
            <a:r>
              <a:rPr lang="en-US" sz="2800" b="1" dirty="0">
                <a:solidFill>
                  <a:srgbClr val="000000"/>
                </a:solidFill>
                <a:effectLst/>
                <a:latin typeface="Helvetica" pitchFamily="2" charset="0"/>
              </a:rPr>
              <a:t>The structured</a:t>
            </a:r>
            <a:endParaRPr lang="en-US" sz="2800" dirty="0">
              <a:solidFill>
                <a:srgbClr val="000000"/>
              </a:solidFill>
              <a:effectLst/>
              <a:latin typeface="Helvetica" pitchFamily="2" charset="0"/>
            </a:endParaRPr>
          </a:p>
          <a:p>
            <a:r>
              <a:rPr lang="en-US" sz="2800" b="1" dirty="0">
                <a:solidFill>
                  <a:srgbClr val="000000"/>
                </a:solidFill>
                <a:effectLst/>
                <a:latin typeface="Helvetica" pitchFamily="2" charset="0"/>
              </a:rPr>
              <a:t>population model</a:t>
            </a:r>
            <a:endParaRPr lang="en-US" sz="2800" dirty="0">
              <a:solidFill>
                <a:srgbClr val="000000"/>
              </a:solidFill>
              <a:effectLst/>
              <a:latin typeface="Helvetica" pitchFamily="2" charset="0"/>
            </a:endParaRPr>
          </a:p>
        </p:txBody>
      </p:sp>
      <p:sp>
        <p:nvSpPr>
          <p:cNvPr id="38" name="Title 1">
            <a:extLst>
              <a:ext uri="{FF2B5EF4-FFF2-40B4-BE49-F238E27FC236}">
                <a16:creationId xmlns:a16="http://schemas.microsoft.com/office/drawing/2014/main" id="{2C614796-9004-0A36-A215-6858C8DEA0B4}"/>
              </a:ext>
            </a:extLst>
          </p:cNvPr>
          <p:cNvSpPr>
            <a:spLocks noGrp="1"/>
          </p:cNvSpPr>
          <p:nvPr>
            <p:ph type="title"/>
          </p:nvPr>
        </p:nvSpPr>
        <p:spPr>
          <a:xfrm>
            <a:off x="838200" y="365125"/>
            <a:ext cx="6632643" cy="1325563"/>
          </a:xfrm>
        </p:spPr>
        <p:txBody>
          <a:bodyPr>
            <a:normAutofit/>
          </a:bodyPr>
          <a:lstStyle/>
          <a:p>
            <a:r>
              <a:rPr lang="en-US" dirty="0"/>
              <a:t>Modeling demographic complexity</a:t>
            </a:r>
          </a:p>
        </p:txBody>
      </p:sp>
    </p:spTree>
    <p:extLst>
      <p:ext uri="{BB962C8B-B14F-4D97-AF65-F5344CB8AC3E}">
        <p14:creationId xmlns:p14="http://schemas.microsoft.com/office/powerpoint/2010/main" val="117797585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A98F904-2476-1426-A9DC-AA8BD8F58D2A}"/>
              </a:ext>
            </a:extLst>
          </p:cNvPr>
          <p:cNvSpPr txBox="1"/>
          <p:nvPr/>
        </p:nvSpPr>
        <p:spPr>
          <a:xfrm>
            <a:off x="638504" y="268878"/>
            <a:ext cx="11012213" cy="584775"/>
          </a:xfrm>
          <a:prstGeom prst="rect">
            <a:avLst/>
          </a:prstGeom>
          <a:noFill/>
        </p:spPr>
        <p:txBody>
          <a:bodyPr wrap="square">
            <a:spAutoFit/>
          </a:bodyPr>
          <a:lstStyle/>
          <a:p>
            <a:pPr algn="ctr"/>
            <a:r>
              <a:rPr lang="en-US" sz="3200" b="1" dirty="0" err="1">
                <a:solidFill>
                  <a:srgbClr val="C00000"/>
                </a:solidFill>
                <a:latin typeface="Calibri" panose="020F0502020204030204" pitchFamily="34" charset="0"/>
                <a:cs typeface="Calibri" panose="020F0502020204030204" pitchFamily="34" charset="0"/>
              </a:rPr>
              <a:t>Lotka</a:t>
            </a:r>
            <a:r>
              <a:rPr lang="en-US" sz="3200" b="1" dirty="0">
                <a:solidFill>
                  <a:srgbClr val="C00000"/>
                </a:solidFill>
                <a:latin typeface="Calibri" panose="020F0502020204030204" pitchFamily="34" charset="0"/>
                <a:cs typeface="Calibri" panose="020F0502020204030204" pitchFamily="34" charset="0"/>
              </a:rPr>
              <a:t>-Volterra</a:t>
            </a:r>
            <a:r>
              <a:rPr lang="en-US" sz="3200" dirty="0">
                <a:latin typeface="Calibri" panose="020F0502020204030204" pitchFamily="34" charset="0"/>
                <a:cs typeface="Calibri" panose="020F0502020204030204" pitchFamily="34" charset="0"/>
              </a:rPr>
              <a:t> predator-prey models with data</a:t>
            </a:r>
            <a:endParaRPr lang="en-US" sz="3200" dirty="0">
              <a:effectLst/>
              <a:latin typeface="Calibri" panose="020F0502020204030204" pitchFamily="34" charset="0"/>
              <a:cs typeface="Calibri" panose="020F0502020204030204" pitchFamily="34" charset="0"/>
            </a:endParaRPr>
          </a:p>
        </p:txBody>
      </p:sp>
      <p:grpSp>
        <p:nvGrpSpPr>
          <p:cNvPr id="7" name="Group 6">
            <a:extLst>
              <a:ext uri="{FF2B5EF4-FFF2-40B4-BE49-F238E27FC236}">
                <a16:creationId xmlns:a16="http://schemas.microsoft.com/office/drawing/2014/main" id="{F8C0B388-8125-8C6C-057F-44D204FED58E}"/>
              </a:ext>
            </a:extLst>
          </p:cNvPr>
          <p:cNvGrpSpPr/>
          <p:nvPr/>
        </p:nvGrpSpPr>
        <p:grpSpPr>
          <a:xfrm>
            <a:off x="1057249" y="1123207"/>
            <a:ext cx="1916677" cy="3792623"/>
            <a:chOff x="136581" y="1810193"/>
            <a:chExt cx="2325472" cy="4280263"/>
          </a:xfrm>
        </p:grpSpPr>
        <p:cxnSp>
          <p:nvCxnSpPr>
            <p:cNvPr id="8" name="Curved Connector 7">
              <a:extLst>
                <a:ext uri="{FF2B5EF4-FFF2-40B4-BE49-F238E27FC236}">
                  <a16:creationId xmlns:a16="http://schemas.microsoft.com/office/drawing/2014/main" id="{E5F43819-2EBB-3F77-B828-A2A15EF4224D}"/>
                </a:ext>
              </a:extLst>
            </p:cNvPr>
            <p:cNvCxnSpPr>
              <a:cxnSpLocks/>
              <a:stCxn id="9" idx="1"/>
            </p:cNvCxnSpPr>
            <p:nvPr/>
          </p:nvCxnSpPr>
          <p:spPr>
            <a:xfrm rot="10800000" flipV="1">
              <a:off x="214401" y="2779223"/>
              <a:ext cx="625192" cy="1345304"/>
            </a:xfrm>
            <a:prstGeom prst="curvedConnector2">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5DA2EBA-8903-764F-5D76-D333D40ADAC6}"/>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hare</a:t>
              </a:r>
            </a:p>
            <a:p>
              <a:pPr algn="ctr"/>
              <a:r>
                <a:rPr lang="en-US" dirty="0"/>
                <a:t>(x)</a:t>
              </a:r>
            </a:p>
          </p:txBody>
        </p:sp>
        <p:cxnSp>
          <p:nvCxnSpPr>
            <p:cNvPr id="10" name="Curved Connector 9">
              <a:extLst>
                <a:ext uri="{FF2B5EF4-FFF2-40B4-BE49-F238E27FC236}">
                  <a16:creationId xmlns:a16="http://schemas.microsoft.com/office/drawing/2014/main" id="{F1CC1FB9-FEBF-778A-E879-78BB8CB45E6C}"/>
                </a:ext>
              </a:extLst>
            </p:cNvPr>
            <p:cNvCxnSpPr>
              <a:cxnSpLocks/>
              <a:stCxn id="9"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urved Connector 10">
              <a:extLst>
                <a:ext uri="{FF2B5EF4-FFF2-40B4-BE49-F238E27FC236}">
                  <a16:creationId xmlns:a16="http://schemas.microsoft.com/office/drawing/2014/main" id="{61FF5496-7A31-57D6-85BF-DF87C94CC15A}"/>
                </a:ext>
              </a:extLst>
            </p:cNvPr>
            <p:cNvCxnSpPr>
              <a:cxnSpLocks/>
              <a:stCxn id="13" idx="0"/>
            </p:cNvCxnSpPr>
            <p:nvPr/>
          </p:nvCxnSpPr>
          <p:spPr>
            <a:xfrm rot="16200000" flipH="1" flipV="1">
              <a:off x="826989" y="4366333"/>
              <a:ext cx="538892" cy="581886"/>
            </a:xfrm>
            <a:prstGeom prst="curvedConnector4">
              <a:avLst>
                <a:gd name="adj1" fmla="val -73271"/>
                <a:gd name="adj2" fmla="val 16071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a:extLst>
                <a:ext uri="{FF2B5EF4-FFF2-40B4-BE49-F238E27FC236}">
                  <a16:creationId xmlns:a16="http://schemas.microsoft.com/office/drawing/2014/main" id="{13B76954-7137-12F5-2B10-868ADE66B236}"/>
                </a:ext>
              </a:extLst>
            </p:cNvPr>
            <p:cNvCxnSpPr>
              <a:cxnSpLocks/>
              <a:stCxn id="13" idx="3"/>
              <a:endCxn id="15" idx="3"/>
            </p:cNvCxnSpPr>
            <p:nvPr/>
          </p:nvCxnSpPr>
          <p:spPr>
            <a:xfrm flipH="1" flipV="1">
              <a:off x="1845779" y="3712630"/>
              <a:ext cx="123489" cy="1265404"/>
            </a:xfrm>
            <a:prstGeom prst="curvedConnector3">
              <a:avLst>
                <a:gd name="adj1" fmla="val -185118"/>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1AACF81-9EF8-0D6B-E750-3BAB7E58DC0C}"/>
                </a:ext>
              </a:extLst>
            </p:cNvPr>
            <p:cNvSpPr/>
            <p:nvPr/>
          </p:nvSpPr>
          <p:spPr>
            <a:xfrm>
              <a:off x="805487" y="4387830"/>
              <a:ext cx="1163781" cy="118040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lynx</a:t>
              </a:r>
            </a:p>
            <a:p>
              <a:pPr algn="ctr"/>
              <a:r>
                <a:rPr lang="en-US" dirty="0"/>
                <a:t>(y)</a:t>
              </a:r>
            </a:p>
          </p:txBody>
        </p:sp>
        <p:pic>
          <p:nvPicPr>
            <p:cNvPr id="14" name="Picture 13">
              <a:extLst>
                <a:ext uri="{FF2B5EF4-FFF2-40B4-BE49-F238E27FC236}">
                  <a16:creationId xmlns:a16="http://schemas.microsoft.com/office/drawing/2014/main" id="{1B801B28-32AF-23A7-9646-6AAD956E7FC4}"/>
                </a:ext>
              </a:extLst>
            </p:cNvPr>
            <p:cNvPicPr>
              <a:picLocks noChangeAspect="1"/>
            </p:cNvPicPr>
            <p:nvPr/>
          </p:nvPicPr>
          <p:blipFill>
            <a:blip r:embed="rId3"/>
            <a:stretch>
              <a:fillRect/>
            </a:stretch>
          </p:blipFill>
          <p:spPr>
            <a:xfrm>
              <a:off x="2117343" y="1810193"/>
              <a:ext cx="344710" cy="369332"/>
            </a:xfrm>
            <a:prstGeom prst="rect">
              <a:avLst/>
            </a:prstGeom>
          </p:spPr>
        </p:pic>
        <p:pic>
          <p:nvPicPr>
            <p:cNvPr id="15" name="Picture 14">
              <a:extLst>
                <a:ext uri="{FF2B5EF4-FFF2-40B4-BE49-F238E27FC236}">
                  <a16:creationId xmlns:a16="http://schemas.microsoft.com/office/drawing/2014/main" id="{A2B12E06-A6D8-048D-4D5C-E7C76BC78167}"/>
                </a:ext>
              </a:extLst>
            </p:cNvPr>
            <p:cNvPicPr>
              <a:picLocks noChangeAspect="1"/>
            </p:cNvPicPr>
            <p:nvPr/>
          </p:nvPicPr>
          <p:blipFill>
            <a:blip r:embed="rId4"/>
            <a:stretch>
              <a:fillRect/>
            </a:stretch>
          </p:blipFill>
          <p:spPr>
            <a:xfrm>
              <a:off x="1579079" y="3503080"/>
              <a:ext cx="266700" cy="419100"/>
            </a:xfrm>
            <a:prstGeom prst="rect">
              <a:avLst/>
            </a:prstGeom>
          </p:spPr>
        </p:pic>
        <p:pic>
          <p:nvPicPr>
            <p:cNvPr id="16" name="Picture 15">
              <a:extLst>
                <a:ext uri="{FF2B5EF4-FFF2-40B4-BE49-F238E27FC236}">
                  <a16:creationId xmlns:a16="http://schemas.microsoft.com/office/drawing/2014/main" id="{6E5E20F2-A3D9-D414-8942-581AF7D258EC}"/>
                </a:ext>
              </a:extLst>
            </p:cNvPr>
            <p:cNvPicPr>
              <a:picLocks noChangeAspect="1"/>
            </p:cNvPicPr>
            <p:nvPr/>
          </p:nvPicPr>
          <p:blipFill>
            <a:blip r:embed="rId5"/>
            <a:stretch>
              <a:fillRect/>
            </a:stretch>
          </p:blipFill>
          <p:spPr>
            <a:xfrm>
              <a:off x="1494156" y="5672790"/>
              <a:ext cx="254000" cy="317500"/>
            </a:xfrm>
            <a:prstGeom prst="rect">
              <a:avLst/>
            </a:prstGeom>
          </p:spPr>
        </p:pic>
        <p:cxnSp>
          <p:nvCxnSpPr>
            <p:cNvPr id="17" name="Curved Connector 16">
              <a:extLst>
                <a:ext uri="{FF2B5EF4-FFF2-40B4-BE49-F238E27FC236}">
                  <a16:creationId xmlns:a16="http://schemas.microsoft.com/office/drawing/2014/main" id="{BD071B06-6BFA-8BBC-5500-9843F6745D2A}"/>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4F3C018B-4733-351A-311B-9B5648F30332}"/>
                </a:ext>
              </a:extLst>
            </p:cNvPr>
            <p:cNvPicPr>
              <a:picLocks noChangeAspect="1"/>
            </p:cNvPicPr>
            <p:nvPr/>
          </p:nvPicPr>
          <p:blipFill>
            <a:blip r:embed="rId6"/>
            <a:stretch>
              <a:fillRect/>
            </a:stretch>
          </p:blipFill>
          <p:spPr>
            <a:xfrm>
              <a:off x="136581" y="4244227"/>
              <a:ext cx="190500" cy="342900"/>
            </a:xfrm>
            <a:prstGeom prst="rect">
              <a:avLst/>
            </a:prstGeom>
          </p:spPr>
        </p:pic>
        <p:cxnSp>
          <p:nvCxnSpPr>
            <p:cNvPr id="19" name="Curved Connector 18">
              <a:extLst>
                <a:ext uri="{FF2B5EF4-FFF2-40B4-BE49-F238E27FC236}">
                  <a16:creationId xmlns:a16="http://schemas.microsoft.com/office/drawing/2014/main" id="{AF2CFE02-DF42-A91A-6909-10B061EBDFF2}"/>
                </a:ext>
              </a:extLst>
            </p:cNvPr>
            <p:cNvCxnSpPr>
              <a:cxnSpLocks/>
            </p:cNvCxnSpPr>
            <p:nvPr/>
          </p:nvCxnSpPr>
          <p:spPr>
            <a:xfrm rot="5400000">
              <a:off x="1186140" y="5848747"/>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1" name="Content Placeholder 2">
            <a:extLst>
              <a:ext uri="{FF2B5EF4-FFF2-40B4-BE49-F238E27FC236}">
                <a16:creationId xmlns:a16="http://schemas.microsoft.com/office/drawing/2014/main" id="{313C2E92-3D17-2FE9-7CD3-85A98BF89611}"/>
              </a:ext>
            </a:extLst>
          </p:cNvPr>
          <p:cNvSpPr txBox="1">
            <a:spLocks/>
          </p:cNvSpPr>
          <p:nvPr/>
        </p:nvSpPr>
        <p:spPr>
          <a:xfrm>
            <a:off x="345430" y="4911229"/>
            <a:ext cx="3255752" cy="1711903"/>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does </a:t>
            </a:r>
            <a:r>
              <a:rPr lang="en-US" sz="2800" b="1" i="1" dirty="0">
                <a:solidFill>
                  <a:srgbClr val="0070C0"/>
                </a:solidFill>
              </a:rPr>
              <a:t>hare</a:t>
            </a:r>
            <a:r>
              <a:rPr lang="en-US" sz="2800" i="1" dirty="0">
                <a:solidFill>
                  <a:srgbClr val="0070C0"/>
                </a:solidFill>
              </a:rPr>
              <a:t> </a:t>
            </a:r>
            <a:r>
              <a:rPr lang="en-US" sz="2800" i="1" dirty="0"/>
              <a:t>abundance </a:t>
            </a:r>
            <a:r>
              <a:rPr lang="en-US" sz="2800" b="1" i="1" dirty="0">
                <a:solidFill>
                  <a:srgbClr val="7030A0"/>
                </a:solidFill>
              </a:rPr>
              <a:t>vary</a:t>
            </a:r>
            <a:r>
              <a:rPr lang="en-US" sz="2800" b="1" i="1" dirty="0">
                <a:solidFill>
                  <a:srgbClr val="C00000"/>
                </a:solidFill>
              </a:rPr>
              <a:t> </a:t>
            </a:r>
            <a:r>
              <a:rPr lang="en-US" sz="2800" i="1" dirty="0"/>
              <a:t>with </a:t>
            </a:r>
            <a:r>
              <a:rPr lang="en-US" sz="2800" b="1" i="1" dirty="0">
                <a:solidFill>
                  <a:srgbClr val="7030A0"/>
                </a:solidFill>
              </a:rPr>
              <a:t>changes</a:t>
            </a:r>
            <a:r>
              <a:rPr lang="en-US" sz="2800" b="1" i="1" dirty="0">
                <a:solidFill>
                  <a:srgbClr val="C00000"/>
                </a:solidFill>
              </a:rPr>
              <a:t> </a:t>
            </a:r>
            <a:r>
              <a:rPr lang="en-US" sz="2800" i="1" dirty="0"/>
              <a:t>in </a:t>
            </a:r>
            <a:r>
              <a:rPr lang="en-US" sz="2800" b="1" i="1" dirty="0">
                <a:solidFill>
                  <a:srgbClr val="FF0000"/>
                </a:solidFill>
              </a:rPr>
              <a:t>lynx</a:t>
            </a:r>
            <a:r>
              <a:rPr lang="en-US" sz="2800" i="1" dirty="0"/>
              <a:t> abundance?</a:t>
            </a:r>
          </a:p>
        </p:txBody>
      </p:sp>
      <p:pic>
        <p:nvPicPr>
          <p:cNvPr id="24" name="Picture 23" descr="Chart, line chart&#10;&#10;Description automatically generated">
            <a:extLst>
              <a:ext uri="{FF2B5EF4-FFF2-40B4-BE49-F238E27FC236}">
                <a16:creationId xmlns:a16="http://schemas.microsoft.com/office/drawing/2014/main" id="{95E918B4-0C47-CA91-396D-EE1007B45092}"/>
              </a:ext>
            </a:extLst>
          </p:cNvPr>
          <p:cNvPicPr>
            <a:picLocks noChangeAspect="1"/>
          </p:cNvPicPr>
          <p:nvPr/>
        </p:nvPicPr>
        <p:blipFill>
          <a:blip r:embed="rId7"/>
          <a:stretch>
            <a:fillRect/>
          </a:stretch>
        </p:blipFill>
        <p:spPr>
          <a:xfrm>
            <a:off x="4301932" y="1418891"/>
            <a:ext cx="6834082" cy="5125562"/>
          </a:xfrm>
          <a:prstGeom prst="rect">
            <a:avLst/>
          </a:prstGeom>
        </p:spPr>
      </p:pic>
    </p:spTree>
    <p:extLst>
      <p:ext uri="{BB962C8B-B14F-4D97-AF65-F5344CB8AC3E}">
        <p14:creationId xmlns:p14="http://schemas.microsoft.com/office/powerpoint/2010/main" val="333464022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F8C0B388-8125-8C6C-057F-44D204FED58E}"/>
              </a:ext>
            </a:extLst>
          </p:cNvPr>
          <p:cNvGrpSpPr/>
          <p:nvPr/>
        </p:nvGrpSpPr>
        <p:grpSpPr>
          <a:xfrm>
            <a:off x="1057249" y="1123207"/>
            <a:ext cx="1916677" cy="3792623"/>
            <a:chOff x="136581" y="1810193"/>
            <a:chExt cx="2325472" cy="4280263"/>
          </a:xfrm>
        </p:grpSpPr>
        <p:cxnSp>
          <p:nvCxnSpPr>
            <p:cNvPr id="8" name="Curved Connector 7">
              <a:extLst>
                <a:ext uri="{FF2B5EF4-FFF2-40B4-BE49-F238E27FC236}">
                  <a16:creationId xmlns:a16="http://schemas.microsoft.com/office/drawing/2014/main" id="{E5F43819-2EBB-3F77-B828-A2A15EF4224D}"/>
                </a:ext>
              </a:extLst>
            </p:cNvPr>
            <p:cNvCxnSpPr>
              <a:cxnSpLocks/>
              <a:stCxn id="9" idx="1"/>
            </p:cNvCxnSpPr>
            <p:nvPr/>
          </p:nvCxnSpPr>
          <p:spPr>
            <a:xfrm rot="10800000" flipV="1">
              <a:off x="214401" y="2779223"/>
              <a:ext cx="625192" cy="1345304"/>
            </a:xfrm>
            <a:prstGeom prst="curvedConnector2">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5DA2EBA-8903-764F-5D76-D333D40ADAC6}"/>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hare</a:t>
              </a:r>
            </a:p>
            <a:p>
              <a:pPr algn="ctr"/>
              <a:r>
                <a:rPr lang="en-US" dirty="0"/>
                <a:t>(x)</a:t>
              </a:r>
            </a:p>
          </p:txBody>
        </p:sp>
        <p:cxnSp>
          <p:nvCxnSpPr>
            <p:cNvPr id="10" name="Curved Connector 9">
              <a:extLst>
                <a:ext uri="{FF2B5EF4-FFF2-40B4-BE49-F238E27FC236}">
                  <a16:creationId xmlns:a16="http://schemas.microsoft.com/office/drawing/2014/main" id="{F1CC1FB9-FEBF-778A-E879-78BB8CB45E6C}"/>
                </a:ext>
              </a:extLst>
            </p:cNvPr>
            <p:cNvCxnSpPr>
              <a:cxnSpLocks/>
              <a:stCxn id="9"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urved Connector 10">
              <a:extLst>
                <a:ext uri="{FF2B5EF4-FFF2-40B4-BE49-F238E27FC236}">
                  <a16:creationId xmlns:a16="http://schemas.microsoft.com/office/drawing/2014/main" id="{61FF5496-7A31-57D6-85BF-DF87C94CC15A}"/>
                </a:ext>
              </a:extLst>
            </p:cNvPr>
            <p:cNvCxnSpPr>
              <a:cxnSpLocks/>
              <a:stCxn id="13" idx="0"/>
            </p:cNvCxnSpPr>
            <p:nvPr/>
          </p:nvCxnSpPr>
          <p:spPr>
            <a:xfrm rot="16200000" flipH="1" flipV="1">
              <a:off x="826989" y="4366333"/>
              <a:ext cx="538892" cy="581886"/>
            </a:xfrm>
            <a:prstGeom prst="curvedConnector4">
              <a:avLst>
                <a:gd name="adj1" fmla="val -73271"/>
                <a:gd name="adj2" fmla="val 16071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a:extLst>
                <a:ext uri="{FF2B5EF4-FFF2-40B4-BE49-F238E27FC236}">
                  <a16:creationId xmlns:a16="http://schemas.microsoft.com/office/drawing/2014/main" id="{13B76954-7137-12F5-2B10-868ADE66B236}"/>
                </a:ext>
              </a:extLst>
            </p:cNvPr>
            <p:cNvCxnSpPr>
              <a:cxnSpLocks/>
              <a:stCxn id="13" idx="3"/>
              <a:endCxn id="15" idx="3"/>
            </p:cNvCxnSpPr>
            <p:nvPr/>
          </p:nvCxnSpPr>
          <p:spPr>
            <a:xfrm flipH="1" flipV="1">
              <a:off x="1845779" y="3712630"/>
              <a:ext cx="123489" cy="1265404"/>
            </a:xfrm>
            <a:prstGeom prst="curvedConnector3">
              <a:avLst>
                <a:gd name="adj1" fmla="val -185118"/>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1AACF81-9EF8-0D6B-E750-3BAB7E58DC0C}"/>
                </a:ext>
              </a:extLst>
            </p:cNvPr>
            <p:cNvSpPr/>
            <p:nvPr/>
          </p:nvSpPr>
          <p:spPr>
            <a:xfrm>
              <a:off x="805487" y="4387830"/>
              <a:ext cx="1163781" cy="118040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lynx</a:t>
              </a:r>
            </a:p>
            <a:p>
              <a:pPr algn="ctr"/>
              <a:r>
                <a:rPr lang="en-US" dirty="0"/>
                <a:t>(y)</a:t>
              </a:r>
            </a:p>
          </p:txBody>
        </p:sp>
        <p:pic>
          <p:nvPicPr>
            <p:cNvPr id="14" name="Picture 13">
              <a:extLst>
                <a:ext uri="{FF2B5EF4-FFF2-40B4-BE49-F238E27FC236}">
                  <a16:creationId xmlns:a16="http://schemas.microsoft.com/office/drawing/2014/main" id="{1B801B28-32AF-23A7-9646-6AAD956E7FC4}"/>
                </a:ext>
              </a:extLst>
            </p:cNvPr>
            <p:cNvPicPr>
              <a:picLocks noChangeAspect="1"/>
            </p:cNvPicPr>
            <p:nvPr/>
          </p:nvPicPr>
          <p:blipFill>
            <a:blip r:embed="rId3"/>
            <a:stretch>
              <a:fillRect/>
            </a:stretch>
          </p:blipFill>
          <p:spPr>
            <a:xfrm>
              <a:off x="2117343" y="1810193"/>
              <a:ext cx="344710" cy="369332"/>
            </a:xfrm>
            <a:prstGeom prst="rect">
              <a:avLst/>
            </a:prstGeom>
          </p:spPr>
        </p:pic>
        <p:pic>
          <p:nvPicPr>
            <p:cNvPr id="15" name="Picture 14">
              <a:extLst>
                <a:ext uri="{FF2B5EF4-FFF2-40B4-BE49-F238E27FC236}">
                  <a16:creationId xmlns:a16="http://schemas.microsoft.com/office/drawing/2014/main" id="{A2B12E06-A6D8-048D-4D5C-E7C76BC78167}"/>
                </a:ext>
              </a:extLst>
            </p:cNvPr>
            <p:cNvPicPr>
              <a:picLocks noChangeAspect="1"/>
            </p:cNvPicPr>
            <p:nvPr/>
          </p:nvPicPr>
          <p:blipFill>
            <a:blip r:embed="rId4"/>
            <a:stretch>
              <a:fillRect/>
            </a:stretch>
          </p:blipFill>
          <p:spPr>
            <a:xfrm>
              <a:off x="1579079" y="3503080"/>
              <a:ext cx="266700" cy="419100"/>
            </a:xfrm>
            <a:prstGeom prst="rect">
              <a:avLst/>
            </a:prstGeom>
          </p:spPr>
        </p:pic>
        <p:pic>
          <p:nvPicPr>
            <p:cNvPr id="16" name="Picture 15">
              <a:extLst>
                <a:ext uri="{FF2B5EF4-FFF2-40B4-BE49-F238E27FC236}">
                  <a16:creationId xmlns:a16="http://schemas.microsoft.com/office/drawing/2014/main" id="{6E5E20F2-A3D9-D414-8942-581AF7D258EC}"/>
                </a:ext>
              </a:extLst>
            </p:cNvPr>
            <p:cNvPicPr>
              <a:picLocks noChangeAspect="1"/>
            </p:cNvPicPr>
            <p:nvPr/>
          </p:nvPicPr>
          <p:blipFill>
            <a:blip r:embed="rId5"/>
            <a:stretch>
              <a:fillRect/>
            </a:stretch>
          </p:blipFill>
          <p:spPr>
            <a:xfrm>
              <a:off x="1494156" y="5672790"/>
              <a:ext cx="254000" cy="317500"/>
            </a:xfrm>
            <a:prstGeom prst="rect">
              <a:avLst/>
            </a:prstGeom>
          </p:spPr>
        </p:pic>
        <p:cxnSp>
          <p:nvCxnSpPr>
            <p:cNvPr id="17" name="Curved Connector 16">
              <a:extLst>
                <a:ext uri="{FF2B5EF4-FFF2-40B4-BE49-F238E27FC236}">
                  <a16:creationId xmlns:a16="http://schemas.microsoft.com/office/drawing/2014/main" id="{BD071B06-6BFA-8BBC-5500-9843F6745D2A}"/>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4F3C018B-4733-351A-311B-9B5648F30332}"/>
                </a:ext>
              </a:extLst>
            </p:cNvPr>
            <p:cNvPicPr>
              <a:picLocks noChangeAspect="1"/>
            </p:cNvPicPr>
            <p:nvPr/>
          </p:nvPicPr>
          <p:blipFill>
            <a:blip r:embed="rId6"/>
            <a:stretch>
              <a:fillRect/>
            </a:stretch>
          </p:blipFill>
          <p:spPr>
            <a:xfrm>
              <a:off x="136581" y="4244227"/>
              <a:ext cx="190500" cy="342900"/>
            </a:xfrm>
            <a:prstGeom prst="rect">
              <a:avLst/>
            </a:prstGeom>
          </p:spPr>
        </p:pic>
        <p:cxnSp>
          <p:nvCxnSpPr>
            <p:cNvPr id="19" name="Curved Connector 18">
              <a:extLst>
                <a:ext uri="{FF2B5EF4-FFF2-40B4-BE49-F238E27FC236}">
                  <a16:creationId xmlns:a16="http://schemas.microsoft.com/office/drawing/2014/main" id="{AF2CFE02-DF42-A91A-6909-10B061EBDFF2}"/>
                </a:ext>
              </a:extLst>
            </p:cNvPr>
            <p:cNvCxnSpPr>
              <a:cxnSpLocks/>
            </p:cNvCxnSpPr>
            <p:nvPr/>
          </p:nvCxnSpPr>
          <p:spPr>
            <a:xfrm rot="5400000">
              <a:off x="1186140" y="5848747"/>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1" name="TextBox 20">
            <a:extLst>
              <a:ext uri="{FF2B5EF4-FFF2-40B4-BE49-F238E27FC236}">
                <a16:creationId xmlns:a16="http://schemas.microsoft.com/office/drawing/2014/main" id="{94B9AB82-B8B7-02F6-55F1-82F1B908AFFA}"/>
              </a:ext>
            </a:extLst>
          </p:cNvPr>
          <p:cNvSpPr txBox="1"/>
          <p:nvPr/>
        </p:nvSpPr>
        <p:spPr>
          <a:xfrm>
            <a:off x="638504" y="268878"/>
            <a:ext cx="11012213" cy="584775"/>
          </a:xfrm>
          <a:prstGeom prst="rect">
            <a:avLst/>
          </a:prstGeom>
          <a:noFill/>
        </p:spPr>
        <p:txBody>
          <a:bodyPr wrap="square">
            <a:spAutoFit/>
          </a:bodyPr>
          <a:lstStyle/>
          <a:p>
            <a:pPr algn="ctr"/>
            <a:r>
              <a:rPr lang="en-US" sz="3200" b="1" dirty="0" err="1">
                <a:solidFill>
                  <a:srgbClr val="C00000"/>
                </a:solidFill>
                <a:latin typeface="Calibri" panose="020F0502020204030204" pitchFamily="34" charset="0"/>
                <a:cs typeface="Calibri" panose="020F0502020204030204" pitchFamily="34" charset="0"/>
              </a:rPr>
              <a:t>Lotka</a:t>
            </a:r>
            <a:r>
              <a:rPr lang="en-US" sz="3200" b="1" dirty="0">
                <a:solidFill>
                  <a:srgbClr val="C00000"/>
                </a:solidFill>
                <a:latin typeface="Calibri" panose="020F0502020204030204" pitchFamily="34" charset="0"/>
                <a:cs typeface="Calibri" panose="020F0502020204030204" pitchFamily="34" charset="0"/>
              </a:rPr>
              <a:t>-Volterra</a:t>
            </a:r>
            <a:r>
              <a:rPr lang="en-US" sz="3200" dirty="0">
                <a:latin typeface="Calibri" panose="020F0502020204030204" pitchFamily="34" charset="0"/>
                <a:cs typeface="Calibri" panose="020F0502020204030204" pitchFamily="34" charset="0"/>
              </a:rPr>
              <a:t> predator-prey models with data</a:t>
            </a:r>
            <a:endParaRPr lang="en-US" sz="3200" dirty="0">
              <a:effectLst/>
              <a:latin typeface="Calibri" panose="020F0502020204030204" pitchFamily="34" charset="0"/>
              <a:cs typeface="Calibri" panose="020F0502020204030204" pitchFamily="34" charset="0"/>
            </a:endParaRPr>
          </a:p>
        </p:txBody>
      </p:sp>
      <p:sp>
        <p:nvSpPr>
          <p:cNvPr id="25" name="Content Placeholder 2">
            <a:extLst>
              <a:ext uri="{FF2B5EF4-FFF2-40B4-BE49-F238E27FC236}">
                <a16:creationId xmlns:a16="http://schemas.microsoft.com/office/drawing/2014/main" id="{C5C6C21F-1DF6-C723-8980-65EB9F255A31}"/>
              </a:ext>
            </a:extLst>
          </p:cNvPr>
          <p:cNvSpPr txBox="1">
            <a:spLocks/>
          </p:cNvSpPr>
          <p:nvPr/>
        </p:nvSpPr>
        <p:spPr>
          <a:xfrm>
            <a:off x="345430" y="4911229"/>
            <a:ext cx="3255752" cy="1711903"/>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does </a:t>
            </a:r>
            <a:r>
              <a:rPr lang="en-US" sz="2800" b="1" i="1" dirty="0">
                <a:solidFill>
                  <a:srgbClr val="0070C0"/>
                </a:solidFill>
              </a:rPr>
              <a:t>hare</a:t>
            </a:r>
            <a:r>
              <a:rPr lang="en-US" sz="2800" i="1" dirty="0">
                <a:solidFill>
                  <a:srgbClr val="0070C0"/>
                </a:solidFill>
              </a:rPr>
              <a:t> </a:t>
            </a:r>
            <a:r>
              <a:rPr lang="en-US" sz="2800" i="1" dirty="0"/>
              <a:t>abundance </a:t>
            </a:r>
            <a:r>
              <a:rPr lang="en-US" sz="2800" b="1" i="1" dirty="0">
                <a:solidFill>
                  <a:srgbClr val="7030A0"/>
                </a:solidFill>
              </a:rPr>
              <a:t>vary</a:t>
            </a:r>
            <a:r>
              <a:rPr lang="en-US" sz="2800" b="1" i="1" dirty="0">
                <a:solidFill>
                  <a:srgbClr val="C00000"/>
                </a:solidFill>
              </a:rPr>
              <a:t> </a:t>
            </a:r>
            <a:r>
              <a:rPr lang="en-US" sz="2800" i="1" dirty="0"/>
              <a:t>with </a:t>
            </a:r>
            <a:r>
              <a:rPr lang="en-US" sz="2800" b="1" i="1" dirty="0">
                <a:solidFill>
                  <a:srgbClr val="7030A0"/>
                </a:solidFill>
              </a:rPr>
              <a:t>changes</a:t>
            </a:r>
            <a:r>
              <a:rPr lang="en-US" sz="2800" b="1" i="1" dirty="0">
                <a:solidFill>
                  <a:srgbClr val="C00000"/>
                </a:solidFill>
              </a:rPr>
              <a:t> </a:t>
            </a:r>
            <a:r>
              <a:rPr lang="en-US" sz="2800" i="1" dirty="0"/>
              <a:t>in </a:t>
            </a:r>
            <a:r>
              <a:rPr lang="en-US" sz="2800" b="1" i="1" dirty="0">
                <a:solidFill>
                  <a:srgbClr val="FF0000"/>
                </a:solidFill>
              </a:rPr>
              <a:t>lynx</a:t>
            </a:r>
            <a:r>
              <a:rPr lang="en-US" sz="2800" i="1" dirty="0"/>
              <a:t> abundance?</a:t>
            </a:r>
          </a:p>
        </p:txBody>
      </p:sp>
      <p:pic>
        <p:nvPicPr>
          <p:cNvPr id="26" name="Picture 25" descr="Chart&#10;&#10;Description automatically generated">
            <a:extLst>
              <a:ext uri="{FF2B5EF4-FFF2-40B4-BE49-F238E27FC236}">
                <a16:creationId xmlns:a16="http://schemas.microsoft.com/office/drawing/2014/main" id="{46C67E7A-0FE5-9D33-0A67-6CE1E2EFA93C}"/>
              </a:ext>
            </a:extLst>
          </p:cNvPr>
          <p:cNvPicPr>
            <a:picLocks noChangeAspect="1"/>
          </p:cNvPicPr>
          <p:nvPr/>
        </p:nvPicPr>
        <p:blipFill>
          <a:blip r:embed="rId7"/>
          <a:stretch>
            <a:fillRect/>
          </a:stretch>
        </p:blipFill>
        <p:spPr>
          <a:xfrm>
            <a:off x="3499401" y="1123207"/>
            <a:ext cx="7469422" cy="5602067"/>
          </a:xfrm>
          <a:prstGeom prst="rect">
            <a:avLst/>
          </a:prstGeom>
        </p:spPr>
      </p:pic>
    </p:spTree>
    <p:extLst>
      <p:ext uri="{BB962C8B-B14F-4D97-AF65-F5344CB8AC3E}">
        <p14:creationId xmlns:p14="http://schemas.microsoft.com/office/powerpoint/2010/main" val="106747593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F8C0B388-8125-8C6C-057F-44D204FED58E}"/>
              </a:ext>
            </a:extLst>
          </p:cNvPr>
          <p:cNvGrpSpPr/>
          <p:nvPr/>
        </p:nvGrpSpPr>
        <p:grpSpPr>
          <a:xfrm>
            <a:off x="162482" y="1118606"/>
            <a:ext cx="1916677" cy="3792623"/>
            <a:chOff x="136581" y="1810193"/>
            <a:chExt cx="2325472" cy="4280263"/>
          </a:xfrm>
        </p:grpSpPr>
        <p:cxnSp>
          <p:nvCxnSpPr>
            <p:cNvPr id="8" name="Curved Connector 7">
              <a:extLst>
                <a:ext uri="{FF2B5EF4-FFF2-40B4-BE49-F238E27FC236}">
                  <a16:creationId xmlns:a16="http://schemas.microsoft.com/office/drawing/2014/main" id="{E5F43819-2EBB-3F77-B828-A2A15EF4224D}"/>
                </a:ext>
              </a:extLst>
            </p:cNvPr>
            <p:cNvCxnSpPr>
              <a:cxnSpLocks/>
              <a:stCxn id="9" idx="1"/>
            </p:cNvCxnSpPr>
            <p:nvPr/>
          </p:nvCxnSpPr>
          <p:spPr>
            <a:xfrm rot="10800000" flipV="1">
              <a:off x="214401" y="2779223"/>
              <a:ext cx="625192" cy="1345304"/>
            </a:xfrm>
            <a:prstGeom prst="curvedConnector2">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5DA2EBA-8903-764F-5D76-D333D40ADAC6}"/>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hare</a:t>
              </a:r>
            </a:p>
            <a:p>
              <a:pPr algn="ctr"/>
              <a:r>
                <a:rPr lang="en-US" dirty="0"/>
                <a:t>(x)</a:t>
              </a:r>
            </a:p>
          </p:txBody>
        </p:sp>
        <p:cxnSp>
          <p:nvCxnSpPr>
            <p:cNvPr id="10" name="Curved Connector 9">
              <a:extLst>
                <a:ext uri="{FF2B5EF4-FFF2-40B4-BE49-F238E27FC236}">
                  <a16:creationId xmlns:a16="http://schemas.microsoft.com/office/drawing/2014/main" id="{F1CC1FB9-FEBF-778A-E879-78BB8CB45E6C}"/>
                </a:ext>
              </a:extLst>
            </p:cNvPr>
            <p:cNvCxnSpPr>
              <a:cxnSpLocks/>
              <a:stCxn id="9"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urved Connector 10">
              <a:extLst>
                <a:ext uri="{FF2B5EF4-FFF2-40B4-BE49-F238E27FC236}">
                  <a16:creationId xmlns:a16="http://schemas.microsoft.com/office/drawing/2014/main" id="{61FF5496-7A31-57D6-85BF-DF87C94CC15A}"/>
                </a:ext>
              </a:extLst>
            </p:cNvPr>
            <p:cNvCxnSpPr>
              <a:cxnSpLocks/>
              <a:stCxn id="13" idx="0"/>
            </p:cNvCxnSpPr>
            <p:nvPr/>
          </p:nvCxnSpPr>
          <p:spPr>
            <a:xfrm rot="16200000" flipH="1" flipV="1">
              <a:off x="826989" y="4366333"/>
              <a:ext cx="538892" cy="581886"/>
            </a:xfrm>
            <a:prstGeom prst="curvedConnector4">
              <a:avLst>
                <a:gd name="adj1" fmla="val -73271"/>
                <a:gd name="adj2" fmla="val 16071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a:extLst>
                <a:ext uri="{FF2B5EF4-FFF2-40B4-BE49-F238E27FC236}">
                  <a16:creationId xmlns:a16="http://schemas.microsoft.com/office/drawing/2014/main" id="{13B76954-7137-12F5-2B10-868ADE66B236}"/>
                </a:ext>
              </a:extLst>
            </p:cNvPr>
            <p:cNvCxnSpPr>
              <a:cxnSpLocks/>
              <a:stCxn id="13" idx="3"/>
              <a:endCxn id="15" idx="3"/>
            </p:cNvCxnSpPr>
            <p:nvPr/>
          </p:nvCxnSpPr>
          <p:spPr>
            <a:xfrm flipH="1" flipV="1">
              <a:off x="1845779" y="3712630"/>
              <a:ext cx="123489" cy="1265404"/>
            </a:xfrm>
            <a:prstGeom prst="curvedConnector3">
              <a:avLst>
                <a:gd name="adj1" fmla="val -185118"/>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1AACF81-9EF8-0D6B-E750-3BAB7E58DC0C}"/>
                </a:ext>
              </a:extLst>
            </p:cNvPr>
            <p:cNvSpPr/>
            <p:nvPr/>
          </p:nvSpPr>
          <p:spPr>
            <a:xfrm>
              <a:off x="805487" y="4387830"/>
              <a:ext cx="1163781" cy="118040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lynx</a:t>
              </a:r>
            </a:p>
            <a:p>
              <a:pPr algn="ctr"/>
              <a:r>
                <a:rPr lang="en-US" dirty="0"/>
                <a:t>(y)</a:t>
              </a:r>
            </a:p>
          </p:txBody>
        </p:sp>
        <p:pic>
          <p:nvPicPr>
            <p:cNvPr id="14" name="Picture 13">
              <a:extLst>
                <a:ext uri="{FF2B5EF4-FFF2-40B4-BE49-F238E27FC236}">
                  <a16:creationId xmlns:a16="http://schemas.microsoft.com/office/drawing/2014/main" id="{1B801B28-32AF-23A7-9646-6AAD956E7FC4}"/>
                </a:ext>
              </a:extLst>
            </p:cNvPr>
            <p:cNvPicPr>
              <a:picLocks noChangeAspect="1"/>
            </p:cNvPicPr>
            <p:nvPr/>
          </p:nvPicPr>
          <p:blipFill>
            <a:blip r:embed="rId3"/>
            <a:stretch>
              <a:fillRect/>
            </a:stretch>
          </p:blipFill>
          <p:spPr>
            <a:xfrm>
              <a:off x="2117343" y="1810193"/>
              <a:ext cx="344710" cy="369332"/>
            </a:xfrm>
            <a:prstGeom prst="rect">
              <a:avLst/>
            </a:prstGeom>
          </p:spPr>
        </p:pic>
        <p:pic>
          <p:nvPicPr>
            <p:cNvPr id="15" name="Picture 14">
              <a:extLst>
                <a:ext uri="{FF2B5EF4-FFF2-40B4-BE49-F238E27FC236}">
                  <a16:creationId xmlns:a16="http://schemas.microsoft.com/office/drawing/2014/main" id="{A2B12E06-A6D8-048D-4D5C-E7C76BC78167}"/>
                </a:ext>
              </a:extLst>
            </p:cNvPr>
            <p:cNvPicPr>
              <a:picLocks noChangeAspect="1"/>
            </p:cNvPicPr>
            <p:nvPr/>
          </p:nvPicPr>
          <p:blipFill>
            <a:blip r:embed="rId4"/>
            <a:stretch>
              <a:fillRect/>
            </a:stretch>
          </p:blipFill>
          <p:spPr>
            <a:xfrm>
              <a:off x="1579079" y="3503080"/>
              <a:ext cx="266700" cy="419100"/>
            </a:xfrm>
            <a:prstGeom prst="rect">
              <a:avLst/>
            </a:prstGeom>
          </p:spPr>
        </p:pic>
        <p:pic>
          <p:nvPicPr>
            <p:cNvPr id="16" name="Picture 15">
              <a:extLst>
                <a:ext uri="{FF2B5EF4-FFF2-40B4-BE49-F238E27FC236}">
                  <a16:creationId xmlns:a16="http://schemas.microsoft.com/office/drawing/2014/main" id="{6E5E20F2-A3D9-D414-8942-581AF7D258EC}"/>
                </a:ext>
              </a:extLst>
            </p:cNvPr>
            <p:cNvPicPr>
              <a:picLocks noChangeAspect="1"/>
            </p:cNvPicPr>
            <p:nvPr/>
          </p:nvPicPr>
          <p:blipFill>
            <a:blip r:embed="rId5"/>
            <a:stretch>
              <a:fillRect/>
            </a:stretch>
          </p:blipFill>
          <p:spPr>
            <a:xfrm>
              <a:off x="1494156" y="5672790"/>
              <a:ext cx="254000" cy="317500"/>
            </a:xfrm>
            <a:prstGeom prst="rect">
              <a:avLst/>
            </a:prstGeom>
          </p:spPr>
        </p:pic>
        <p:cxnSp>
          <p:nvCxnSpPr>
            <p:cNvPr id="17" name="Curved Connector 16">
              <a:extLst>
                <a:ext uri="{FF2B5EF4-FFF2-40B4-BE49-F238E27FC236}">
                  <a16:creationId xmlns:a16="http://schemas.microsoft.com/office/drawing/2014/main" id="{BD071B06-6BFA-8BBC-5500-9843F6745D2A}"/>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4F3C018B-4733-351A-311B-9B5648F30332}"/>
                </a:ext>
              </a:extLst>
            </p:cNvPr>
            <p:cNvPicPr>
              <a:picLocks noChangeAspect="1"/>
            </p:cNvPicPr>
            <p:nvPr/>
          </p:nvPicPr>
          <p:blipFill>
            <a:blip r:embed="rId6"/>
            <a:stretch>
              <a:fillRect/>
            </a:stretch>
          </p:blipFill>
          <p:spPr>
            <a:xfrm>
              <a:off x="136581" y="4244227"/>
              <a:ext cx="190500" cy="342900"/>
            </a:xfrm>
            <a:prstGeom prst="rect">
              <a:avLst/>
            </a:prstGeom>
          </p:spPr>
        </p:pic>
        <p:cxnSp>
          <p:nvCxnSpPr>
            <p:cNvPr id="19" name="Curved Connector 18">
              <a:extLst>
                <a:ext uri="{FF2B5EF4-FFF2-40B4-BE49-F238E27FC236}">
                  <a16:creationId xmlns:a16="http://schemas.microsoft.com/office/drawing/2014/main" id="{AF2CFE02-DF42-A91A-6909-10B061EBDFF2}"/>
                </a:ext>
              </a:extLst>
            </p:cNvPr>
            <p:cNvCxnSpPr>
              <a:cxnSpLocks/>
            </p:cNvCxnSpPr>
            <p:nvPr/>
          </p:nvCxnSpPr>
          <p:spPr>
            <a:xfrm rot="5400000">
              <a:off x="1186140" y="5848747"/>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6A539222-1734-BE55-E0D9-CF98924DEC2C}"/>
              </a:ext>
            </a:extLst>
          </p:cNvPr>
          <p:cNvSpPr txBox="1"/>
          <p:nvPr/>
        </p:nvSpPr>
        <p:spPr>
          <a:xfrm>
            <a:off x="638504" y="268878"/>
            <a:ext cx="11012213" cy="584775"/>
          </a:xfrm>
          <a:prstGeom prst="rect">
            <a:avLst/>
          </a:prstGeom>
          <a:noFill/>
        </p:spPr>
        <p:txBody>
          <a:bodyPr wrap="square">
            <a:spAutoFit/>
          </a:bodyPr>
          <a:lstStyle/>
          <a:p>
            <a:pPr algn="ctr"/>
            <a:r>
              <a:rPr lang="en-US" sz="3200" b="1" dirty="0" err="1">
                <a:solidFill>
                  <a:srgbClr val="C00000"/>
                </a:solidFill>
                <a:latin typeface="Calibri" panose="020F0502020204030204" pitchFamily="34" charset="0"/>
                <a:cs typeface="Calibri" panose="020F0502020204030204" pitchFamily="34" charset="0"/>
              </a:rPr>
              <a:t>Lotka</a:t>
            </a:r>
            <a:r>
              <a:rPr lang="en-US" sz="3200" b="1" dirty="0">
                <a:solidFill>
                  <a:srgbClr val="C00000"/>
                </a:solidFill>
                <a:latin typeface="Calibri" panose="020F0502020204030204" pitchFamily="34" charset="0"/>
                <a:cs typeface="Calibri" panose="020F0502020204030204" pitchFamily="34" charset="0"/>
              </a:rPr>
              <a:t>-Volterra</a:t>
            </a:r>
            <a:r>
              <a:rPr lang="en-US" sz="3200" dirty="0">
                <a:latin typeface="Calibri" panose="020F0502020204030204" pitchFamily="34" charset="0"/>
                <a:cs typeface="Calibri" panose="020F0502020204030204" pitchFamily="34" charset="0"/>
              </a:rPr>
              <a:t> predator-prey models with data</a:t>
            </a:r>
            <a:endParaRPr lang="en-US" sz="3200" dirty="0">
              <a:effectLst/>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E504793C-58B9-A40F-DBE1-68C848387754}"/>
                  </a:ext>
                </a:extLst>
              </p:cNvPr>
              <p:cNvSpPr txBox="1"/>
              <p:nvPr/>
            </p:nvSpPr>
            <p:spPr>
              <a:xfrm>
                <a:off x="7726460" y="1053649"/>
                <a:ext cx="4465540" cy="5175840"/>
              </a:xfrm>
              <a:prstGeom prst="rect">
                <a:avLst/>
              </a:prstGeom>
              <a:noFill/>
            </p:spPr>
            <p:txBody>
              <a:bodyPr wrap="square">
                <a:spAutoFit/>
              </a:bodyPr>
              <a:lstStyle/>
              <a:p>
                <a:pPr marL="285750" indent="-285750">
                  <a:buFont typeface="Arial" panose="020B0604020202020204" pitchFamily="34" charset="0"/>
                  <a:buChar char="•"/>
                </a:pPr>
                <a:r>
                  <a:rPr lang="en-US" sz="2200" b="0" i="0" dirty="0">
                    <a:solidFill>
                      <a:srgbClr val="202122"/>
                    </a:solidFill>
                    <a:effectLst/>
                  </a:rPr>
                  <a:t>Fitting a model to data allows us to estimate parameters – remember those growth rates from the human population models!</a:t>
                </a:r>
              </a:p>
              <a:p>
                <a:pPr marL="285750" indent="-285750">
                  <a:buFont typeface="Arial" panose="020B0604020202020204" pitchFamily="34" charset="0"/>
                  <a:buChar char="•"/>
                </a:pPr>
                <a:r>
                  <a:rPr lang="en-US" sz="2200" dirty="0">
                    <a:solidFill>
                      <a:srgbClr val="202122"/>
                    </a:solidFill>
                  </a:rPr>
                  <a:t>Here, we can explore the growth rate of the prey under exponential growth (</a:t>
                </a:r>
                <a14:m>
                  <m:oMath xmlns:m="http://schemas.openxmlformats.org/officeDocument/2006/math">
                    <m:r>
                      <a:rPr lang="en-US" sz="2400" b="0" i="1" smtClean="0">
                        <a:solidFill>
                          <a:srgbClr val="0070C0"/>
                        </a:solidFill>
                        <a:latin typeface="Cambria Math" panose="02040503050406030204" pitchFamily="18" charset="0"/>
                        <a:ea typeface="Cambria Math" panose="02040503050406030204" pitchFamily="18" charset="0"/>
                      </a:rPr>
                      <m:t>𝛼</m:t>
                    </m:r>
                  </m:oMath>
                </a14:m>
                <a:r>
                  <a:rPr lang="en-US" sz="2200" b="0" i="0" dirty="0">
                    <a:solidFill>
                      <a:srgbClr val="202122"/>
                    </a:solidFill>
                    <a:effectLst/>
                  </a:rPr>
                  <a:t>), the efficiency of kill (</a:t>
                </a:r>
                <a14:m>
                  <m:oMath xmlns:m="http://schemas.openxmlformats.org/officeDocument/2006/math">
                    <m:r>
                      <a:rPr lang="en-US" sz="2400" i="1">
                        <a:solidFill>
                          <a:srgbClr val="0070C0"/>
                        </a:solidFill>
                        <a:latin typeface="Cambria Math" panose="02040503050406030204" pitchFamily="18" charset="0"/>
                        <a:ea typeface="Cambria Math" panose="02040503050406030204" pitchFamily="18" charset="0"/>
                      </a:rPr>
                      <m:t>𝛽</m:t>
                    </m:r>
                  </m:oMath>
                </a14:m>
                <a:r>
                  <a:rPr lang="en-US" sz="2200" dirty="0">
                    <a:solidFill>
                      <a:srgbClr val="202122"/>
                    </a:solidFill>
                  </a:rPr>
                  <a:t>) and digestion (</a:t>
                </a:r>
                <a14:m>
                  <m:oMath xmlns:m="http://schemas.openxmlformats.org/officeDocument/2006/math">
                    <m:r>
                      <a:rPr lang="en-US" sz="2400" i="1">
                        <a:solidFill>
                          <a:srgbClr val="C00000"/>
                        </a:solidFill>
                        <a:latin typeface="Cambria Math" panose="02040503050406030204" pitchFamily="18" charset="0"/>
                        <a:ea typeface="Cambria Math" panose="02040503050406030204" pitchFamily="18" charset="0"/>
                      </a:rPr>
                      <m:t>𝛿</m:t>
                    </m:r>
                  </m:oMath>
                </a14:m>
                <a:r>
                  <a:rPr lang="en-US" sz="2200" dirty="0">
                    <a:solidFill>
                      <a:srgbClr val="202122"/>
                    </a:solidFill>
                  </a:rPr>
                  <a:t>) by the predator, and the natural death rate of the predator (</a:t>
                </a:r>
                <a14:m>
                  <m:oMath xmlns:m="http://schemas.openxmlformats.org/officeDocument/2006/math">
                    <m:r>
                      <a:rPr lang="en-US" sz="2400" i="1">
                        <a:solidFill>
                          <a:srgbClr val="C00000"/>
                        </a:solidFill>
                        <a:latin typeface="Cambria Math" panose="02040503050406030204" pitchFamily="18" charset="0"/>
                        <a:ea typeface="Cambria Math" panose="02040503050406030204" pitchFamily="18" charset="0"/>
                      </a:rPr>
                      <m:t>𝛾</m:t>
                    </m:r>
                  </m:oMath>
                </a14:m>
                <a:r>
                  <a:rPr lang="en-US" sz="2200" dirty="0">
                    <a:solidFill>
                      <a:srgbClr val="202122"/>
                    </a:solidFill>
                  </a:rPr>
                  <a:t>).</a:t>
                </a:r>
              </a:p>
              <a:p>
                <a:pPr marL="285750" indent="-285750">
                  <a:buFont typeface="Arial" panose="020B0604020202020204" pitchFamily="34" charset="0"/>
                  <a:buChar char="•"/>
                </a:pPr>
                <a:endParaRPr lang="en-US" sz="2200" b="0" i="0" dirty="0">
                  <a:solidFill>
                    <a:schemeClr val="tx1"/>
                  </a:solidFill>
                  <a:effectLst/>
                </a:endParaRPr>
              </a:p>
              <a:p>
                <a:pPr marL="285750" indent="-285750">
                  <a:buFont typeface="Arial" panose="020B0604020202020204" pitchFamily="34" charset="0"/>
                  <a:buChar char="•"/>
                </a:pP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rPr>
                      <m:t>𝛼</m:t>
                    </m:r>
                    <m:r>
                      <a:rPr lang="en-US" sz="2000" b="0" i="1" smtClean="0">
                        <a:solidFill>
                          <a:schemeClr val="tx1"/>
                        </a:solidFill>
                        <a:latin typeface="Cambria Math" panose="02040503050406030204" pitchFamily="18" charset="0"/>
                        <a:ea typeface="Cambria Math" panose="02040503050406030204" pitchFamily="18" charset="0"/>
                      </a:rPr>
                      <m:t>=</m:t>
                    </m:r>
                  </m:oMath>
                </a14:m>
                <a:r>
                  <a:rPr lang="en-US" sz="2200" dirty="0">
                    <a:solidFill>
                      <a:schemeClr val="tx1"/>
                    </a:solidFill>
                  </a:rPr>
                  <a:t> .0897 hare/year</a:t>
                </a:r>
              </a:p>
              <a:p>
                <a:pPr marL="285750" indent="-285750">
                  <a:buFont typeface="Arial" panose="020B0604020202020204" pitchFamily="34" charset="0"/>
                  <a:buChar char="•"/>
                </a:pPr>
                <a14:m>
                  <m:oMath xmlns:m="http://schemas.openxmlformats.org/officeDocument/2006/math">
                    <m:r>
                      <a:rPr lang="en-US" sz="2000" i="1" smtClean="0">
                        <a:solidFill>
                          <a:schemeClr val="tx1"/>
                        </a:solidFill>
                        <a:latin typeface="Cambria Math" panose="02040503050406030204" pitchFamily="18" charset="0"/>
                        <a:ea typeface="Cambria Math" panose="02040503050406030204" pitchFamily="18" charset="0"/>
                      </a:rPr>
                      <m:t>𝛽</m:t>
                    </m:r>
                    <m:r>
                      <a:rPr lang="en-US" sz="2000" b="0" i="1" smtClean="0">
                        <a:solidFill>
                          <a:schemeClr val="tx1"/>
                        </a:solidFill>
                        <a:latin typeface="Cambria Math" panose="02040503050406030204" pitchFamily="18" charset="0"/>
                        <a:ea typeface="Cambria Math" panose="02040503050406030204" pitchFamily="18" charset="0"/>
                      </a:rPr>
                      <m:t>=.0000157</m:t>
                    </m:r>
                  </m:oMath>
                </a14:m>
                <a:r>
                  <a:rPr lang="en-US" sz="2200" dirty="0">
                    <a:solidFill>
                      <a:schemeClr val="tx1"/>
                    </a:solidFill>
                  </a:rPr>
                  <a:t> hare/lynx/year</a:t>
                </a:r>
              </a:p>
              <a:p>
                <a:pPr marL="285750" indent="-285750">
                  <a:buFont typeface="Arial" panose="020B0604020202020204" pitchFamily="34" charset="0"/>
                  <a:buChar char="•"/>
                </a:pPr>
                <a14:m>
                  <m:oMath xmlns:m="http://schemas.openxmlformats.org/officeDocument/2006/math">
                    <m:r>
                      <a:rPr lang="en-US" sz="2000" i="1" smtClean="0">
                        <a:solidFill>
                          <a:schemeClr val="tx1"/>
                        </a:solidFill>
                        <a:latin typeface="Cambria Math" panose="02040503050406030204" pitchFamily="18" charset="0"/>
                        <a:ea typeface="Cambria Math" panose="02040503050406030204" pitchFamily="18" charset="0"/>
                      </a:rPr>
                      <m:t>𝛿</m:t>
                    </m:r>
                    <m:r>
                      <a:rPr lang="en-US" sz="2000" b="0" i="1" smtClean="0">
                        <a:solidFill>
                          <a:schemeClr val="tx1"/>
                        </a:solidFill>
                        <a:latin typeface="Cambria Math" panose="02040503050406030204" pitchFamily="18" charset="0"/>
                        <a:ea typeface="Cambria Math" panose="02040503050406030204" pitchFamily="18" charset="0"/>
                      </a:rPr>
                      <m:t>=.0250</m:t>
                    </m:r>
                  </m:oMath>
                </a14:m>
                <a:r>
                  <a:rPr lang="en-US" sz="2200" dirty="0">
                    <a:solidFill>
                      <a:schemeClr val="tx1"/>
                    </a:solidFill>
                  </a:rPr>
                  <a:t> lynx/hare/year</a:t>
                </a:r>
              </a:p>
              <a:p>
                <a:pPr marL="285750" indent="-285750">
                  <a:buFont typeface="Arial" panose="020B0604020202020204" pitchFamily="34" charset="0"/>
                  <a:buChar char="•"/>
                </a:pPr>
                <a14:m>
                  <m:oMath xmlns:m="http://schemas.openxmlformats.org/officeDocument/2006/math">
                    <m:r>
                      <a:rPr lang="en-US" sz="2000" i="1" smtClean="0">
                        <a:solidFill>
                          <a:schemeClr val="tx1"/>
                        </a:solidFill>
                        <a:latin typeface="Cambria Math" panose="02040503050406030204" pitchFamily="18" charset="0"/>
                        <a:ea typeface="Cambria Math" panose="02040503050406030204" pitchFamily="18" charset="0"/>
                      </a:rPr>
                      <m:t>𝛾</m:t>
                    </m:r>
                    <m:r>
                      <a:rPr lang="en-US" sz="2000" b="0" i="0" smtClean="0">
                        <a:solidFill>
                          <a:schemeClr val="tx1"/>
                        </a:solidFill>
                        <a:latin typeface="Cambria Math" panose="02040503050406030204" pitchFamily="18" charset="0"/>
                        <a:ea typeface="Cambria Math" panose="02040503050406030204" pitchFamily="18" charset="0"/>
                      </a:rPr>
                      <m:t>= .0174 </m:t>
                    </m:r>
                    <m:r>
                      <m:rPr>
                        <m:sty m:val="p"/>
                      </m:rPr>
                      <a:rPr lang="en-US" sz="2000" b="0" i="0" smtClean="0">
                        <a:solidFill>
                          <a:schemeClr val="tx1"/>
                        </a:solidFill>
                        <a:latin typeface="Cambria Math" panose="02040503050406030204" pitchFamily="18" charset="0"/>
                        <a:ea typeface="Cambria Math" panose="02040503050406030204" pitchFamily="18" charset="0"/>
                      </a:rPr>
                      <m:t>lynx</m:t>
                    </m:r>
                    <m:r>
                      <a:rPr lang="en-US" sz="2000" b="0" i="0" smtClean="0">
                        <a:solidFill>
                          <a:schemeClr val="tx1"/>
                        </a:solidFill>
                        <a:latin typeface="Cambria Math" panose="02040503050406030204" pitchFamily="18" charset="0"/>
                        <a:ea typeface="Cambria Math" panose="02040503050406030204" pitchFamily="18" charset="0"/>
                      </a:rPr>
                      <m:t> /</m:t>
                    </m:r>
                    <m:r>
                      <m:rPr>
                        <m:sty m:val="p"/>
                      </m:rPr>
                      <a:rPr lang="en-US" sz="2000" b="0" i="0" smtClean="0">
                        <a:solidFill>
                          <a:schemeClr val="tx1"/>
                        </a:solidFill>
                        <a:latin typeface="Cambria Math" panose="02040503050406030204" pitchFamily="18" charset="0"/>
                        <a:ea typeface="Cambria Math" panose="02040503050406030204" pitchFamily="18" charset="0"/>
                      </a:rPr>
                      <m:t>year</m:t>
                    </m:r>
                  </m:oMath>
                </a14:m>
                <a:endParaRPr lang="en-US" sz="2200" dirty="0">
                  <a:solidFill>
                    <a:schemeClr val="tx1"/>
                  </a:solidFill>
                </a:endParaRPr>
              </a:p>
            </p:txBody>
          </p:sp>
        </mc:Choice>
        <mc:Fallback xmlns="">
          <p:sp>
            <p:nvSpPr>
              <p:cNvPr id="5" name="TextBox 4">
                <a:extLst>
                  <a:ext uri="{FF2B5EF4-FFF2-40B4-BE49-F238E27FC236}">
                    <a16:creationId xmlns:a16="http://schemas.microsoft.com/office/drawing/2014/main" id="{E504793C-58B9-A40F-DBE1-68C848387754}"/>
                  </a:ext>
                </a:extLst>
              </p:cNvPr>
              <p:cNvSpPr txBox="1">
                <a:spLocks noRot="1" noChangeAspect="1" noMove="1" noResize="1" noEditPoints="1" noAdjustHandles="1" noChangeArrowheads="1" noChangeShapeType="1" noTextEdit="1"/>
              </p:cNvSpPr>
              <p:nvPr/>
            </p:nvSpPr>
            <p:spPr>
              <a:xfrm>
                <a:off x="7726460" y="1053649"/>
                <a:ext cx="4465540" cy="5175840"/>
              </a:xfrm>
              <a:prstGeom prst="rect">
                <a:avLst/>
              </a:prstGeom>
              <a:blipFill>
                <a:blip r:embed="rId7"/>
                <a:stretch>
                  <a:fillRect l="-1700" t="-980" r="-3116" b="-12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2C6DF6D9-8D99-2CE4-CABB-CA27D77F6FAC}"/>
                  </a:ext>
                </a:extLst>
              </p:cNvPr>
              <p:cNvSpPr txBox="1"/>
              <p:nvPr/>
            </p:nvSpPr>
            <p:spPr>
              <a:xfrm>
                <a:off x="2995120" y="5053222"/>
                <a:ext cx="4001311" cy="73039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500" i="1" smtClean="0">
                              <a:solidFill>
                                <a:srgbClr val="0070C0"/>
                              </a:solidFill>
                              <a:latin typeface="Cambria Math" panose="02040503050406030204" pitchFamily="18" charset="0"/>
                            </a:rPr>
                          </m:ctrlPr>
                        </m:fPr>
                        <m:num>
                          <m:r>
                            <a:rPr lang="en-US" sz="2500" b="0" i="1" smtClean="0">
                              <a:solidFill>
                                <a:srgbClr val="0070C0"/>
                              </a:solidFill>
                              <a:latin typeface="Cambria Math" panose="02040503050406030204" pitchFamily="18" charset="0"/>
                            </a:rPr>
                            <m:t>𝑑𝑥</m:t>
                          </m:r>
                        </m:num>
                        <m:den>
                          <m:r>
                            <a:rPr lang="en-US" sz="2500" b="0" i="1" smtClean="0">
                              <a:solidFill>
                                <a:srgbClr val="0070C0"/>
                              </a:solidFill>
                              <a:latin typeface="Cambria Math" panose="02040503050406030204" pitchFamily="18" charset="0"/>
                            </a:rPr>
                            <m:t>𝑑𝑡</m:t>
                          </m:r>
                        </m:den>
                      </m:f>
                      <m:r>
                        <a:rPr lang="en-US" sz="2500" b="0" i="1" smtClean="0">
                          <a:solidFill>
                            <a:srgbClr val="0070C0"/>
                          </a:solidFill>
                          <a:latin typeface="Cambria Math" panose="02040503050406030204" pitchFamily="18" charset="0"/>
                        </a:rPr>
                        <m:t>=</m:t>
                      </m:r>
                      <m:r>
                        <a:rPr lang="en-US" sz="2500" b="0" i="1" smtClean="0">
                          <a:solidFill>
                            <a:srgbClr val="0070C0"/>
                          </a:solidFill>
                          <a:latin typeface="Cambria Math" panose="02040503050406030204" pitchFamily="18" charset="0"/>
                          <a:ea typeface="Cambria Math" panose="02040503050406030204" pitchFamily="18" charset="0"/>
                        </a:rPr>
                        <m:t>𝛼</m:t>
                      </m:r>
                      <m:r>
                        <a:rPr lang="en-US" sz="2500" b="0" i="1" smtClean="0">
                          <a:solidFill>
                            <a:srgbClr val="0070C0"/>
                          </a:solidFill>
                          <a:latin typeface="Cambria Math" panose="02040503050406030204" pitchFamily="18" charset="0"/>
                          <a:ea typeface="Cambria Math" panose="02040503050406030204" pitchFamily="18" charset="0"/>
                        </a:rPr>
                        <m:t>𝑥</m:t>
                      </m:r>
                      <m:r>
                        <a:rPr lang="en-US" sz="2500" b="0" i="1" smtClean="0">
                          <a:solidFill>
                            <a:srgbClr val="0070C0"/>
                          </a:solidFill>
                          <a:latin typeface="Cambria Math" panose="02040503050406030204" pitchFamily="18" charset="0"/>
                          <a:ea typeface="Cambria Math" panose="02040503050406030204" pitchFamily="18" charset="0"/>
                        </a:rPr>
                        <m:t> −</m:t>
                      </m:r>
                      <m:r>
                        <a:rPr lang="en-US" sz="2500" b="0" i="1" smtClean="0">
                          <a:solidFill>
                            <a:srgbClr val="0070C0"/>
                          </a:solidFill>
                          <a:latin typeface="Cambria Math" panose="02040503050406030204" pitchFamily="18" charset="0"/>
                          <a:ea typeface="Cambria Math" panose="02040503050406030204" pitchFamily="18" charset="0"/>
                        </a:rPr>
                        <m:t>𝛽</m:t>
                      </m:r>
                      <m:r>
                        <a:rPr lang="en-US" sz="2500" b="0" i="1" smtClean="0">
                          <a:solidFill>
                            <a:srgbClr val="0070C0"/>
                          </a:solidFill>
                          <a:latin typeface="Cambria Math" panose="02040503050406030204" pitchFamily="18" charset="0"/>
                          <a:ea typeface="Cambria Math" panose="02040503050406030204" pitchFamily="18" charset="0"/>
                        </a:rPr>
                        <m:t>𝑥𝑦</m:t>
                      </m:r>
                    </m:oMath>
                  </m:oMathPara>
                </a14:m>
                <a:endParaRPr lang="en-US" sz="2500" dirty="0">
                  <a:solidFill>
                    <a:srgbClr val="0070C0"/>
                  </a:solidFill>
                </a:endParaRPr>
              </a:p>
            </p:txBody>
          </p:sp>
        </mc:Choice>
        <mc:Fallback xmlns="">
          <p:sp>
            <p:nvSpPr>
              <p:cNvPr id="22" name="TextBox 21">
                <a:extLst>
                  <a:ext uri="{FF2B5EF4-FFF2-40B4-BE49-F238E27FC236}">
                    <a16:creationId xmlns:a16="http://schemas.microsoft.com/office/drawing/2014/main" id="{2C6DF6D9-8D99-2CE4-CABB-CA27D77F6FAC}"/>
                  </a:ext>
                </a:extLst>
              </p:cNvPr>
              <p:cNvSpPr txBox="1">
                <a:spLocks noRot="1" noChangeAspect="1" noMove="1" noResize="1" noEditPoints="1" noAdjustHandles="1" noChangeArrowheads="1" noChangeShapeType="1" noTextEdit="1"/>
              </p:cNvSpPr>
              <p:nvPr/>
            </p:nvSpPr>
            <p:spPr>
              <a:xfrm>
                <a:off x="2995120" y="5053222"/>
                <a:ext cx="4001311" cy="730393"/>
              </a:xfrm>
              <a:prstGeom prst="rect">
                <a:avLst/>
              </a:prstGeom>
              <a:blipFill>
                <a:blip r:embed="rId8"/>
                <a:stretch>
                  <a:fillRect t="-1695" b="-1355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61EF7D1A-2B34-BC71-A80E-C2D7C8189B9A}"/>
                  </a:ext>
                </a:extLst>
              </p:cNvPr>
              <p:cNvSpPr txBox="1"/>
              <p:nvPr/>
            </p:nvSpPr>
            <p:spPr>
              <a:xfrm>
                <a:off x="2995121" y="5862612"/>
                <a:ext cx="4001311" cy="73039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500" i="1" smtClean="0">
                              <a:solidFill>
                                <a:srgbClr val="C00000"/>
                              </a:solidFill>
                              <a:latin typeface="Cambria Math" panose="02040503050406030204" pitchFamily="18" charset="0"/>
                            </a:rPr>
                          </m:ctrlPr>
                        </m:fPr>
                        <m:num>
                          <m:r>
                            <a:rPr lang="en-US" sz="2500" b="0" i="1" smtClean="0">
                              <a:solidFill>
                                <a:srgbClr val="C00000"/>
                              </a:solidFill>
                              <a:latin typeface="Cambria Math" panose="02040503050406030204" pitchFamily="18" charset="0"/>
                            </a:rPr>
                            <m:t>𝑑𝑦</m:t>
                          </m:r>
                        </m:num>
                        <m:den>
                          <m:r>
                            <a:rPr lang="en-US" sz="2500" b="0" i="1" smtClean="0">
                              <a:solidFill>
                                <a:srgbClr val="C00000"/>
                              </a:solidFill>
                              <a:latin typeface="Cambria Math" panose="02040503050406030204" pitchFamily="18" charset="0"/>
                            </a:rPr>
                            <m:t>𝑑𝑡</m:t>
                          </m:r>
                        </m:den>
                      </m:f>
                      <m:r>
                        <a:rPr lang="en-US" sz="2500" b="0" i="1" smtClean="0">
                          <a:solidFill>
                            <a:srgbClr val="C00000"/>
                          </a:solidFill>
                          <a:latin typeface="Cambria Math" panose="02040503050406030204" pitchFamily="18" charset="0"/>
                        </a:rPr>
                        <m:t>=</m:t>
                      </m:r>
                      <m:r>
                        <a:rPr lang="en-US" sz="2500" b="0" i="1" smtClean="0">
                          <a:solidFill>
                            <a:srgbClr val="C00000"/>
                          </a:solidFill>
                          <a:latin typeface="Cambria Math" panose="02040503050406030204" pitchFamily="18" charset="0"/>
                          <a:ea typeface="Cambria Math" panose="02040503050406030204" pitchFamily="18" charset="0"/>
                        </a:rPr>
                        <m:t>𝛿</m:t>
                      </m:r>
                      <m:r>
                        <a:rPr lang="en-US" sz="2500" b="0" i="1" smtClean="0">
                          <a:solidFill>
                            <a:srgbClr val="C00000"/>
                          </a:solidFill>
                          <a:latin typeface="Cambria Math" panose="02040503050406030204" pitchFamily="18" charset="0"/>
                          <a:ea typeface="Cambria Math" panose="02040503050406030204" pitchFamily="18" charset="0"/>
                        </a:rPr>
                        <m:t>𝑥𝑦</m:t>
                      </m:r>
                      <m:r>
                        <a:rPr lang="en-US" sz="2500" b="0" i="1" smtClean="0">
                          <a:solidFill>
                            <a:srgbClr val="C00000"/>
                          </a:solidFill>
                          <a:latin typeface="Cambria Math" panose="02040503050406030204" pitchFamily="18" charset="0"/>
                          <a:ea typeface="Cambria Math" panose="02040503050406030204" pitchFamily="18" charset="0"/>
                        </a:rPr>
                        <m:t> −</m:t>
                      </m:r>
                      <m:r>
                        <a:rPr lang="en-US" sz="2500" b="0" i="1" smtClean="0">
                          <a:solidFill>
                            <a:srgbClr val="C00000"/>
                          </a:solidFill>
                          <a:latin typeface="Cambria Math" panose="02040503050406030204" pitchFamily="18" charset="0"/>
                          <a:ea typeface="Cambria Math" panose="02040503050406030204" pitchFamily="18" charset="0"/>
                        </a:rPr>
                        <m:t>𝛾</m:t>
                      </m:r>
                      <m:r>
                        <a:rPr lang="en-US" sz="2500" b="0" i="1" smtClean="0">
                          <a:solidFill>
                            <a:srgbClr val="C00000"/>
                          </a:solidFill>
                          <a:latin typeface="Cambria Math" panose="02040503050406030204" pitchFamily="18" charset="0"/>
                          <a:ea typeface="Cambria Math" panose="02040503050406030204" pitchFamily="18" charset="0"/>
                        </a:rPr>
                        <m:t>𝑦</m:t>
                      </m:r>
                    </m:oMath>
                  </m:oMathPara>
                </a14:m>
                <a:endParaRPr lang="en-US" sz="2500" dirty="0">
                  <a:solidFill>
                    <a:srgbClr val="C00000"/>
                  </a:solidFill>
                </a:endParaRPr>
              </a:p>
            </p:txBody>
          </p:sp>
        </mc:Choice>
        <mc:Fallback xmlns="">
          <p:sp>
            <p:nvSpPr>
              <p:cNvPr id="23" name="TextBox 22">
                <a:extLst>
                  <a:ext uri="{FF2B5EF4-FFF2-40B4-BE49-F238E27FC236}">
                    <a16:creationId xmlns:a16="http://schemas.microsoft.com/office/drawing/2014/main" id="{61EF7D1A-2B34-BC71-A80E-C2D7C8189B9A}"/>
                  </a:ext>
                </a:extLst>
              </p:cNvPr>
              <p:cNvSpPr txBox="1">
                <a:spLocks noRot="1" noChangeAspect="1" noMove="1" noResize="1" noEditPoints="1" noAdjustHandles="1" noChangeArrowheads="1" noChangeShapeType="1" noTextEdit="1"/>
              </p:cNvSpPr>
              <p:nvPr/>
            </p:nvSpPr>
            <p:spPr>
              <a:xfrm>
                <a:off x="2995121" y="5862612"/>
                <a:ext cx="4001311" cy="730393"/>
              </a:xfrm>
              <a:prstGeom prst="rect">
                <a:avLst/>
              </a:prstGeom>
              <a:blipFill>
                <a:blip r:embed="rId9"/>
                <a:stretch>
                  <a:fillRect t="-3390" b="-13559"/>
                </a:stretch>
              </a:blipFill>
            </p:spPr>
            <p:txBody>
              <a:bodyPr/>
              <a:lstStyle/>
              <a:p>
                <a:r>
                  <a:rPr lang="en-US">
                    <a:noFill/>
                  </a:rPr>
                  <a:t> </a:t>
                </a:r>
              </a:p>
            </p:txBody>
          </p:sp>
        </mc:Fallback>
      </mc:AlternateContent>
      <p:sp>
        <p:nvSpPr>
          <p:cNvPr id="24" name="Content Placeholder 2">
            <a:extLst>
              <a:ext uri="{FF2B5EF4-FFF2-40B4-BE49-F238E27FC236}">
                <a16:creationId xmlns:a16="http://schemas.microsoft.com/office/drawing/2014/main" id="{89B0706E-8C4E-F19E-B12B-B412EE12D129}"/>
              </a:ext>
            </a:extLst>
          </p:cNvPr>
          <p:cNvSpPr txBox="1">
            <a:spLocks/>
          </p:cNvSpPr>
          <p:nvPr/>
        </p:nvSpPr>
        <p:spPr>
          <a:xfrm>
            <a:off x="345430" y="4911229"/>
            <a:ext cx="3255752" cy="1711903"/>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does </a:t>
            </a:r>
            <a:r>
              <a:rPr lang="en-US" sz="2800" b="1" i="1" dirty="0">
                <a:solidFill>
                  <a:srgbClr val="0070C0"/>
                </a:solidFill>
              </a:rPr>
              <a:t>hare</a:t>
            </a:r>
            <a:r>
              <a:rPr lang="en-US" sz="2800" i="1" dirty="0">
                <a:solidFill>
                  <a:srgbClr val="0070C0"/>
                </a:solidFill>
              </a:rPr>
              <a:t> </a:t>
            </a:r>
            <a:r>
              <a:rPr lang="en-US" sz="2800" i="1" dirty="0"/>
              <a:t>abundance </a:t>
            </a:r>
            <a:r>
              <a:rPr lang="en-US" sz="2800" b="1" i="1" dirty="0">
                <a:solidFill>
                  <a:srgbClr val="7030A0"/>
                </a:solidFill>
              </a:rPr>
              <a:t>vary</a:t>
            </a:r>
            <a:r>
              <a:rPr lang="en-US" sz="2800" b="1" i="1" dirty="0">
                <a:solidFill>
                  <a:srgbClr val="C00000"/>
                </a:solidFill>
              </a:rPr>
              <a:t> </a:t>
            </a:r>
            <a:r>
              <a:rPr lang="en-US" sz="2800" i="1" dirty="0"/>
              <a:t>with </a:t>
            </a:r>
            <a:r>
              <a:rPr lang="en-US" sz="2800" b="1" i="1" dirty="0">
                <a:solidFill>
                  <a:srgbClr val="7030A0"/>
                </a:solidFill>
              </a:rPr>
              <a:t>changes</a:t>
            </a:r>
            <a:r>
              <a:rPr lang="en-US" sz="2800" b="1" i="1" dirty="0">
                <a:solidFill>
                  <a:srgbClr val="C00000"/>
                </a:solidFill>
              </a:rPr>
              <a:t> </a:t>
            </a:r>
            <a:r>
              <a:rPr lang="en-US" sz="2800" i="1" dirty="0"/>
              <a:t>in </a:t>
            </a:r>
            <a:r>
              <a:rPr lang="en-US" sz="2800" b="1" i="1" dirty="0">
                <a:solidFill>
                  <a:srgbClr val="FF0000"/>
                </a:solidFill>
              </a:rPr>
              <a:t>lynx</a:t>
            </a:r>
            <a:r>
              <a:rPr lang="en-US" sz="2800" i="1" dirty="0"/>
              <a:t> abundance?</a:t>
            </a:r>
          </a:p>
        </p:txBody>
      </p:sp>
      <p:pic>
        <p:nvPicPr>
          <p:cNvPr id="29" name="Picture 28" descr="Chart&#10;&#10;Description automatically generated">
            <a:extLst>
              <a:ext uri="{FF2B5EF4-FFF2-40B4-BE49-F238E27FC236}">
                <a16:creationId xmlns:a16="http://schemas.microsoft.com/office/drawing/2014/main" id="{52AE4F09-7FF6-9CA1-C905-F620FEC17809}"/>
              </a:ext>
            </a:extLst>
          </p:cNvPr>
          <p:cNvPicPr>
            <a:picLocks noChangeAspect="1"/>
          </p:cNvPicPr>
          <p:nvPr/>
        </p:nvPicPr>
        <p:blipFill>
          <a:blip r:embed="rId10"/>
          <a:stretch>
            <a:fillRect/>
          </a:stretch>
        </p:blipFill>
        <p:spPr>
          <a:xfrm>
            <a:off x="2453587" y="1177275"/>
            <a:ext cx="5147502" cy="3860627"/>
          </a:xfrm>
          <a:prstGeom prst="rect">
            <a:avLst/>
          </a:prstGeom>
        </p:spPr>
      </p:pic>
    </p:spTree>
    <p:extLst>
      <p:ext uri="{BB962C8B-B14F-4D97-AF65-F5344CB8AC3E}">
        <p14:creationId xmlns:p14="http://schemas.microsoft.com/office/powerpoint/2010/main" val="420387564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F8C0B388-8125-8C6C-057F-44D204FED58E}"/>
              </a:ext>
            </a:extLst>
          </p:cNvPr>
          <p:cNvGrpSpPr/>
          <p:nvPr/>
        </p:nvGrpSpPr>
        <p:grpSpPr>
          <a:xfrm>
            <a:off x="162482" y="1118606"/>
            <a:ext cx="1916677" cy="3792623"/>
            <a:chOff x="136581" y="1810193"/>
            <a:chExt cx="2325472" cy="4280263"/>
          </a:xfrm>
        </p:grpSpPr>
        <p:cxnSp>
          <p:nvCxnSpPr>
            <p:cNvPr id="8" name="Curved Connector 7">
              <a:extLst>
                <a:ext uri="{FF2B5EF4-FFF2-40B4-BE49-F238E27FC236}">
                  <a16:creationId xmlns:a16="http://schemas.microsoft.com/office/drawing/2014/main" id="{E5F43819-2EBB-3F77-B828-A2A15EF4224D}"/>
                </a:ext>
              </a:extLst>
            </p:cNvPr>
            <p:cNvCxnSpPr>
              <a:cxnSpLocks/>
              <a:stCxn id="9" idx="1"/>
            </p:cNvCxnSpPr>
            <p:nvPr/>
          </p:nvCxnSpPr>
          <p:spPr>
            <a:xfrm rot="10800000" flipV="1">
              <a:off x="214401" y="2779223"/>
              <a:ext cx="625192" cy="1345304"/>
            </a:xfrm>
            <a:prstGeom prst="curvedConnector2">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5DA2EBA-8903-764F-5D76-D333D40ADAC6}"/>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hare</a:t>
              </a:r>
            </a:p>
            <a:p>
              <a:pPr algn="ctr"/>
              <a:r>
                <a:rPr lang="en-US" dirty="0"/>
                <a:t>(x)</a:t>
              </a:r>
            </a:p>
          </p:txBody>
        </p:sp>
        <p:cxnSp>
          <p:nvCxnSpPr>
            <p:cNvPr id="10" name="Curved Connector 9">
              <a:extLst>
                <a:ext uri="{FF2B5EF4-FFF2-40B4-BE49-F238E27FC236}">
                  <a16:creationId xmlns:a16="http://schemas.microsoft.com/office/drawing/2014/main" id="{F1CC1FB9-FEBF-778A-E879-78BB8CB45E6C}"/>
                </a:ext>
              </a:extLst>
            </p:cNvPr>
            <p:cNvCxnSpPr>
              <a:cxnSpLocks/>
              <a:stCxn id="9"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urved Connector 10">
              <a:extLst>
                <a:ext uri="{FF2B5EF4-FFF2-40B4-BE49-F238E27FC236}">
                  <a16:creationId xmlns:a16="http://schemas.microsoft.com/office/drawing/2014/main" id="{61FF5496-7A31-57D6-85BF-DF87C94CC15A}"/>
                </a:ext>
              </a:extLst>
            </p:cNvPr>
            <p:cNvCxnSpPr>
              <a:cxnSpLocks/>
              <a:stCxn id="13" idx="0"/>
            </p:cNvCxnSpPr>
            <p:nvPr/>
          </p:nvCxnSpPr>
          <p:spPr>
            <a:xfrm rot="16200000" flipH="1" flipV="1">
              <a:off x="826989" y="4366333"/>
              <a:ext cx="538892" cy="581886"/>
            </a:xfrm>
            <a:prstGeom prst="curvedConnector4">
              <a:avLst>
                <a:gd name="adj1" fmla="val -73271"/>
                <a:gd name="adj2" fmla="val 16071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a:extLst>
                <a:ext uri="{FF2B5EF4-FFF2-40B4-BE49-F238E27FC236}">
                  <a16:creationId xmlns:a16="http://schemas.microsoft.com/office/drawing/2014/main" id="{13B76954-7137-12F5-2B10-868ADE66B236}"/>
                </a:ext>
              </a:extLst>
            </p:cNvPr>
            <p:cNvCxnSpPr>
              <a:cxnSpLocks/>
              <a:stCxn id="13" idx="3"/>
              <a:endCxn id="15" idx="3"/>
            </p:cNvCxnSpPr>
            <p:nvPr/>
          </p:nvCxnSpPr>
          <p:spPr>
            <a:xfrm flipH="1" flipV="1">
              <a:off x="1845779" y="3712630"/>
              <a:ext cx="123489" cy="1265404"/>
            </a:xfrm>
            <a:prstGeom prst="curvedConnector3">
              <a:avLst>
                <a:gd name="adj1" fmla="val -185118"/>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1AACF81-9EF8-0D6B-E750-3BAB7E58DC0C}"/>
                </a:ext>
              </a:extLst>
            </p:cNvPr>
            <p:cNvSpPr/>
            <p:nvPr/>
          </p:nvSpPr>
          <p:spPr>
            <a:xfrm>
              <a:off x="805487" y="4387830"/>
              <a:ext cx="1163781" cy="118040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lynx</a:t>
              </a:r>
            </a:p>
            <a:p>
              <a:pPr algn="ctr"/>
              <a:r>
                <a:rPr lang="en-US" dirty="0"/>
                <a:t>(y)</a:t>
              </a:r>
            </a:p>
          </p:txBody>
        </p:sp>
        <p:pic>
          <p:nvPicPr>
            <p:cNvPr id="14" name="Picture 13">
              <a:extLst>
                <a:ext uri="{FF2B5EF4-FFF2-40B4-BE49-F238E27FC236}">
                  <a16:creationId xmlns:a16="http://schemas.microsoft.com/office/drawing/2014/main" id="{1B801B28-32AF-23A7-9646-6AAD956E7FC4}"/>
                </a:ext>
              </a:extLst>
            </p:cNvPr>
            <p:cNvPicPr>
              <a:picLocks noChangeAspect="1"/>
            </p:cNvPicPr>
            <p:nvPr/>
          </p:nvPicPr>
          <p:blipFill>
            <a:blip r:embed="rId3"/>
            <a:stretch>
              <a:fillRect/>
            </a:stretch>
          </p:blipFill>
          <p:spPr>
            <a:xfrm>
              <a:off x="2117343" y="1810193"/>
              <a:ext cx="344710" cy="369332"/>
            </a:xfrm>
            <a:prstGeom prst="rect">
              <a:avLst/>
            </a:prstGeom>
          </p:spPr>
        </p:pic>
        <p:pic>
          <p:nvPicPr>
            <p:cNvPr id="15" name="Picture 14">
              <a:extLst>
                <a:ext uri="{FF2B5EF4-FFF2-40B4-BE49-F238E27FC236}">
                  <a16:creationId xmlns:a16="http://schemas.microsoft.com/office/drawing/2014/main" id="{A2B12E06-A6D8-048D-4D5C-E7C76BC78167}"/>
                </a:ext>
              </a:extLst>
            </p:cNvPr>
            <p:cNvPicPr>
              <a:picLocks noChangeAspect="1"/>
            </p:cNvPicPr>
            <p:nvPr/>
          </p:nvPicPr>
          <p:blipFill>
            <a:blip r:embed="rId4"/>
            <a:stretch>
              <a:fillRect/>
            </a:stretch>
          </p:blipFill>
          <p:spPr>
            <a:xfrm>
              <a:off x="1579079" y="3503080"/>
              <a:ext cx="266700" cy="419100"/>
            </a:xfrm>
            <a:prstGeom prst="rect">
              <a:avLst/>
            </a:prstGeom>
          </p:spPr>
        </p:pic>
        <p:pic>
          <p:nvPicPr>
            <p:cNvPr id="16" name="Picture 15">
              <a:extLst>
                <a:ext uri="{FF2B5EF4-FFF2-40B4-BE49-F238E27FC236}">
                  <a16:creationId xmlns:a16="http://schemas.microsoft.com/office/drawing/2014/main" id="{6E5E20F2-A3D9-D414-8942-581AF7D258EC}"/>
                </a:ext>
              </a:extLst>
            </p:cNvPr>
            <p:cNvPicPr>
              <a:picLocks noChangeAspect="1"/>
            </p:cNvPicPr>
            <p:nvPr/>
          </p:nvPicPr>
          <p:blipFill>
            <a:blip r:embed="rId5"/>
            <a:stretch>
              <a:fillRect/>
            </a:stretch>
          </p:blipFill>
          <p:spPr>
            <a:xfrm>
              <a:off x="1494156" y="5672790"/>
              <a:ext cx="254000" cy="317500"/>
            </a:xfrm>
            <a:prstGeom prst="rect">
              <a:avLst/>
            </a:prstGeom>
          </p:spPr>
        </p:pic>
        <p:cxnSp>
          <p:nvCxnSpPr>
            <p:cNvPr id="17" name="Curved Connector 16">
              <a:extLst>
                <a:ext uri="{FF2B5EF4-FFF2-40B4-BE49-F238E27FC236}">
                  <a16:creationId xmlns:a16="http://schemas.microsoft.com/office/drawing/2014/main" id="{BD071B06-6BFA-8BBC-5500-9843F6745D2A}"/>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4F3C018B-4733-351A-311B-9B5648F30332}"/>
                </a:ext>
              </a:extLst>
            </p:cNvPr>
            <p:cNvPicPr>
              <a:picLocks noChangeAspect="1"/>
            </p:cNvPicPr>
            <p:nvPr/>
          </p:nvPicPr>
          <p:blipFill>
            <a:blip r:embed="rId6"/>
            <a:stretch>
              <a:fillRect/>
            </a:stretch>
          </p:blipFill>
          <p:spPr>
            <a:xfrm>
              <a:off x="136581" y="4244227"/>
              <a:ext cx="190500" cy="342900"/>
            </a:xfrm>
            <a:prstGeom prst="rect">
              <a:avLst/>
            </a:prstGeom>
          </p:spPr>
        </p:pic>
        <p:cxnSp>
          <p:nvCxnSpPr>
            <p:cNvPr id="19" name="Curved Connector 18">
              <a:extLst>
                <a:ext uri="{FF2B5EF4-FFF2-40B4-BE49-F238E27FC236}">
                  <a16:creationId xmlns:a16="http://schemas.microsoft.com/office/drawing/2014/main" id="{AF2CFE02-DF42-A91A-6909-10B061EBDFF2}"/>
                </a:ext>
              </a:extLst>
            </p:cNvPr>
            <p:cNvCxnSpPr>
              <a:cxnSpLocks/>
            </p:cNvCxnSpPr>
            <p:nvPr/>
          </p:nvCxnSpPr>
          <p:spPr>
            <a:xfrm rot="5400000">
              <a:off x="1186140" y="5848747"/>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6A539222-1734-BE55-E0D9-CF98924DEC2C}"/>
              </a:ext>
            </a:extLst>
          </p:cNvPr>
          <p:cNvSpPr txBox="1"/>
          <p:nvPr/>
        </p:nvSpPr>
        <p:spPr>
          <a:xfrm>
            <a:off x="638504" y="268878"/>
            <a:ext cx="11012213" cy="584775"/>
          </a:xfrm>
          <a:prstGeom prst="rect">
            <a:avLst/>
          </a:prstGeom>
          <a:noFill/>
        </p:spPr>
        <p:txBody>
          <a:bodyPr wrap="square">
            <a:spAutoFit/>
          </a:bodyPr>
          <a:lstStyle/>
          <a:p>
            <a:pPr algn="ctr"/>
            <a:r>
              <a:rPr lang="en-US" sz="3200" b="1" dirty="0" err="1">
                <a:solidFill>
                  <a:srgbClr val="C00000"/>
                </a:solidFill>
                <a:latin typeface="Calibri" panose="020F0502020204030204" pitchFamily="34" charset="0"/>
                <a:cs typeface="Calibri" panose="020F0502020204030204" pitchFamily="34" charset="0"/>
              </a:rPr>
              <a:t>Lotka</a:t>
            </a:r>
            <a:r>
              <a:rPr lang="en-US" sz="3200" b="1" dirty="0">
                <a:solidFill>
                  <a:srgbClr val="C00000"/>
                </a:solidFill>
                <a:latin typeface="Calibri" panose="020F0502020204030204" pitchFamily="34" charset="0"/>
                <a:cs typeface="Calibri" panose="020F0502020204030204" pitchFamily="34" charset="0"/>
              </a:rPr>
              <a:t>-Volterra</a:t>
            </a:r>
            <a:r>
              <a:rPr lang="en-US" sz="3200" dirty="0">
                <a:latin typeface="Calibri" panose="020F0502020204030204" pitchFamily="34" charset="0"/>
                <a:cs typeface="Calibri" panose="020F0502020204030204" pitchFamily="34" charset="0"/>
              </a:rPr>
              <a:t> predator-prey models with data</a:t>
            </a:r>
            <a:endParaRPr lang="en-US" sz="3200" dirty="0">
              <a:effectLst/>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2C6DF6D9-8D99-2CE4-CABB-CA27D77F6FAC}"/>
                  </a:ext>
                </a:extLst>
              </p:cNvPr>
              <p:cNvSpPr txBox="1"/>
              <p:nvPr/>
            </p:nvSpPr>
            <p:spPr>
              <a:xfrm>
                <a:off x="1673001" y="1118606"/>
                <a:ext cx="4001311" cy="73039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500" i="1" smtClean="0">
                              <a:solidFill>
                                <a:srgbClr val="0070C0"/>
                              </a:solidFill>
                              <a:latin typeface="Cambria Math" panose="02040503050406030204" pitchFamily="18" charset="0"/>
                            </a:rPr>
                          </m:ctrlPr>
                        </m:fPr>
                        <m:num>
                          <m:r>
                            <a:rPr lang="en-US" sz="2500" b="0" i="1" smtClean="0">
                              <a:solidFill>
                                <a:srgbClr val="0070C0"/>
                              </a:solidFill>
                              <a:latin typeface="Cambria Math" panose="02040503050406030204" pitchFamily="18" charset="0"/>
                            </a:rPr>
                            <m:t>𝑑𝑥</m:t>
                          </m:r>
                        </m:num>
                        <m:den>
                          <m:r>
                            <a:rPr lang="en-US" sz="2500" b="0" i="1" smtClean="0">
                              <a:solidFill>
                                <a:srgbClr val="0070C0"/>
                              </a:solidFill>
                              <a:latin typeface="Cambria Math" panose="02040503050406030204" pitchFamily="18" charset="0"/>
                            </a:rPr>
                            <m:t>𝑑𝑡</m:t>
                          </m:r>
                        </m:den>
                      </m:f>
                      <m:r>
                        <a:rPr lang="en-US" sz="2500" b="0" i="1" smtClean="0">
                          <a:solidFill>
                            <a:srgbClr val="0070C0"/>
                          </a:solidFill>
                          <a:latin typeface="Cambria Math" panose="02040503050406030204" pitchFamily="18" charset="0"/>
                        </a:rPr>
                        <m:t>=</m:t>
                      </m:r>
                      <m:r>
                        <a:rPr lang="en-US" sz="2500" b="0" i="1" smtClean="0">
                          <a:solidFill>
                            <a:srgbClr val="0070C0"/>
                          </a:solidFill>
                          <a:latin typeface="Cambria Math" panose="02040503050406030204" pitchFamily="18" charset="0"/>
                          <a:ea typeface="Cambria Math" panose="02040503050406030204" pitchFamily="18" charset="0"/>
                        </a:rPr>
                        <m:t>𝛼</m:t>
                      </m:r>
                      <m:r>
                        <a:rPr lang="en-US" sz="2500" b="0" i="1" smtClean="0">
                          <a:solidFill>
                            <a:srgbClr val="0070C0"/>
                          </a:solidFill>
                          <a:latin typeface="Cambria Math" panose="02040503050406030204" pitchFamily="18" charset="0"/>
                          <a:ea typeface="Cambria Math" panose="02040503050406030204" pitchFamily="18" charset="0"/>
                        </a:rPr>
                        <m:t>𝑥</m:t>
                      </m:r>
                      <m:r>
                        <a:rPr lang="en-US" sz="2500" b="0" i="1" smtClean="0">
                          <a:solidFill>
                            <a:srgbClr val="0070C0"/>
                          </a:solidFill>
                          <a:latin typeface="Cambria Math" panose="02040503050406030204" pitchFamily="18" charset="0"/>
                          <a:ea typeface="Cambria Math" panose="02040503050406030204" pitchFamily="18" charset="0"/>
                        </a:rPr>
                        <m:t> −</m:t>
                      </m:r>
                      <m:r>
                        <a:rPr lang="en-US" sz="2500" b="0" i="1" smtClean="0">
                          <a:solidFill>
                            <a:srgbClr val="0070C0"/>
                          </a:solidFill>
                          <a:latin typeface="Cambria Math" panose="02040503050406030204" pitchFamily="18" charset="0"/>
                          <a:ea typeface="Cambria Math" panose="02040503050406030204" pitchFamily="18" charset="0"/>
                        </a:rPr>
                        <m:t>𝛽</m:t>
                      </m:r>
                      <m:r>
                        <a:rPr lang="en-US" sz="2500" b="0" i="1" smtClean="0">
                          <a:solidFill>
                            <a:srgbClr val="0070C0"/>
                          </a:solidFill>
                          <a:latin typeface="Cambria Math" panose="02040503050406030204" pitchFamily="18" charset="0"/>
                          <a:ea typeface="Cambria Math" panose="02040503050406030204" pitchFamily="18" charset="0"/>
                        </a:rPr>
                        <m:t>𝑥𝑦</m:t>
                      </m:r>
                    </m:oMath>
                  </m:oMathPara>
                </a14:m>
                <a:endParaRPr lang="en-US" sz="2500" dirty="0">
                  <a:solidFill>
                    <a:srgbClr val="0070C0"/>
                  </a:solidFill>
                </a:endParaRPr>
              </a:p>
            </p:txBody>
          </p:sp>
        </mc:Choice>
        <mc:Fallback xmlns="">
          <p:sp>
            <p:nvSpPr>
              <p:cNvPr id="22" name="TextBox 21">
                <a:extLst>
                  <a:ext uri="{FF2B5EF4-FFF2-40B4-BE49-F238E27FC236}">
                    <a16:creationId xmlns:a16="http://schemas.microsoft.com/office/drawing/2014/main" id="{2C6DF6D9-8D99-2CE4-CABB-CA27D77F6FAC}"/>
                  </a:ext>
                </a:extLst>
              </p:cNvPr>
              <p:cNvSpPr txBox="1">
                <a:spLocks noRot="1" noChangeAspect="1" noMove="1" noResize="1" noEditPoints="1" noAdjustHandles="1" noChangeArrowheads="1" noChangeShapeType="1" noTextEdit="1"/>
              </p:cNvSpPr>
              <p:nvPr/>
            </p:nvSpPr>
            <p:spPr>
              <a:xfrm>
                <a:off x="1673001" y="1118606"/>
                <a:ext cx="4001311" cy="730393"/>
              </a:xfrm>
              <a:prstGeom prst="rect">
                <a:avLst/>
              </a:prstGeom>
              <a:blipFill>
                <a:blip r:embed="rId7"/>
                <a:stretch>
                  <a:fillRect t="-1695" b="-1355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61EF7D1A-2B34-BC71-A80E-C2D7C8189B9A}"/>
                  </a:ext>
                </a:extLst>
              </p:cNvPr>
              <p:cNvSpPr txBox="1"/>
              <p:nvPr/>
            </p:nvSpPr>
            <p:spPr>
              <a:xfrm>
                <a:off x="1673002" y="1927996"/>
                <a:ext cx="4001311" cy="73039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500" i="1" smtClean="0">
                              <a:solidFill>
                                <a:srgbClr val="C00000"/>
                              </a:solidFill>
                              <a:latin typeface="Cambria Math" panose="02040503050406030204" pitchFamily="18" charset="0"/>
                            </a:rPr>
                          </m:ctrlPr>
                        </m:fPr>
                        <m:num>
                          <m:r>
                            <a:rPr lang="en-US" sz="2500" b="0" i="1" smtClean="0">
                              <a:solidFill>
                                <a:srgbClr val="C00000"/>
                              </a:solidFill>
                              <a:latin typeface="Cambria Math" panose="02040503050406030204" pitchFamily="18" charset="0"/>
                            </a:rPr>
                            <m:t>𝑑𝑦</m:t>
                          </m:r>
                        </m:num>
                        <m:den>
                          <m:r>
                            <a:rPr lang="en-US" sz="2500" b="0" i="1" smtClean="0">
                              <a:solidFill>
                                <a:srgbClr val="C00000"/>
                              </a:solidFill>
                              <a:latin typeface="Cambria Math" panose="02040503050406030204" pitchFamily="18" charset="0"/>
                            </a:rPr>
                            <m:t>𝑑𝑡</m:t>
                          </m:r>
                        </m:den>
                      </m:f>
                      <m:r>
                        <a:rPr lang="en-US" sz="2500" b="0" i="1" smtClean="0">
                          <a:solidFill>
                            <a:srgbClr val="C00000"/>
                          </a:solidFill>
                          <a:latin typeface="Cambria Math" panose="02040503050406030204" pitchFamily="18" charset="0"/>
                        </a:rPr>
                        <m:t>=</m:t>
                      </m:r>
                      <m:r>
                        <a:rPr lang="en-US" sz="2500" b="0" i="1" smtClean="0">
                          <a:solidFill>
                            <a:srgbClr val="C00000"/>
                          </a:solidFill>
                          <a:latin typeface="Cambria Math" panose="02040503050406030204" pitchFamily="18" charset="0"/>
                          <a:ea typeface="Cambria Math" panose="02040503050406030204" pitchFamily="18" charset="0"/>
                        </a:rPr>
                        <m:t>𝛿</m:t>
                      </m:r>
                      <m:r>
                        <a:rPr lang="en-US" sz="2500" b="0" i="1" smtClean="0">
                          <a:solidFill>
                            <a:srgbClr val="C00000"/>
                          </a:solidFill>
                          <a:latin typeface="Cambria Math" panose="02040503050406030204" pitchFamily="18" charset="0"/>
                          <a:ea typeface="Cambria Math" panose="02040503050406030204" pitchFamily="18" charset="0"/>
                        </a:rPr>
                        <m:t>𝑥𝑦</m:t>
                      </m:r>
                      <m:r>
                        <a:rPr lang="en-US" sz="2500" b="0" i="1" smtClean="0">
                          <a:solidFill>
                            <a:srgbClr val="C00000"/>
                          </a:solidFill>
                          <a:latin typeface="Cambria Math" panose="02040503050406030204" pitchFamily="18" charset="0"/>
                          <a:ea typeface="Cambria Math" panose="02040503050406030204" pitchFamily="18" charset="0"/>
                        </a:rPr>
                        <m:t> −</m:t>
                      </m:r>
                      <m:r>
                        <a:rPr lang="en-US" sz="2500" b="0" i="1" smtClean="0">
                          <a:solidFill>
                            <a:srgbClr val="C00000"/>
                          </a:solidFill>
                          <a:latin typeface="Cambria Math" panose="02040503050406030204" pitchFamily="18" charset="0"/>
                          <a:ea typeface="Cambria Math" panose="02040503050406030204" pitchFamily="18" charset="0"/>
                        </a:rPr>
                        <m:t>𝛾</m:t>
                      </m:r>
                      <m:r>
                        <a:rPr lang="en-US" sz="2500" b="0" i="1" smtClean="0">
                          <a:solidFill>
                            <a:srgbClr val="C00000"/>
                          </a:solidFill>
                          <a:latin typeface="Cambria Math" panose="02040503050406030204" pitchFamily="18" charset="0"/>
                          <a:ea typeface="Cambria Math" panose="02040503050406030204" pitchFamily="18" charset="0"/>
                        </a:rPr>
                        <m:t>𝑦</m:t>
                      </m:r>
                    </m:oMath>
                  </m:oMathPara>
                </a14:m>
                <a:endParaRPr lang="en-US" sz="2500" dirty="0">
                  <a:solidFill>
                    <a:srgbClr val="C00000"/>
                  </a:solidFill>
                </a:endParaRPr>
              </a:p>
            </p:txBody>
          </p:sp>
        </mc:Choice>
        <mc:Fallback xmlns="">
          <p:sp>
            <p:nvSpPr>
              <p:cNvPr id="23" name="TextBox 22">
                <a:extLst>
                  <a:ext uri="{FF2B5EF4-FFF2-40B4-BE49-F238E27FC236}">
                    <a16:creationId xmlns:a16="http://schemas.microsoft.com/office/drawing/2014/main" id="{61EF7D1A-2B34-BC71-A80E-C2D7C8189B9A}"/>
                  </a:ext>
                </a:extLst>
              </p:cNvPr>
              <p:cNvSpPr txBox="1">
                <a:spLocks noRot="1" noChangeAspect="1" noMove="1" noResize="1" noEditPoints="1" noAdjustHandles="1" noChangeArrowheads="1" noChangeShapeType="1" noTextEdit="1"/>
              </p:cNvSpPr>
              <p:nvPr/>
            </p:nvSpPr>
            <p:spPr>
              <a:xfrm>
                <a:off x="1673002" y="1927996"/>
                <a:ext cx="4001311" cy="730393"/>
              </a:xfrm>
              <a:prstGeom prst="rect">
                <a:avLst/>
              </a:prstGeom>
              <a:blipFill>
                <a:blip r:embed="rId8"/>
                <a:stretch>
                  <a:fillRect t="-5085" b="-13559"/>
                </a:stretch>
              </a:blipFill>
            </p:spPr>
            <p:txBody>
              <a:bodyPr/>
              <a:lstStyle/>
              <a:p>
                <a:r>
                  <a:rPr lang="en-US">
                    <a:noFill/>
                  </a:rPr>
                  <a:t> </a:t>
                </a:r>
              </a:p>
            </p:txBody>
          </p:sp>
        </mc:Fallback>
      </mc:AlternateContent>
      <p:sp>
        <p:nvSpPr>
          <p:cNvPr id="24" name="Content Placeholder 2">
            <a:extLst>
              <a:ext uri="{FF2B5EF4-FFF2-40B4-BE49-F238E27FC236}">
                <a16:creationId xmlns:a16="http://schemas.microsoft.com/office/drawing/2014/main" id="{89B0706E-8C4E-F19E-B12B-B412EE12D129}"/>
              </a:ext>
            </a:extLst>
          </p:cNvPr>
          <p:cNvSpPr txBox="1">
            <a:spLocks/>
          </p:cNvSpPr>
          <p:nvPr/>
        </p:nvSpPr>
        <p:spPr>
          <a:xfrm>
            <a:off x="345430" y="4911229"/>
            <a:ext cx="3255752" cy="1711903"/>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does </a:t>
            </a:r>
            <a:r>
              <a:rPr lang="en-US" sz="2800" b="1" i="1" dirty="0">
                <a:solidFill>
                  <a:srgbClr val="0070C0"/>
                </a:solidFill>
              </a:rPr>
              <a:t>hare</a:t>
            </a:r>
            <a:r>
              <a:rPr lang="en-US" sz="2800" i="1" dirty="0">
                <a:solidFill>
                  <a:srgbClr val="0070C0"/>
                </a:solidFill>
              </a:rPr>
              <a:t> </a:t>
            </a:r>
            <a:r>
              <a:rPr lang="en-US" sz="2800" i="1" dirty="0"/>
              <a:t>abundance </a:t>
            </a:r>
            <a:r>
              <a:rPr lang="en-US" sz="2800" b="1" i="1" dirty="0">
                <a:solidFill>
                  <a:srgbClr val="7030A0"/>
                </a:solidFill>
              </a:rPr>
              <a:t>vary</a:t>
            </a:r>
            <a:r>
              <a:rPr lang="en-US" sz="2800" b="1" i="1" dirty="0">
                <a:solidFill>
                  <a:srgbClr val="C00000"/>
                </a:solidFill>
              </a:rPr>
              <a:t> </a:t>
            </a:r>
            <a:r>
              <a:rPr lang="en-US" sz="2800" i="1" dirty="0"/>
              <a:t>with </a:t>
            </a:r>
            <a:r>
              <a:rPr lang="en-US" sz="2800" b="1" i="1" dirty="0">
                <a:solidFill>
                  <a:srgbClr val="7030A0"/>
                </a:solidFill>
              </a:rPr>
              <a:t>changes</a:t>
            </a:r>
            <a:r>
              <a:rPr lang="en-US" sz="2800" b="1" i="1" dirty="0">
                <a:solidFill>
                  <a:srgbClr val="C00000"/>
                </a:solidFill>
              </a:rPr>
              <a:t> </a:t>
            </a:r>
            <a:r>
              <a:rPr lang="en-US" sz="2800" i="1" dirty="0"/>
              <a:t>in </a:t>
            </a:r>
            <a:r>
              <a:rPr lang="en-US" sz="2800" b="1" i="1" dirty="0">
                <a:solidFill>
                  <a:srgbClr val="FF0000"/>
                </a:solidFill>
              </a:rPr>
              <a:t>lynx</a:t>
            </a:r>
            <a:r>
              <a:rPr lang="en-US" sz="2800" i="1" dirty="0"/>
              <a:t> abundance?</a:t>
            </a:r>
          </a:p>
        </p:txBody>
      </p:sp>
      <p:pic>
        <p:nvPicPr>
          <p:cNvPr id="4" name="Picture 3" descr="Chart, scatter chart&#10;&#10;Description automatically generated">
            <a:extLst>
              <a:ext uri="{FF2B5EF4-FFF2-40B4-BE49-F238E27FC236}">
                <a16:creationId xmlns:a16="http://schemas.microsoft.com/office/drawing/2014/main" id="{C9FDAEC5-4D91-E989-57AC-C3E66CF6BFDB}"/>
              </a:ext>
            </a:extLst>
          </p:cNvPr>
          <p:cNvPicPr>
            <a:picLocks noChangeAspect="1"/>
          </p:cNvPicPr>
          <p:nvPr/>
        </p:nvPicPr>
        <p:blipFill>
          <a:blip r:embed="rId9"/>
          <a:stretch>
            <a:fillRect/>
          </a:stretch>
        </p:blipFill>
        <p:spPr>
          <a:xfrm>
            <a:off x="5432333" y="1925334"/>
            <a:ext cx="6218383" cy="4663787"/>
          </a:xfrm>
          <a:prstGeom prst="rect">
            <a:avLst/>
          </a:prstGeom>
        </p:spPr>
      </p:pic>
      <p:sp>
        <p:nvSpPr>
          <p:cNvPr id="6" name="Content Placeholder 2">
            <a:extLst>
              <a:ext uri="{FF2B5EF4-FFF2-40B4-BE49-F238E27FC236}">
                <a16:creationId xmlns:a16="http://schemas.microsoft.com/office/drawing/2014/main" id="{C47CE8DD-F468-6F38-8A6A-CE1BEA0D53DA}"/>
              </a:ext>
            </a:extLst>
          </p:cNvPr>
          <p:cNvSpPr txBox="1">
            <a:spLocks/>
          </p:cNvSpPr>
          <p:nvPr/>
        </p:nvSpPr>
        <p:spPr>
          <a:xfrm>
            <a:off x="6517690" y="1187919"/>
            <a:ext cx="4308887" cy="730393"/>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dirty="0"/>
              <a:t>Predator-prey cycles can be visualized as oscillations.</a:t>
            </a:r>
          </a:p>
        </p:txBody>
      </p:sp>
    </p:spTree>
    <p:extLst>
      <p:ext uri="{BB962C8B-B14F-4D97-AF65-F5344CB8AC3E}">
        <p14:creationId xmlns:p14="http://schemas.microsoft.com/office/powerpoint/2010/main" val="410343388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F8C0B388-8125-8C6C-057F-44D204FED58E}"/>
              </a:ext>
            </a:extLst>
          </p:cNvPr>
          <p:cNvGrpSpPr/>
          <p:nvPr/>
        </p:nvGrpSpPr>
        <p:grpSpPr>
          <a:xfrm>
            <a:off x="162482" y="1118606"/>
            <a:ext cx="1916677" cy="3792623"/>
            <a:chOff x="136581" y="1810193"/>
            <a:chExt cx="2325472" cy="4280263"/>
          </a:xfrm>
        </p:grpSpPr>
        <p:cxnSp>
          <p:nvCxnSpPr>
            <p:cNvPr id="8" name="Curved Connector 7">
              <a:extLst>
                <a:ext uri="{FF2B5EF4-FFF2-40B4-BE49-F238E27FC236}">
                  <a16:creationId xmlns:a16="http://schemas.microsoft.com/office/drawing/2014/main" id="{E5F43819-2EBB-3F77-B828-A2A15EF4224D}"/>
                </a:ext>
              </a:extLst>
            </p:cNvPr>
            <p:cNvCxnSpPr>
              <a:cxnSpLocks/>
              <a:stCxn id="9" idx="1"/>
            </p:cNvCxnSpPr>
            <p:nvPr/>
          </p:nvCxnSpPr>
          <p:spPr>
            <a:xfrm rot="10800000" flipV="1">
              <a:off x="214401" y="2779223"/>
              <a:ext cx="625192" cy="1345304"/>
            </a:xfrm>
            <a:prstGeom prst="curvedConnector2">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5DA2EBA-8903-764F-5D76-D333D40ADAC6}"/>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hare</a:t>
              </a:r>
            </a:p>
            <a:p>
              <a:pPr algn="ctr"/>
              <a:r>
                <a:rPr lang="en-US" dirty="0"/>
                <a:t>(x)</a:t>
              </a:r>
            </a:p>
          </p:txBody>
        </p:sp>
        <p:cxnSp>
          <p:nvCxnSpPr>
            <p:cNvPr id="10" name="Curved Connector 9">
              <a:extLst>
                <a:ext uri="{FF2B5EF4-FFF2-40B4-BE49-F238E27FC236}">
                  <a16:creationId xmlns:a16="http://schemas.microsoft.com/office/drawing/2014/main" id="{F1CC1FB9-FEBF-778A-E879-78BB8CB45E6C}"/>
                </a:ext>
              </a:extLst>
            </p:cNvPr>
            <p:cNvCxnSpPr>
              <a:cxnSpLocks/>
              <a:stCxn id="9"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urved Connector 10">
              <a:extLst>
                <a:ext uri="{FF2B5EF4-FFF2-40B4-BE49-F238E27FC236}">
                  <a16:creationId xmlns:a16="http://schemas.microsoft.com/office/drawing/2014/main" id="{61FF5496-7A31-57D6-85BF-DF87C94CC15A}"/>
                </a:ext>
              </a:extLst>
            </p:cNvPr>
            <p:cNvCxnSpPr>
              <a:cxnSpLocks/>
              <a:stCxn id="13" idx="0"/>
            </p:cNvCxnSpPr>
            <p:nvPr/>
          </p:nvCxnSpPr>
          <p:spPr>
            <a:xfrm rot="16200000" flipH="1" flipV="1">
              <a:off x="826989" y="4366333"/>
              <a:ext cx="538892" cy="581886"/>
            </a:xfrm>
            <a:prstGeom prst="curvedConnector4">
              <a:avLst>
                <a:gd name="adj1" fmla="val -73271"/>
                <a:gd name="adj2" fmla="val 16071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a:extLst>
                <a:ext uri="{FF2B5EF4-FFF2-40B4-BE49-F238E27FC236}">
                  <a16:creationId xmlns:a16="http://schemas.microsoft.com/office/drawing/2014/main" id="{13B76954-7137-12F5-2B10-868ADE66B236}"/>
                </a:ext>
              </a:extLst>
            </p:cNvPr>
            <p:cNvCxnSpPr>
              <a:cxnSpLocks/>
              <a:stCxn id="13" idx="3"/>
              <a:endCxn id="15" idx="3"/>
            </p:cNvCxnSpPr>
            <p:nvPr/>
          </p:nvCxnSpPr>
          <p:spPr>
            <a:xfrm flipH="1" flipV="1">
              <a:off x="1845779" y="3712630"/>
              <a:ext cx="123489" cy="1265404"/>
            </a:xfrm>
            <a:prstGeom prst="curvedConnector3">
              <a:avLst>
                <a:gd name="adj1" fmla="val -185118"/>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1AACF81-9EF8-0D6B-E750-3BAB7E58DC0C}"/>
                </a:ext>
              </a:extLst>
            </p:cNvPr>
            <p:cNvSpPr/>
            <p:nvPr/>
          </p:nvSpPr>
          <p:spPr>
            <a:xfrm>
              <a:off x="805487" y="4387830"/>
              <a:ext cx="1163781" cy="118040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lynx</a:t>
              </a:r>
            </a:p>
            <a:p>
              <a:pPr algn="ctr"/>
              <a:r>
                <a:rPr lang="en-US" dirty="0"/>
                <a:t>(y)</a:t>
              </a:r>
            </a:p>
          </p:txBody>
        </p:sp>
        <p:pic>
          <p:nvPicPr>
            <p:cNvPr id="14" name="Picture 13">
              <a:extLst>
                <a:ext uri="{FF2B5EF4-FFF2-40B4-BE49-F238E27FC236}">
                  <a16:creationId xmlns:a16="http://schemas.microsoft.com/office/drawing/2014/main" id="{1B801B28-32AF-23A7-9646-6AAD956E7FC4}"/>
                </a:ext>
              </a:extLst>
            </p:cNvPr>
            <p:cNvPicPr>
              <a:picLocks noChangeAspect="1"/>
            </p:cNvPicPr>
            <p:nvPr/>
          </p:nvPicPr>
          <p:blipFill>
            <a:blip r:embed="rId3"/>
            <a:stretch>
              <a:fillRect/>
            </a:stretch>
          </p:blipFill>
          <p:spPr>
            <a:xfrm>
              <a:off x="2117343" y="1810193"/>
              <a:ext cx="344710" cy="369332"/>
            </a:xfrm>
            <a:prstGeom prst="rect">
              <a:avLst/>
            </a:prstGeom>
          </p:spPr>
        </p:pic>
        <p:pic>
          <p:nvPicPr>
            <p:cNvPr id="15" name="Picture 14">
              <a:extLst>
                <a:ext uri="{FF2B5EF4-FFF2-40B4-BE49-F238E27FC236}">
                  <a16:creationId xmlns:a16="http://schemas.microsoft.com/office/drawing/2014/main" id="{A2B12E06-A6D8-048D-4D5C-E7C76BC78167}"/>
                </a:ext>
              </a:extLst>
            </p:cNvPr>
            <p:cNvPicPr>
              <a:picLocks noChangeAspect="1"/>
            </p:cNvPicPr>
            <p:nvPr/>
          </p:nvPicPr>
          <p:blipFill>
            <a:blip r:embed="rId4"/>
            <a:stretch>
              <a:fillRect/>
            </a:stretch>
          </p:blipFill>
          <p:spPr>
            <a:xfrm>
              <a:off x="1579079" y="3503080"/>
              <a:ext cx="266700" cy="419100"/>
            </a:xfrm>
            <a:prstGeom prst="rect">
              <a:avLst/>
            </a:prstGeom>
          </p:spPr>
        </p:pic>
        <p:pic>
          <p:nvPicPr>
            <p:cNvPr id="16" name="Picture 15">
              <a:extLst>
                <a:ext uri="{FF2B5EF4-FFF2-40B4-BE49-F238E27FC236}">
                  <a16:creationId xmlns:a16="http://schemas.microsoft.com/office/drawing/2014/main" id="{6E5E20F2-A3D9-D414-8942-581AF7D258EC}"/>
                </a:ext>
              </a:extLst>
            </p:cNvPr>
            <p:cNvPicPr>
              <a:picLocks noChangeAspect="1"/>
            </p:cNvPicPr>
            <p:nvPr/>
          </p:nvPicPr>
          <p:blipFill>
            <a:blip r:embed="rId5"/>
            <a:stretch>
              <a:fillRect/>
            </a:stretch>
          </p:blipFill>
          <p:spPr>
            <a:xfrm>
              <a:off x="1494156" y="5672790"/>
              <a:ext cx="254000" cy="317500"/>
            </a:xfrm>
            <a:prstGeom prst="rect">
              <a:avLst/>
            </a:prstGeom>
          </p:spPr>
        </p:pic>
        <p:cxnSp>
          <p:nvCxnSpPr>
            <p:cNvPr id="17" name="Curved Connector 16">
              <a:extLst>
                <a:ext uri="{FF2B5EF4-FFF2-40B4-BE49-F238E27FC236}">
                  <a16:creationId xmlns:a16="http://schemas.microsoft.com/office/drawing/2014/main" id="{BD071B06-6BFA-8BBC-5500-9843F6745D2A}"/>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4F3C018B-4733-351A-311B-9B5648F30332}"/>
                </a:ext>
              </a:extLst>
            </p:cNvPr>
            <p:cNvPicPr>
              <a:picLocks noChangeAspect="1"/>
            </p:cNvPicPr>
            <p:nvPr/>
          </p:nvPicPr>
          <p:blipFill>
            <a:blip r:embed="rId6"/>
            <a:stretch>
              <a:fillRect/>
            </a:stretch>
          </p:blipFill>
          <p:spPr>
            <a:xfrm>
              <a:off x="136581" y="4244227"/>
              <a:ext cx="190500" cy="342900"/>
            </a:xfrm>
            <a:prstGeom prst="rect">
              <a:avLst/>
            </a:prstGeom>
          </p:spPr>
        </p:pic>
        <p:cxnSp>
          <p:nvCxnSpPr>
            <p:cNvPr id="19" name="Curved Connector 18">
              <a:extLst>
                <a:ext uri="{FF2B5EF4-FFF2-40B4-BE49-F238E27FC236}">
                  <a16:creationId xmlns:a16="http://schemas.microsoft.com/office/drawing/2014/main" id="{AF2CFE02-DF42-A91A-6909-10B061EBDFF2}"/>
                </a:ext>
              </a:extLst>
            </p:cNvPr>
            <p:cNvCxnSpPr>
              <a:cxnSpLocks/>
            </p:cNvCxnSpPr>
            <p:nvPr/>
          </p:nvCxnSpPr>
          <p:spPr>
            <a:xfrm rot="5400000">
              <a:off x="1186140" y="5848747"/>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6A539222-1734-BE55-E0D9-CF98924DEC2C}"/>
              </a:ext>
            </a:extLst>
          </p:cNvPr>
          <p:cNvSpPr txBox="1"/>
          <p:nvPr/>
        </p:nvSpPr>
        <p:spPr>
          <a:xfrm>
            <a:off x="638504" y="268878"/>
            <a:ext cx="11012213" cy="584775"/>
          </a:xfrm>
          <a:prstGeom prst="rect">
            <a:avLst/>
          </a:prstGeom>
          <a:noFill/>
        </p:spPr>
        <p:txBody>
          <a:bodyPr wrap="square">
            <a:spAutoFit/>
          </a:bodyPr>
          <a:lstStyle/>
          <a:p>
            <a:pPr algn="ctr"/>
            <a:r>
              <a:rPr lang="en-US" sz="3200" b="1" dirty="0" err="1">
                <a:solidFill>
                  <a:srgbClr val="C00000"/>
                </a:solidFill>
                <a:latin typeface="Calibri" panose="020F0502020204030204" pitchFamily="34" charset="0"/>
                <a:cs typeface="Calibri" panose="020F0502020204030204" pitchFamily="34" charset="0"/>
              </a:rPr>
              <a:t>Lotka</a:t>
            </a:r>
            <a:r>
              <a:rPr lang="en-US" sz="3200" b="1" dirty="0">
                <a:solidFill>
                  <a:srgbClr val="C00000"/>
                </a:solidFill>
                <a:latin typeface="Calibri" panose="020F0502020204030204" pitchFamily="34" charset="0"/>
                <a:cs typeface="Calibri" panose="020F0502020204030204" pitchFamily="34" charset="0"/>
              </a:rPr>
              <a:t>-Volterra</a:t>
            </a:r>
            <a:r>
              <a:rPr lang="en-US" sz="3200" dirty="0">
                <a:latin typeface="Calibri" panose="020F0502020204030204" pitchFamily="34" charset="0"/>
                <a:cs typeface="Calibri" panose="020F0502020204030204" pitchFamily="34" charset="0"/>
              </a:rPr>
              <a:t> predator-prey models with data</a:t>
            </a:r>
            <a:endParaRPr lang="en-US" sz="3200" dirty="0">
              <a:effectLst/>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2C6DF6D9-8D99-2CE4-CABB-CA27D77F6FAC}"/>
                  </a:ext>
                </a:extLst>
              </p:cNvPr>
              <p:cNvSpPr txBox="1"/>
              <p:nvPr/>
            </p:nvSpPr>
            <p:spPr>
              <a:xfrm>
                <a:off x="1673001" y="1118606"/>
                <a:ext cx="4001311" cy="73039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500" i="1" smtClean="0">
                              <a:solidFill>
                                <a:srgbClr val="0070C0"/>
                              </a:solidFill>
                              <a:latin typeface="Cambria Math" panose="02040503050406030204" pitchFamily="18" charset="0"/>
                            </a:rPr>
                          </m:ctrlPr>
                        </m:fPr>
                        <m:num>
                          <m:r>
                            <a:rPr lang="en-US" sz="2500" b="0" i="1" smtClean="0">
                              <a:solidFill>
                                <a:srgbClr val="0070C0"/>
                              </a:solidFill>
                              <a:latin typeface="Cambria Math" panose="02040503050406030204" pitchFamily="18" charset="0"/>
                            </a:rPr>
                            <m:t>𝑑𝑥</m:t>
                          </m:r>
                        </m:num>
                        <m:den>
                          <m:r>
                            <a:rPr lang="en-US" sz="2500" b="0" i="1" smtClean="0">
                              <a:solidFill>
                                <a:srgbClr val="0070C0"/>
                              </a:solidFill>
                              <a:latin typeface="Cambria Math" panose="02040503050406030204" pitchFamily="18" charset="0"/>
                            </a:rPr>
                            <m:t>𝑑𝑡</m:t>
                          </m:r>
                        </m:den>
                      </m:f>
                      <m:r>
                        <a:rPr lang="en-US" sz="2500" b="0" i="1" smtClean="0">
                          <a:solidFill>
                            <a:srgbClr val="0070C0"/>
                          </a:solidFill>
                          <a:latin typeface="Cambria Math" panose="02040503050406030204" pitchFamily="18" charset="0"/>
                        </a:rPr>
                        <m:t>=</m:t>
                      </m:r>
                      <m:r>
                        <a:rPr lang="en-US" sz="2500" b="0" i="1" smtClean="0">
                          <a:solidFill>
                            <a:srgbClr val="0070C0"/>
                          </a:solidFill>
                          <a:latin typeface="Cambria Math" panose="02040503050406030204" pitchFamily="18" charset="0"/>
                          <a:ea typeface="Cambria Math" panose="02040503050406030204" pitchFamily="18" charset="0"/>
                        </a:rPr>
                        <m:t>𝛼</m:t>
                      </m:r>
                      <m:r>
                        <a:rPr lang="en-US" sz="2500" b="0" i="1" smtClean="0">
                          <a:solidFill>
                            <a:srgbClr val="0070C0"/>
                          </a:solidFill>
                          <a:latin typeface="Cambria Math" panose="02040503050406030204" pitchFamily="18" charset="0"/>
                          <a:ea typeface="Cambria Math" panose="02040503050406030204" pitchFamily="18" charset="0"/>
                        </a:rPr>
                        <m:t>𝑥</m:t>
                      </m:r>
                      <m:r>
                        <a:rPr lang="en-US" sz="2500" b="0" i="1" smtClean="0">
                          <a:solidFill>
                            <a:srgbClr val="0070C0"/>
                          </a:solidFill>
                          <a:latin typeface="Cambria Math" panose="02040503050406030204" pitchFamily="18" charset="0"/>
                          <a:ea typeface="Cambria Math" panose="02040503050406030204" pitchFamily="18" charset="0"/>
                        </a:rPr>
                        <m:t> −</m:t>
                      </m:r>
                      <m:r>
                        <a:rPr lang="en-US" sz="2500" b="0" i="1" smtClean="0">
                          <a:solidFill>
                            <a:srgbClr val="0070C0"/>
                          </a:solidFill>
                          <a:latin typeface="Cambria Math" panose="02040503050406030204" pitchFamily="18" charset="0"/>
                          <a:ea typeface="Cambria Math" panose="02040503050406030204" pitchFamily="18" charset="0"/>
                        </a:rPr>
                        <m:t>𝛽</m:t>
                      </m:r>
                      <m:r>
                        <a:rPr lang="en-US" sz="2500" b="0" i="1" smtClean="0">
                          <a:solidFill>
                            <a:srgbClr val="0070C0"/>
                          </a:solidFill>
                          <a:latin typeface="Cambria Math" panose="02040503050406030204" pitchFamily="18" charset="0"/>
                          <a:ea typeface="Cambria Math" panose="02040503050406030204" pitchFamily="18" charset="0"/>
                        </a:rPr>
                        <m:t>𝑥𝑦</m:t>
                      </m:r>
                    </m:oMath>
                  </m:oMathPara>
                </a14:m>
                <a:endParaRPr lang="en-US" sz="2500" dirty="0">
                  <a:solidFill>
                    <a:srgbClr val="0070C0"/>
                  </a:solidFill>
                </a:endParaRPr>
              </a:p>
            </p:txBody>
          </p:sp>
        </mc:Choice>
        <mc:Fallback xmlns="">
          <p:sp>
            <p:nvSpPr>
              <p:cNvPr id="22" name="TextBox 21">
                <a:extLst>
                  <a:ext uri="{FF2B5EF4-FFF2-40B4-BE49-F238E27FC236}">
                    <a16:creationId xmlns:a16="http://schemas.microsoft.com/office/drawing/2014/main" id="{2C6DF6D9-8D99-2CE4-CABB-CA27D77F6FAC}"/>
                  </a:ext>
                </a:extLst>
              </p:cNvPr>
              <p:cNvSpPr txBox="1">
                <a:spLocks noRot="1" noChangeAspect="1" noMove="1" noResize="1" noEditPoints="1" noAdjustHandles="1" noChangeArrowheads="1" noChangeShapeType="1" noTextEdit="1"/>
              </p:cNvSpPr>
              <p:nvPr/>
            </p:nvSpPr>
            <p:spPr>
              <a:xfrm>
                <a:off x="1673001" y="1118606"/>
                <a:ext cx="4001311" cy="730393"/>
              </a:xfrm>
              <a:prstGeom prst="rect">
                <a:avLst/>
              </a:prstGeom>
              <a:blipFill>
                <a:blip r:embed="rId7"/>
                <a:stretch>
                  <a:fillRect t="-1695" b="-1355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61EF7D1A-2B34-BC71-A80E-C2D7C8189B9A}"/>
                  </a:ext>
                </a:extLst>
              </p:cNvPr>
              <p:cNvSpPr txBox="1"/>
              <p:nvPr/>
            </p:nvSpPr>
            <p:spPr>
              <a:xfrm>
                <a:off x="1673002" y="1927996"/>
                <a:ext cx="4001311" cy="73039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500" i="1" smtClean="0">
                              <a:solidFill>
                                <a:srgbClr val="C00000"/>
                              </a:solidFill>
                              <a:latin typeface="Cambria Math" panose="02040503050406030204" pitchFamily="18" charset="0"/>
                            </a:rPr>
                          </m:ctrlPr>
                        </m:fPr>
                        <m:num>
                          <m:r>
                            <a:rPr lang="en-US" sz="2500" b="0" i="1" smtClean="0">
                              <a:solidFill>
                                <a:srgbClr val="C00000"/>
                              </a:solidFill>
                              <a:latin typeface="Cambria Math" panose="02040503050406030204" pitchFamily="18" charset="0"/>
                            </a:rPr>
                            <m:t>𝑑𝑦</m:t>
                          </m:r>
                        </m:num>
                        <m:den>
                          <m:r>
                            <a:rPr lang="en-US" sz="2500" b="0" i="1" smtClean="0">
                              <a:solidFill>
                                <a:srgbClr val="C00000"/>
                              </a:solidFill>
                              <a:latin typeface="Cambria Math" panose="02040503050406030204" pitchFamily="18" charset="0"/>
                            </a:rPr>
                            <m:t>𝑑𝑡</m:t>
                          </m:r>
                        </m:den>
                      </m:f>
                      <m:r>
                        <a:rPr lang="en-US" sz="2500" b="0" i="1" smtClean="0">
                          <a:solidFill>
                            <a:srgbClr val="C00000"/>
                          </a:solidFill>
                          <a:latin typeface="Cambria Math" panose="02040503050406030204" pitchFamily="18" charset="0"/>
                        </a:rPr>
                        <m:t>=</m:t>
                      </m:r>
                      <m:r>
                        <a:rPr lang="en-US" sz="2500" b="0" i="1" smtClean="0">
                          <a:solidFill>
                            <a:srgbClr val="C00000"/>
                          </a:solidFill>
                          <a:latin typeface="Cambria Math" panose="02040503050406030204" pitchFamily="18" charset="0"/>
                          <a:ea typeface="Cambria Math" panose="02040503050406030204" pitchFamily="18" charset="0"/>
                        </a:rPr>
                        <m:t>𝛿</m:t>
                      </m:r>
                      <m:r>
                        <a:rPr lang="en-US" sz="2500" b="0" i="1" smtClean="0">
                          <a:solidFill>
                            <a:srgbClr val="C00000"/>
                          </a:solidFill>
                          <a:latin typeface="Cambria Math" panose="02040503050406030204" pitchFamily="18" charset="0"/>
                          <a:ea typeface="Cambria Math" panose="02040503050406030204" pitchFamily="18" charset="0"/>
                        </a:rPr>
                        <m:t>𝑥𝑦</m:t>
                      </m:r>
                      <m:r>
                        <a:rPr lang="en-US" sz="2500" b="0" i="1" smtClean="0">
                          <a:solidFill>
                            <a:srgbClr val="C00000"/>
                          </a:solidFill>
                          <a:latin typeface="Cambria Math" panose="02040503050406030204" pitchFamily="18" charset="0"/>
                          <a:ea typeface="Cambria Math" panose="02040503050406030204" pitchFamily="18" charset="0"/>
                        </a:rPr>
                        <m:t> −</m:t>
                      </m:r>
                      <m:r>
                        <a:rPr lang="en-US" sz="2500" b="0" i="1" smtClean="0">
                          <a:solidFill>
                            <a:srgbClr val="C00000"/>
                          </a:solidFill>
                          <a:latin typeface="Cambria Math" panose="02040503050406030204" pitchFamily="18" charset="0"/>
                          <a:ea typeface="Cambria Math" panose="02040503050406030204" pitchFamily="18" charset="0"/>
                        </a:rPr>
                        <m:t>𝛾</m:t>
                      </m:r>
                      <m:r>
                        <a:rPr lang="en-US" sz="2500" b="0" i="1" smtClean="0">
                          <a:solidFill>
                            <a:srgbClr val="C00000"/>
                          </a:solidFill>
                          <a:latin typeface="Cambria Math" panose="02040503050406030204" pitchFamily="18" charset="0"/>
                          <a:ea typeface="Cambria Math" panose="02040503050406030204" pitchFamily="18" charset="0"/>
                        </a:rPr>
                        <m:t>𝑦</m:t>
                      </m:r>
                    </m:oMath>
                  </m:oMathPara>
                </a14:m>
                <a:endParaRPr lang="en-US" sz="2500" dirty="0">
                  <a:solidFill>
                    <a:srgbClr val="C00000"/>
                  </a:solidFill>
                </a:endParaRPr>
              </a:p>
            </p:txBody>
          </p:sp>
        </mc:Choice>
        <mc:Fallback xmlns="">
          <p:sp>
            <p:nvSpPr>
              <p:cNvPr id="23" name="TextBox 22">
                <a:extLst>
                  <a:ext uri="{FF2B5EF4-FFF2-40B4-BE49-F238E27FC236}">
                    <a16:creationId xmlns:a16="http://schemas.microsoft.com/office/drawing/2014/main" id="{61EF7D1A-2B34-BC71-A80E-C2D7C8189B9A}"/>
                  </a:ext>
                </a:extLst>
              </p:cNvPr>
              <p:cNvSpPr txBox="1">
                <a:spLocks noRot="1" noChangeAspect="1" noMove="1" noResize="1" noEditPoints="1" noAdjustHandles="1" noChangeArrowheads="1" noChangeShapeType="1" noTextEdit="1"/>
              </p:cNvSpPr>
              <p:nvPr/>
            </p:nvSpPr>
            <p:spPr>
              <a:xfrm>
                <a:off x="1673002" y="1927996"/>
                <a:ext cx="4001311" cy="730393"/>
              </a:xfrm>
              <a:prstGeom prst="rect">
                <a:avLst/>
              </a:prstGeom>
              <a:blipFill>
                <a:blip r:embed="rId8"/>
                <a:stretch>
                  <a:fillRect t="-5085" b="-13559"/>
                </a:stretch>
              </a:blipFill>
            </p:spPr>
            <p:txBody>
              <a:bodyPr/>
              <a:lstStyle/>
              <a:p>
                <a:r>
                  <a:rPr lang="en-US">
                    <a:noFill/>
                  </a:rPr>
                  <a:t> </a:t>
                </a:r>
              </a:p>
            </p:txBody>
          </p:sp>
        </mc:Fallback>
      </mc:AlternateContent>
      <p:sp>
        <p:nvSpPr>
          <p:cNvPr id="24" name="Content Placeholder 2">
            <a:extLst>
              <a:ext uri="{FF2B5EF4-FFF2-40B4-BE49-F238E27FC236}">
                <a16:creationId xmlns:a16="http://schemas.microsoft.com/office/drawing/2014/main" id="{89B0706E-8C4E-F19E-B12B-B412EE12D129}"/>
              </a:ext>
            </a:extLst>
          </p:cNvPr>
          <p:cNvSpPr txBox="1">
            <a:spLocks/>
          </p:cNvSpPr>
          <p:nvPr/>
        </p:nvSpPr>
        <p:spPr>
          <a:xfrm>
            <a:off x="345430" y="4911229"/>
            <a:ext cx="3255752" cy="1711903"/>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does </a:t>
            </a:r>
            <a:r>
              <a:rPr lang="en-US" sz="2800" b="1" i="1" dirty="0">
                <a:solidFill>
                  <a:srgbClr val="0070C0"/>
                </a:solidFill>
              </a:rPr>
              <a:t>hare</a:t>
            </a:r>
            <a:r>
              <a:rPr lang="en-US" sz="2800" i="1" dirty="0">
                <a:solidFill>
                  <a:srgbClr val="0070C0"/>
                </a:solidFill>
              </a:rPr>
              <a:t> </a:t>
            </a:r>
            <a:r>
              <a:rPr lang="en-US" sz="2800" i="1" dirty="0"/>
              <a:t>abundance </a:t>
            </a:r>
            <a:r>
              <a:rPr lang="en-US" sz="2800" b="1" i="1" dirty="0">
                <a:solidFill>
                  <a:srgbClr val="7030A0"/>
                </a:solidFill>
              </a:rPr>
              <a:t>vary</a:t>
            </a:r>
            <a:r>
              <a:rPr lang="en-US" sz="2800" b="1" i="1" dirty="0">
                <a:solidFill>
                  <a:srgbClr val="C00000"/>
                </a:solidFill>
              </a:rPr>
              <a:t> </a:t>
            </a:r>
            <a:r>
              <a:rPr lang="en-US" sz="2800" i="1" dirty="0"/>
              <a:t>with </a:t>
            </a:r>
            <a:r>
              <a:rPr lang="en-US" sz="2800" b="1" i="1" dirty="0">
                <a:solidFill>
                  <a:srgbClr val="7030A0"/>
                </a:solidFill>
              </a:rPr>
              <a:t>changes</a:t>
            </a:r>
            <a:r>
              <a:rPr lang="en-US" sz="2800" b="1" i="1" dirty="0">
                <a:solidFill>
                  <a:srgbClr val="C00000"/>
                </a:solidFill>
              </a:rPr>
              <a:t> </a:t>
            </a:r>
            <a:r>
              <a:rPr lang="en-US" sz="2800" i="1" dirty="0"/>
              <a:t>in </a:t>
            </a:r>
            <a:r>
              <a:rPr lang="en-US" sz="2800" b="1" i="1" dirty="0">
                <a:solidFill>
                  <a:srgbClr val="FF0000"/>
                </a:solidFill>
              </a:rPr>
              <a:t>lynx</a:t>
            </a:r>
            <a:r>
              <a:rPr lang="en-US" sz="2800" i="1" dirty="0"/>
              <a:t> abundance?</a:t>
            </a:r>
          </a:p>
        </p:txBody>
      </p:sp>
      <p:sp>
        <p:nvSpPr>
          <p:cNvPr id="6" name="Content Placeholder 2">
            <a:extLst>
              <a:ext uri="{FF2B5EF4-FFF2-40B4-BE49-F238E27FC236}">
                <a16:creationId xmlns:a16="http://schemas.microsoft.com/office/drawing/2014/main" id="{C47CE8DD-F468-6F38-8A6A-CE1BEA0D53DA}"/>
              </a:ext>
            </a:extLst>
          </p:cNvPr>
          <p:cNvSpPr txBox="1">
            <a:spLocks/>
          </p:cNvSpPr>
          <p:nvPr/>
        </p:nvSpPr>
        <p:spPr>
          <a:xfrm>
            <a:off x="6517690" y="1187919"/>
            <a:ext cx="4308887" cy="730393"/>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dirty="0"/>
              <a:t>Predator-prey cycles can be visualized as oscillations.</a:t>
            </a:r>
          </a:p>
        </p:txBody>
      </p:sp>
      <p:pic>
        <p:nvPicPr>
          <p:cNvPr id="26" name="Picture 25" descr="Diagram&#10;&#10;Description automatically generated">
            <a:extLst>
              <a:ext uri="{FF2B5EF4-FFF2-40B4-BE49-F238E27FC236}">
                <a16:creationId xmlns:a16="http://schemas.microsoft.com/office/drawing/2014/main" id="{32A5D8A5-B2EF-9FAC-F580-9F64C32E41C8}"/>
              </a:ext>
            </a:extLst>
          </p:cNvPr>
          <p:cNvPicPr>
            <a:picLocks noChangeAspect="1"/>
          </p:cNvPicPr>
          <p:nvPr/>
        </p:nvPicPr>
        <p:blipFill>
          <a:blip r:embed="rId9"/>
          <a:stretch>
            <a:fillRect/>
          </a:stretch>
        </p:blipFill>
        <p:spPr>
          <a:xfrm>
            <a:off x="5060047" y="1891529"/>
            <a:ext cx="6590670" cy="4943003"/>
          </a:xfrm>
          <a:prstGeom prst="rect">
            <a:avLst/>
          </a:prstGeom>
        </p:spPr>
      </p:pic>
    </p:spTree>
    <p:extLst>
      <p:ext uri="{BB962C8B-B14F-4D97-AF65-F5344CB8AC3E}">
        <p14:creationId xmlns:p14="http://schemas.microsoft.com/office/powerpoint/2010/main" val="28480015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7E13CC-5E3A-F755-1FC0-6BC93CAC25A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3144367-D6B9-0AA6-3AAA-201A0F4856C4}"/>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00279491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8EC24-8809-BE9F-6FBC-F31C3856E0AC}"/>
              </a:ext>
            </a:extLst>
          </p:cNvPr>
          <p:cNvSpPr>
            <a:spLocks noGrp="1"/>
          </p:cNvSpPr>
          <p:nvPr>
            <p:ph type="title"/>
          </p:nvPr>
        </p:nvSpPr>
        <p:spPr/>
        <p:txBody>
          <a:bodyPr/>
          <a:lstStyle/>
          <a:p>
            <a:pPr algn="ctr"/>
            <a:r>
              <a:rPr lang="en-US" dirty="0"/>
              <a:t>Supplemental</a:t>
            </a:r>
          </a:p>
        </p:txBody>
      </p:sp>
      <p:sp>
        <p:nvSpPr>
          <p:cNvPr id="3" name="Content Placeholder 2">
            <a:extLst>
              <a:ext uri="{FF2B5EF4-FFF2-40B4-BE49-F238E27FC236}">
                <a16:creationId xmlns:a16="http://schemas.microsoft.com/office/drawing/2014/main" id="{878674EE-B0A3-44DD-9DB6-843F790D412D}"/>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54162142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8F2BEE-801E-4740-A6FA-9F073500E895}"/>
              </a:ext>
            </a:extLst>
          </p:cNvPr>
          <p:cNvSpPr>
            <a:spLocks noGrp="1"/>
          </p:cNvSpPr>
          <p:nvPr>
            <p:ph type="title"/>
          </p:nvPr>
        </p:nvSpPr>
        <p:spPr>
          <a:xfrm>
            <a:off x="2030349" y="2449959"/>
            <a:ext cx="8131302" cy="1325563"/>
          </a:xfrm>
        </p:spPr>
        <p:txBody>
          <a:bodyPr>
            <a:normAutofit/>
          </a:bodyPr>
          <a:lstStyle/>
          <a:p>
            <a:pPr algn="ctr"/>
            <a:r>
              <a:rPr lang="en-US" sz="4000" dirty="0"/>
              <a:t>Derivation of the zero-growth isocline.</a:t>
            </a:r>
          </a:p>
        </p:txBody>
      </p:sp>
    </p:spTree>
    <p:extLst>
      <p:ext uri="{BB962C8B-B14F-4D97-AF65-F5344CB8AC3E}">
        <p14:creationId xmlns:p14="http://schemas.microsoft.com/office/powerpoint/2010/main" val="181947139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4"/>
          <p:cNvSpPr>
            <a:spLocks noGrp="1"/>
          </p:cNvSpPr>
          <p:nvPr>
            <p:ph type="title"/>
          </p:nvPr>
        </p:nvSpPr>
        <p:spPr>
          <a:xfrm>
            <a:off x="1524000" y="12831"/>
            <a:ext cx="9097968" cy="867930"/>
          </a:xfrm>
          <a:prstGeom prst="rect">
            <a:avLst/>
          </a:prstGeom>
        </p:spPr>
        <p:txBody>
          <a:bodyPr wrap="square">
            <a:spAutoFit/>
          </a:bodyPr>
          <a:lstStyle/>
          <a:p>
            <a:pPr algn="l"/>
            <a:r>
              <a:rPr lang="en-US" sz="2800" dirty="0"/>
              <a:t>We express juvenile survival in terms of adult survival to establish zero-growth isoclines from demographic parameters:</a:t>
            </a:r>
          </a:p>
        </p:txBody>
      </p:sp>
      <p:sp>
        <p:nvSpPr>
          <p:cNvPr id="5" name="TextBox 4"/>
          <p:cNvSpPr txBox="1"/>
          <p:nvPr/>
        </p:nvSpPr>
        <p:spPr>
          <a:xfrm>
            <a:off x="1524000" y="5903894"/>
            <a:ext cx="5029200" cy="954107"/>
          </a:xfrm>
          <a:prstGeom prst="rect">
            <a:avLst/>
          </a:prstGeom>
          <a:noFill/>
        </p:spPr>
        <p:txBody>
          <a:bodyPr wrap="square" rtlCol="0">
            <a:spAutoFit/>
          </a:bodyPr>
          <a:lstStyle/>
          <a:p>
            <a:r>
              <a:rPr lang="en-US" sz="1400" dirty="0">
                <a:latin typeface="Franklin Gothic Medium"/>
                <a:cs typeface="Franklin Gothic Medium"/>
              </a:rPr>
              <a:t>Brook et al. 2018 </a:t>
            </a:r>
            <a:r>
              <a:rPr lang="en-US" sz="1400" i="1" dirty="0">
                <a:latin typeface="Franklin Gothic Medium"/>
                <a:cs typeface="Franklin Gothic Medium"/>
              </a:rPr>
              <a:t>Conservation Biology.</a:t>
            </a:r>
            <a:endParaRPr lang="en-US" sz="1400" dirty="0">
              <a:latin typeface="Franklin Gothic Medium"/>
              <a:cs typeface="Franklin Gothic Medium"/>
            </a:endParaRPr>
          </a:p>
          <a:p>
            <a:r>
              <a:rPr lang="en-US" sz="1400" dirty="0">
                <a:latin typeface="Franklin Gothic Medium"/>
                <a:cs typeface="Franklin Gothic Medium"/>
              </a:rPr>
              <a:t>Brook et al. 2019 </a:t>
            </a:r>
            <a:r>
              <a:rPr lang="en-US" sz="1400" i="1" dirty="0">
                <a:latin typeface="Franklin Gothic Medium"/>
                <a:cs typeface="Franklin Gothic Medium"/>
              </a:rPr>
              <a:t>Biological Conservation.</a:t>
            </a:r>
            <a:endParaRPr lang="en-US" sz="1400" dirty="0">
              <a:latin typeface="Franklin Gothic Medium"/>
              <a:cs typeface="Franklin Gothic Medium"/>
            </a:endParaRPr>
          </a:p>
          <a:p>
            <a:r>
              <a:rPr lang="en-US" sz="1400" dirty="0">
                <a:latin typeface="Franklin Gothic Medium"/>
                <a:cs typeface="Franklin Gothic Medium"/>
              </a:rPr>
              <a:t>Dobson and Lyles 1989 </a:t>
            </a:r>
            <a:r>
              <a:rPr lang="en-US" sz="1400" i="1" dirty="0">
                <a:latin typeface="Franklin Gothic Medium"/>
                <a:cs typeface="Franklin Gothic Medium"/>
              </a:rPr>
              <a:t>Conservation Biology.</a:t>
            </a:r>
            <a:endParaRPr lang="en-US" sz="1400" dirty="0">
              <a:latin typeface="Franklin Gothic Medium"/>
              <a:cs typeface="Franklin Gothic Medium"/>
            </a:endParaRPr>
          </a:p>
          <a:p>
            <a:r>
              <a:rPr lang="en-US" sz="1400" dirty="0">
                <a:latin typeface="Franklin Gothic Medium"/>
                <a:cs typeface="Franklin Gothic Medium"/>
              </a:rPr>
              <a:t>Lyles and Dobson 1988 </a:t>
            </a:r>
            <a:r>
              <a:rPr lang="en-US" sz="1400" i="1" dirty="0" err="1">
                <a:latin typeface="Franklin Gothic Medium"/>
                <a:cs typeface="Franklin Gothic Medium"/>
              </a:rPr>
              <a:t>Ecol</a:t>
            </a:r>
            <a:r>
              <a:rPr lang="en-US" sz="1400" i="1" dirty="0">
                <a:latin typeface="Franklin Gothic Medium"/>
                <a:cs typeface="Franklin Gothic Medium"/>
              </a:rPr>
              <a:t> &amp; </a:t>
            </a:r>
            <a:r>
              <a:rPr lang="en-US" sz="1400" i="1" dirty="0" err="1">
                <a:latin typeface="Franklin Gothic Medium"/>
                <a:cs typeface="Franklin Gothic Medium"/>
              </a:rPr>
              <a:t>Behav</a:t>
            </a:r>
            <a:r>
              <a:rPr lang="en-US" sz="1400" i="1" dirty="0">
                <a:latin typeface="Franklin Gothic Medium"/>
                <a:cs typeface="Franklin Gothic Medium"/>
              </a:rPr>
              <a:t> Food-Enhanced Primates.</a:t>
            </a:r>
            <a:endParaRPr lang="en-US" sz="1400" dirty="0">
              <a:latin typeface="Franklin Gothic Medium"/>
              <a:cs typeface="Franklin Gothic Medium"/>
            </a:endParaRPr>
          </a:p>
        </p:txBody>
      </p:sp>
      <p:sp>
        <p:nvSpPr>
          <p:cNvPr id="7" name="Rectangle 6"/>
          <p:cNvSpPr/>
          <p:nvPr/>
        </p:nvSpPr>
        <p:spPr>
          <a:xfrm>
            <a:off x="1560576" y="3682598"/>
            <a:ext cx="4659566" cy="1446550"/>
          </a:xfrm>
          <a:prstGeom prst="rect">
            <a:avLst/>
          </a:prstGeom>
        </p:spPr>
        <p:txBody>
          <a:bodyPr wrap="square">
            <a:spAutoFit/>
          </a:bodyPr>
          <a:lstStyle/>
          <a:p>
            <a:r>
              <a:rPr lang="en-US" sz="2200" i="1" dirty="0"/>
              <a:t>(where:</a:t>
            </a:r>
          </a:p>
          <a:p>
            <a:r>
              <a:rPr lang="en-US" sz="2200" i="1" dirty="0"/>
              <a:t>S</a:t>
            </a:r>
            <a:r>
              <a:rPr lang="en-US" sz="2200" i="1" baseline="-25000" dirty="0"/>
              <a:t>A</a:t>
            </a:r>
            <a:r>
              <a:rPr lang="en-US" sz="1200" i="1" dirty="0"/>
              <a:t> </a:t>
            </a:r>
            <a:r>
              <a:rPr lang="en-US" sz="2200" i="1" dirty="0"/>
              <a:t>= adult annual survival</a:t>
            </a:r>
          </a:p>
          <a:p>
            <a:r>
              <a:rPr lang="en-US" sz="2200" i="1" dirty="0" err="1"/>
              <a:t>i</a:t>
            </a:r>
            <a:r>
              <a:rPr lang="en-US" sz="2200" i="1" dirty="0"/>
              <a:t> = modifier for juvenile survival</a:t>
            </a:r>
          </a:p>
          <a:p>
            <a:r>
              <a:rPr lang="en-US" sz="2200" i="1" dirty="0"/>
              <a:t>F</a:t>
            </a:r>
            <a:r>
              <a:rPr lang="en-US" sz="2200" i="1" baseline="-25000" dirty="0"/>
              <a:t>A</a:t>
            </a:r>
            <a:r>
              <a:rPr lang="en-US" sz="2200" i="1" dirty="0"/>
              <a:t> = adult annual fecundity)</a:t>
            </a:r>
          </a:p>
        </p:txBody>
      </p:sp>
      <p:grpSp>
        <p:nvGrpSpPr>
          <p:cNvPr id="14" name="Group 13">
            <a:extLst>
              <a:ext uri="{FF2B5EF4-FFF2-40B4-BE49-F238E27FC236}">
                <a16:creationId xmlns:a16="http://schemas.microsoft.com/office/drawing/2014/main" id="{285B4001-B881-0D42-ACD4-B9C7618C1CBE}"/>
              </a:ext>
            </a:extLst>
          </p:cNvPr>
          <p:cNvGrpSpPr/>
          <p:nvPr/>
        </p:nvGrpSpPr>
        <p:grpSpPr>
          <a:xfrm>
            <a:off x="1741893" y="953742"/>
            <a:ext cx="8662182" cy="2655877"/>
            <a:chOff x="217893" y="1316563"/>
            <a:chExt cx="8662182" cy="2655877"/>
          </a:xfrm>
        </p:grpSpPr>
        <p:pic>
          <p:nvPicPr>
            <p:cNvPr id="13" name="Picture 12">
              <a:extLst>
                <a:ext uri="{FF2B5EF4-FFF2-40B4-BE49-F238E27FC236}">
                  <a16:creationId xmlns:a16="http://schemas.microsoft.com/office/drawing/2014/main" id="{032AACE6-1C1C-B942-B486-9779C1825FD6}"/>
                </a:ext>
              </a:extLst>
            </p:cNvPr>
            <p:cNvPicPr>
              <a:picLocks noChangeAspect="1"/>
            </p:cNvPicPr>
            <p:nvPr/>
          </p:nvPicPr>
          <p:blipFill rotWithShape="1">
            <a:blip r:embed="rId3"/>
            <a:srcRect t="32838"/>
            <a:stretch/>
          </p:blipFill>
          <p:spPr>
            <a:xfrm>
              <a:off x="217893" y="1316563"/>
              <a:ext cx="8662182" cy="2655877"/>
            </a:xfrm>
            <a:prstGeom prst="rect">
              <a:avLst/>
            </a:prstGeom>
          </p:spPr>
        </p:pic>
        <p:grpSp>
          <p:nvGrpSpPr>
            <p:cNvPr id="12" name="Group 11"/>
            <p:cNvGrpSpPr/>
            <p:nvPr/>
          </p:nvGrpSpPr>
          <p:grpSpPr>
            <a:xfrm>
              <a:off x="517922" y="1481155"/>
              <a:ext cx="8362153" cy="420195"/>
              <a:chOff x="165100" y="1259269"/>
              <a:chExt cx="8362153" cy="420195"/>
            </a:xfrm>
          </p:grpSpPr>
          <p:sp>
            <p:nvSpPr>
              <p:cNvPr id="9" name="Rectangle 8"/>
              <p:cNvSpPr/>
              <p:nvPr/>
            </p:nvSpPr>
            <p:spPr>
              <a:xfrm>
                <a:off x="4621270" y="1332778"/>
                <a:ext cx="1221944" cy="3466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6000" dirty="0">
                    <a:solidFill>
                      <a:srgbClr val="FF0000"/>
                    </a:solidFill>
                    <a:latin typeface="Franklin Gothic Medium" pitchFamily="34" charset="0"/>
                  </a:rPr>
                  <a:t>A</a:t>
                </a:r>
              </a:p>
            </p:txBody>
          </p:sp>
          <p:sp>
            <p:nvSpPr>
              <p:cNvPr id="10" name="Rectangle 9"/>
              <p:cNvSpPr/>
              <p:nvPr/>
            </p:nvSpPr>
            <p:spPr>
              <a:xfrm>
                <a:off x="7305309" y="1280015"/>
                <a:ext cx="1221944" cy="3466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6000" dirty="0" err="1">
                    <a:solidFill>
                      <a:srgbClr val="FF0000"/>
                    </a:solidFill>
                    <a:latin typeface="Franklin Gothic Medium" pitchFamily="34" charset="0"/>
                  </a:rPr>
                  <a:t>N</a:t>
                </a:r>
                <a:r>
                  <a:rPr lang="en-US" sz="3000" dirty="0" err="1">
                    <a:solidFill>
                      <a:srgbClr val="FF0000"/>
                    </a:solidFill>
                    <a:latin typeface="Franklin Gothic Medium" pitchFamily="34" charset="0"/>
                  </a:rPr>
                  <a:t>t</a:t>
                </a:r>
                <a:endParaRPr lang="en-US" sz="3000" dirty="0">
                  <a:solidFill>
                    <a:srgbClr val="FF0000"/>
                  </a:solidFill>
                  <a:latin typeface="Franklin Gothic Medium" pitchFamily="34" charset="0"/>
                </a:endParaRPr>
              </a:p>
            </p:txBody>
          </p:sp>
          <p:sp>
            <p:nvSpPr>
              <p:cNvPr id="11" name="Rectangle 10"/>
              <p:cNvSpPr/>
              <p:nvPr/>
            </p:nvSpPr>
            <p:spPr>
              <a:xfrm>
                <a:off x="165100" y="1259269"/>
                <a:ext cx="1810874" cy="3466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6000" dirty="0">
                    <a:solidFill>
                      <a:srgbClr val="FF0000"/>
                    </a:solidFill>
                    <a:latin typeface="Franklin Gothic Medium" pitchFamily="34" charset="0"/>
                  </a:rPr>
                  <a:t>N</a:t>
                </a:r>
                <a:r>
                  <a:rPr lang="en-US" sz="3000" dirty="0">
                    <a:solidFill>
                      <a:srgbClr val="FF0000"/>
                    </a:solidFill>
                    <a:latin typeface="Franklin Gothic Medium" pitchFamily="34" charset="0"/>
                  </a:rPr>
                  <a:t>t+1</a:t>
                </a:r>
              </a:p>
            </p:txBody>
          </p:sp>
        </p:grpSp>
      </p:grpSp>
    </p:spTree>
    <p:extLst>
      <p:ext uri="{BB962C8B-B14F-4D97-AF65-F5344CB8AC3E}">
        <p14:creationId xmlns:p14="http://schemas.microsoft.com/office/powerpoint/2010/main" val="161729826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4"/>
          <p:cNvSpPr>
            <a:spLocks noGrp="1"/>
          </p:cNvSpPr>
          <p:nvPr>
            <p:ph type="title"/>
          </p:nvPr>
        </p:nvSpPr>
        <p:spPr>
          <a:xfrm>
            <a:off x="1524000" y="12831"/>
            <a:ext cx="9097968" cy="867930"/>
          </a:xfrm>
          <a:prstGeom prst="rect">
            <a:avLst/>
          </a:prstGeom>
        </p:spPr>
        <p:txBody>
          <a:bodyPr wrap="square">
            <a:spAutoFit/>
          </a:bodyPr>
          <a:lstStyle/>
          <a:p>
            <a:pPr algn="l"/>
            <a:r>
              <a:rPr lang="en-US" sz="2800" dirty="0"/>
              <a:t>We express juvenile survival in terms of adult survival to establish zero-growth isoclines from demographic parameters:</a:t>
            </a:r>
          </a:p>
        </p:txBody>
      </p:sp>
      <p:grpSp>
        <p:nvGrpSpPr>
          <p:cNvPr id="14" name="Group 13">
            <a:extLst>
              <a:ext uri="{FF2B5EF4-FFF2-40B4-BE49-F238E27FC236}">
                <a16:creationId xmlns:a16="http://schemas.microsoft.com/office/drawing/2014/main" id="{285B4001-B881-0D42-ACD4-B9C7618C1CBE}"/>
              </a:ext>
            </a:extLst>
          </p:cNvPr>
          <p:cNvGrpSpPr/>
          <p:nvPr/>
        </p:nvGrpSpPr>
        <p:grpSpPr>
          <a:xfrm>
            <a:off x="1741893" y="953742"/>
            <a:ext cx="8662182" cy="2655877"/>
            <a:chOff x="217893" y="1316563"/>
            <a:chExt cx="8662182" cy="2655877"/>
          </a:xfrm>
        </p:grpSpPr>
        <p:pic>
          <p:nvPicPr>
            <p:cNvPr id="13" name="Picture 12">
              <a:extLst>
                <a:ext uri="{FF2B5EF4-FFF2-40B4-BE49-F238E27FC236}">
                  <a16:creationId xmlns:a16="http://schemas.microsoft.com/office/drawing/2014/main" id="{032AACE6-1C1C-B942-B486-9779C1825FD6}"/>
                </a:ext>
              </a:extLst>
            </p:cNvPr>
            <p:cNvPicPr>
              <a:picLocks noChangeAspect="1"/>
            </p:cNvPicPr>
            <p:nvPr/>
          </p:nvPicPr>
          <p:blipFill rotWithShape="1">
            <a:blip r:embed="rId3"/>
            <a:srcRect t="32838"/>
            <a:stretch/>
          </p:blipFill>
          <p:spPr>
            <a:xfrm>
              <a:off x="217893" y="1316563"/>
              <a:ext cx="8662182" cy="2655877"/>
            </a:xfrm>
            <a:prstGeom prst="rect">
              <a:avLst/>
            </a:prstGeom>
          </p:spPr>
        </p:pic>
        <p:grpSp>
          <p:nvGrpSpPr>
            <p:cNvPr id="12" name="Group 11"/>
            <p:cNvGrpSpPr/>
            <p:nvPr/>
          </p:nvGrpSpPr>
          <p:grpSpPr>
            <a:xfrm>
              <a:off x="517922" y="1481155"/>
              <a:ext cx="8362153" cy="420195"/>
              <a:chOff x="165100" y="1259269"/>
              <a:chExt cx="8362153" cy="420195"/>
            </a:xfrm>
          </p:grpSpPr>
          <p:sp>
            <p:nvSpPr>
              <p:cNvPr id="9" name="Rectangle 8"/>
              <p:cNvSpPr/>
              <p:nvPr/>
            </p:nvSpPr>
            <p:spPr>
              <a:xfrm>
                <a:off x="4621270" y="1332778"/>
                <a:ext cx="1221944" cy="3466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6000" dirty="0">
                    <a:solidFill>
                      <a:srgbClr val="FF0000"/>
                    </a:solidFill>
                    <a:latin typeface="Franklin Gothic Medium" pitchFamily="34" charset="0"/>
                  </a:rPr>
                  <a:t>A</a:t>
                </a:r>
              </a:p>
            </p:txBody>
          </p:sp>
          <p:sp>
            <p:nvSpPr>
              <p:cNvPr id="10" name="Rectangle 9"/>
              <p:cNvSpPr/>
              <p:nvPr/>
            </p:nvSpPr>
            <p:spPr>
              <a:xfrm>
                <a:off x="7305309" y="1280015"/>
                <a:ext cx="1221944" cy="3466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6000" dirty="0" err="1">
                    <a:solidFill>
                      <a:srgbClr val="FF0000"/>
                    </a:solidFill>
                    <a:latin typeface="Franklin Gothic Medium" pitchFamily="34" charset="0"/>
                  </a:rPr>
                  <a:t>N</a:t>
                </a:r>
                <a:r>
                  <a:rPr lang="en-US" sz="3000" dirty="0" err="1">
                    <a:solidFill>
                      <a:srgbClr val="FF0000"/>
                    </a:solidFill>
                    <a:latin typeface="Franklin Gothic Medium" pitchFamily="34" charset="0"/>
                  </a:rPr>
                  <a:t>t</a:t>
                </a:r>
                <a:endParaRPr lang="en-US" sz="3000" dirty="0">
                  <a:solidFill>
                    <a:srgbClr val="FF0000"/>
                  </a:solidFill>
                  <a:latin typeface="Franklin Gothic Medium" pitchFamily="34" charset="0"/>
                </a:endParaRPr>
              </a:p>
            </p:txBody>
          </p:sp>
          <p:sp>
            <p:nvSpPr>
              <p:cNvPr id="11" name="Rectangle 10"/>
              <p:cNvSpPr/>
              <p:nvPr/>
            </p:nvSpPr>
            <p:spPr>
              <a:xfrm>
                <a:off x="165100" y="1259269"/>
                <a:ext cx="1810874" cy="3466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6000" dirty="0">
                    <a:solidFill>
                      <a:srgbClr val="FF0000"/>
                    </a:solidFill>
                    <a:latin typeface="Franklin Gothic Medium" pitchFamily="34" charset="0"/>
                  </a:rPr>
                  <a:t>N</a:t>
                </a:r>
                <a:r>
                  <a:rPr lang="en-US" sz="3000" dirty="0">
                    <a:solidFill>
                      <a:srgbClr val="FF0000"/>
                    </a:solidFill>
                    <a:latin typeface="Franklin Gothic Medium" pitchFamily="34" charset="0"/>
                  </a:rPr>
                  <a:t>t+1</a:t>
                </a:r>
              </a:p>
            </p:txBody>
          </p:sp>
        </p:grpSp>
      </p:grpSp>
      <p:sp>
        <p:nvSpPr>
          <p:cNvPr id="15" name="Title 4">
            <a:extLst>
              <a:ext uri="{FF2B5EF4-FFF2-40B4-BE49-F238E27FC236}">
                <a16:creationId xmlns:a16="http://schemas.microsoft.com/office/drawing/2014/main" id="{0D87EA3A-6C97-424E-877B-296B63A06E3B}"/>
              </a:ext>
            </a:extLst>
          </p:cNvPr>
          <p:cNvSpPr txBox="1">
            <a:spLocks/>
          </p:cNvSpPr>
          <p:nvPr/>
        </p:nvSpPr>
        <p:spPr>
          <a:xfrm>
            <a:off x="1633533" y="4714396"/>
            <a:ext cx="8961469" cy="523220"/>
          </a:xfrm>
          <a:prstGeom prst="rect">
            <a:avLst/>
          </a:prstGeom>
        </p:spPr>
        <p:txBody>
          <a:bodyPr vert="horz" wrap="square" lIns="91440" tIns="45720" rIns="91440" bIns="45720" rtlCol="0" anchor="ctr">
            <a:sp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800" dirty="0"/>
              <a:t>We can rearrange this as:</a:t>
            </a:r>
          </a:p>
        </p:txBody>
      </p:sp>
      <p:pic>
        <p:nvPicPr>
          <p:cNvPr id="16" name="Picture 15">
            <a:extLst>
              <a:ext uri="{FF2B5EF4-FFF2-40B4-BE49-F238E27FC236}">
                <a16:creationId xmlns:a16="http://schemas.microsoft.com/office/drawing/2014/main" id="{B9371DFF-21EF-9048-9C8A-AF0DFCE0D39C}"/>
              </a:ext>
            </a:extLst>
          </p:cNvPr>
          <p:cNvPicPr>
            <a:picLocks noChangeAspect="1"/>
          </p:cNvPicPr>
          <p:nvPr/>
        </p:nvPicPr>
        <p:blipFill rotWithShape="1">
          <a:blip r:embed="rId4"/>
          <a:srcRect t="12225" b="21763"/>
          <a:stretch/>
        </p:blipFill>
        <p:spPr>
          <a:xfrm>
            <a:off x="5537200" y="4696242"/>
            <a:ext cx="3530600" cy="661126"/>
          </a:xfrm>
          <a:prstGeom prst="rect">
            <a:avLst/>
          </a:prstGeom>
        </p:spPr>
      </p:pic>
      <p:pic>
        <p:nvPicPr>
          <p:cNvPr id="17" name="Picture 16">
            <a:extLst>
              <a:ext uri="{FF2B5EF4-FFF2-40B4-BE49-F238E27FC236}">
                <a16:creationId xmlns:a16="http://schemas.microsoft.com/office/drawing/2014/main" id="{027A54A8-3052-1C43-81EB-CE23BFAF1199}"/>
              </a:ext>
            </a:extLst>
          </p:cNvPr>
          <p:cNvPicPr>
            <a:picLocks noChangeAspect="1"/>
          </p:cNvPicPr>
          <p:nvPr/>
        </p:nvPicPr>
        <p:blipFill rotWithShape="1">
          <a:blip r:embed="rId5"/>
          <a:srcRect l="38889" t="39124" r="29722" b="44884"/>
          <a:stretch/>
        </p:blipFill>
        <p:spPr>
          <a:xfrm>
            <a:off x="4240089" y="3724234"/>
            <a:ext cx="2870200" cy="915002"/>
          </a:xfrm>
          <a:prstGeom prst="rect">
            <a:avLst/>
          </a:prstGeom>
        </p:spPr>
      </p:pic>
      <p:sp>
        <p:nvSpPr>
          <p:cNvPr id="18" name="Title 4">
            <a:extLst>
              <a:ext uri="{FF2B5EF4-FFF2-40B4-BE49-F238E27FC236}">
                <a16:creationId xmlns:a16="http://schemas.microsoft.com/office/drawing/2014/main" id="{BC7448DA-3A47-BD48-B306-DA8E83AEBBD0}"/>
              </a:ext>
            </a:extLst>
          </p:cNvPr>
          <p:cNvSpPr txBox="1">
            <a:spLocks/>
          </p:cNvSpPr>
          <p:nvPr/>
        </p:nvSpPr>
        <p:spPr>
          <a:xfrm>
            <a:off x="1620832" y="3847627"/>
            <a:ext cx="3098800" cy="523220"/>
          </a:xfrm>
          <a:prstGeom prst="rect">
            <a:avLst/>
          </a:prstGeom>
        </p:spPr>
        <p:txBody>
          <a:bodyPr vert="horz" wrap="square" lIns="91440" tIns="45720" rIns="91440" bIns="45720" rtlCol="0" anchor="ctr">
            <a:sp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800" dirty="0"/>
              <a:t>Now, recall that:</a:t>
            </a:r>
          </a:p>
        </p:txBody>
      </p:sp>
      <p:sp>
        <p:nvSpPr>
          <p:cNvPr id="19" name="Title 4">
            <a:extLst>
              <a:ext uri="{FF2B5EF4-FFF2-40B4-BE49-F238E27FC236}">
                <a16:creationId xmlns:a16="http://schemas.microsoft.com/office/drawing/2014/main" id="{B10E7B82-F528-BD4D-A2E8-3C2909493485}"/>
              </a:ext>
            </a:extLst>
          </p:cNvPr>
          <p:cNvSpPr txBox="1">
            <a:spLocks/>
          </p:cNvSpPr>
          <p:nvPr/>
        </p:nvSpPr>
        <p:spPr>
          <a:xfrm>
            <a:off x="1633533" y="5387938"/>
            <a:ext cx="8961469" cy="954107"/>
          </a:xfrm>
          <a:prstGeom prst="rect">
            <a:avLst/>
          </a:prstGeom>
        </p:spPr>
        <p:txBody>
          <a:bodyPr vert="horz" wrap="square" lIns="91440" tIns="45720" rIns="91440" bIns="45720" rtlCol="0" anchor="ctr">
            <a:sp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800" dirty="0"/>
              <a:t>And matrix algebra tells us that the above is only satisfied when:</a:t>
            </a:r>
          </a:p>
        </p:txBody>
      </p:sp>
      <p:pic>
        <p:nvPicPr>
          <p:cNvPr id="20" name="Picture 19">
            <a:extLst>
              <a:ext uri="{FF2B5EF4-FFF2-40B4-BE49-F238E27FC236}">
                <a16:creationId xmlns:a16="http://schemas.microsoft.com/office/drawing/2014/main" id="{6C69CF9D-B0A6-E64A-A689-41F6380B26FA}"/>
              </a:ext>
            </a:extLst>
          </p:cNvPr>
          <p:cNvPicPr>
            <a:picLocks noChangeAspect="1"/>
          </p:cNvPicPr>
          <p:nvPr/>
        </p:nvPicPr>
        <p:blipFill>
          <a:blip r:embed="rId6"/>
          <a:stretch>
            <a:fillRect/>
          </a:stretch>
        </p:blipFill>
        <p:spPr>
          <a:xfrm>
            <a:off x="2921001" y="5865963"/>
            <a:ext cx="4189289" cy="903572"/>
          </a:xfrm>
          <a:prstGeom prst="rect">
            <a:avLst/>
          </a:prstGeom>
        </p:spPr>
      </p:pic>
    </p:spTree>
    <p:extLst>
      <p:ext uri="{BB962C8B-B14F-4D97-AF65-F5344CB8AC3E}">
        <p14:creationId xmlns:p14="http://schemas.microsoft.com/office/powerpoint/2010/main" val="11181258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F02E913-B0C4-60C0-7132-F312D14CFBF0}"/>
              </a:ext>
            </a:extLst>
          </p:cNvPr>
          <p:cNvSpPr/>
          <p:nvPr/>
        </p:nvSpPr>
        <p:spPr>
          <a:xfrm>
            <a:off x="7003851" y="120607"/>
            <a:ext cx="5311833" cy="2031325"/>
          </a:xfrm>
          <a:prstGeom prst="rect">
            <a:avLst/>
          </a:prstGeom>
        </p:spPr>
        <p:txBody>
          <a:bodyPr wrap="square">
            <a:spAutoFit/>
          </a:bodyPr>
          <a:lstStyle/>
          <a:p>
            <a:pPr algn="ctr"/>
            <a:r>
              <a:rPr lang="en-US" dirty="0">
                <a:effectLst/>
                <a:latin typeface="Helvetica Light" panose="020B0403020202020204" pitchFamily="34" charset="0"/>
              </a:rPr>
              <a:t>1. Populations are divided into compartments</a:t>
            </a:r>
          </a:p>
          <a:p>
            <a:pPr algn="ctr"/>
            <a:r>
              <a:rPr lang="en-US" dirty="0">
                <a:effectLst/>
                <a:latin typeface="Helvetica Light" panose="020B0403020202020204" pitchFamily="34" charset="0"/>
              </a:rPr>
              <a:t>2.</a:t>
            </a:r>
            <a:r>
              <a:rPr lang="en-US" dirty="0">
                <a:latin typeface="Helvetica Light" panose="020B0403020202020204" pitchFamily="34" charset="0"/>
              </a:rPr>
              <a:t> Individuals within a compartment are homogenously mixed</a:t>
            </a:r>
            <a:r>
              <a:rPr lang="en-US" dirty="0">
                <a:effectLst/>
                <a:latin typeface="Helvetica Light" panose="020B0403020202020204" pitchFamily="34" charset="0"/>
              </a:rPr>
              <a:t> </a:t>
            </a:r>
          </a:p>
          <a:p>
            <a:pPr algn="ctr"/>
            <a:r>
              <a:rPr lang="en-US" dirty="0">
                <a:latin typeface="Helvetica Light" panose="020B0403020202020204" pitchFamily="34" charset="0"/>
              </a:rPr>
              <a:t>3. </a:t>
            </a:r>
            <a:r>
              <a:rPr lang="en-US" dirty="0">
                <a:effectLst/>
                <a:latin typeface="Helvetica Light" panose="020B0403020202020204" pitchFamily="34" charset="0"/>
              </a:rPr>
              <a:t>Compartments and transition rates are </a:t>
            </a:r>
          </a:p>
          <a:p>
            <a:pPr algn="ctr"/>
            <a:r>
              <a:rPr lang="en-US" dirty="0">
                <a:effectLst/>
                <a:latin typeface="Helvetica Light" panose="020B0403020202020204" pitchFamily="34" charset="0"/>
              </a:rPr>
              <a:t>determined by biological systems</a:t>
            </a:r>
          </a:p>
          <a:p>
            <a:pPr algn="ctr"/>
            <a:r>
              <a:rPr lang="en-US" b="1" dirty="0">
                <a:solidFill>
                  <a:srgbClr val="C00000"/>
                </a:solidFill>
                <a:effectLst/>
                <a:latin typeface="Helvetica Light" panose="020B0403020202020204" pitchFamily="34" charset="0"/>
              </a:rPr>
              <a:t>4. Rates of transferring between compartments </a:t>
            </a:r>
          </a:p>
          <a:p>
            <a:pPr algn="ctr"/>
            <a:r>
              <a:rPr lang="en-US" b="1" dirty="0">
                <a:solidFill>
                  <a:srgbClr val="C00000"/>
                </a:solidFill>
                <a:effectLst/>
                <a:latin typeface="Helvetica Light" panose="020B0403020202020204" pitchFamily="34" charset="0"/>
              </a:rPr>
              <a:t>are expressed mathematically </a:t>
            </a:r>
          </a:p>
        </p:txBody>
      </p:sp>
      <p:sp>
        <p:nvSpPr>
          <p:cNvPr id="27" name="Rectangle 26">
            <a:extLst>
              <a:ext uri="{FF2B5EF4-FFF2-40B4-BE49-F238E27FC236}">
                <a16:creationId xmlns:a16="http://schemas.microsoft.com/office/drawing/2014/main" id="{62BD3F7D-F421-A0E9-7474-CDB88FE5CD0E}"/>
              </a:ext>
            </a:extLst>
          </p:cNvPr>
          <p:cNvSpPr/>
          <p:nvPr/>
        </p:nvSpPr>
        <p:spPr>
          <a:xfrm>
            <a:off x="3666758" y="1473223"/>
            <a:ext cx="1068005" cy="1110836"/>
          </a:xfrm>
          <a:prstGeom prst="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rPr>
              <a:t>Babies</a:t>
            </a:r>
          </a:p>
        </p:txBody>
      </p:sp>
      <p:sp>
        <p:nvSpPr>
          <p:cNvPr id="28" name="Rectangle 27">
            <a:extLst>
              <a:ext uri="{FF2B5EF4-FFF2-40B4-BE49-F238E27FC236}">
                <a16:creationId xmlns:a16="http://schemas.microsoft.com/office/drawing/2014/main" id="{02E3C0ED-556F-F48E-0B41-72AB5DCCDF66}"/>
              </a:ext>
            </a:extLst>
          </p:cNvPr>
          <p:cNvSpPr/>
          <p:nvPr/>
        </p:nvSpPr>
        <p:spPr>
          <a:xfrm>
            <a:off x="5624833" y="1473223"/>
            <a:ext cx="1068005" cy="1110836"/>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rPr>
              <a:t>Adults</a:t>
            </a:r>
          </a:p>
        </p:txBody>
      </p:sp>
      <p:cxnSp>
        <p:nvCxnSpPr>
          <p:cNvPr id="29" name="Straight Arrow Connector 28">
            <a:extLst>
              <a:ext uri="{FF2B5EF4-FFF2-40B4-BE49-F238E27FC236}">
                <a16:creationId xmlns:a16="http://schemas.microsoft.com/office/drawing/2014/main" id="{BA6AB532-7722-82DA-E192-FC3586DAE9F7}"/>
              </a:ext>
            </a:extLst>
          </p:cNvPr>
          <p:cNvCxnSpPr>
            <a:cxnSpLocks/>
          </p:cNvCxnSpPr>
          <p:nvPr/>
        </p:nvCxnSpPr>
        <p:spPr>
          <a:xfrm>
            <a:off x="4859959" y="2028641"/>
            <a:ext cx="63568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D1E0D723-9AB7-6C99-22CE-FF5A17E2785D}"/>
              </a:ext>
            </a:extLst>
          </p:cNvPr>
          <p:cNvCxnSpPr>
            <a:cxnSpLocks/>
          </p:cNvCxnSpPr>
          <p:nvPr/>
        </p:nvCxnSpPr>
        <p:spPr>
          <a:xfrm>
            <a:off x="4200760" y="2654407"/>
            <a:ext cx="0" cy="45455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Curved Connector 30">
            <a:extLst>
              <a:ext uri="{FF2B5EF4-FFF2-40B4-BE49-F238E27FC236}">
                <a16:creationId xmlns:a16="http://schemas.microsoft.com/office/drawing/2014/main" id="{6445DAB9-D8AE-940D-967C-04177EF5B774}"/>
              </a:ext>
            </a:extLst>
          </p:cNvPr>
          <p:cNvCxnSpPr>
            <a:cxnSpLocks/>
            <a:stCxn id="28" idx="0"/>
            <a:endCxn id="27" idx="0"/>
          </p:cNvCxnSpPr>
          <p:nvPr/>
        </p:nvCxnSpPr>
        <p:spPr>
          <a:xfrm rot="16200000" flipV="1">
            <a:off x="5179799" y="494185"/>
            <a:ext cx="12700" cy="1958075"/>
          </a:xfrm>
          <a:prstGeom prst="curvedConnector3">
            <a:avLst>
              <a:gd name="adj1" fmla="val 4251047"/>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79AAE402-FE9F-697E-784E-7DCFCD50F9D1}"/>
              </a:ext>
            </a:extLst>
          </p:cNvPr>
          <p:cNvCxnSpPr>
            <a:cxnSpLocks/>
          </p:cNvCxnSpPr>
          <p:nvPr/>
        </p:nvCxnSpPr>
        <p:spPr>
          <a:xfrm>
            <a:off x="6158835" y="2650105"/>
            <a:ext cx="0" cy="45455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D19DAFF9-CD57-A6FD-AAE3-8B164ED87A88}"/>
              </a:ext>
            </a:extLst>
          </p:cNvPr>
          <p:cNvSpPr/>
          <p:nvPr/>
        </p:nvSpPr>
        <p:spPr>
          <a:xfrm>
            <a:off x="4732116" y="580540"/>
            <a:ext cx="1086964"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Births (B)</a:t>
            </a:r>
          </a:p>
        </p:txBody>
      </p:sp>
      <p:sp>
        <p:nvSpPr>
          <p:cNvPr id="34" name="Rectangle 33">
            <a:extLst>
              <a:ext uri="{FF2B5EF4-FFF2-40B4-BE49-F238E27FC236}">
                <a16:creationId xmlns:a16="http://schemas.microsoft.com/office/drawing/2014/main" id="{AFE9BFF1-2F3F-45B7-2540-8600D1C8D8A0}"/>
              </a:ext>
            </a:extLst>
          </p:cNvPr>
          <p:cNvSpPr/>
          <p:nvPr/>
        </p:nvSpPr>
        <p:spPr>
          <a:xfrm>
            <a:off x="4709213" y="1601204"/>
            <a:ext cx="957313" cy="369332"/>
          </a:xfrm>
          <a:prstGeom prst="rect">
            <a:avLst/>
          </a:prstGeom>
        </p:spPr>
        <p:txBody>
          <a:bodyPr wrap="none">
            <a:spAutoFit/>
          </a:bodyPr>
          <a:lstStyle/>
          <a:p>
            <a:pPr algn="ctr"/>
            <a:r>
              <a:rPr lang="en-US" dirty="0">
                <a:solidFill>
                  <a:srgbClr val="000000"/>
                </a:solidFill>
                <a:latin typeface="Gill Sans" panose="020B0502020104020203" pitchFamily="34" charset="-79"/>
                <a:cs typeface="Gill Sans" panose="020B0502020104020203" pitchFamily="34" charset="-79"/>
              </a:rPr>
              <a:t>a</a:t>
            </a:r>
            <a:r>
              <a:rPr lang="en-US" dirty="0">
                <a:solidFill>
                  <a:srgbClr val="000000"/>
                </a:solidFill>
                <a:effectLst/>
                <a:latin typeface="Gill Sans" panose="020B0502020104020203" pitchFamily="34" charset="-79"/>
                <a:cs typeface="Gill Sans" panose="020B0502020104020203" pitchFamily="34" charset="-79"/>
              </a:rPr>
              <a:t>ging (a)</a:t>
            </a:r>
          </a:p>
        </p:txBody>
      </p:sp>
      <p:sp>
        <p:nvSpPr>
          <p:cNvPr id="35" name="Rectangle 34">
            <a:extLst>
              <a:ext uri="{FF2B5EF4-FFF2-40B4-BE49-F238E27FC236}">
                <a16:creationId xmlns:a16="http://schemas.microsoft.com/office/drawing/2014/main" id="{4508AF08-C226-2E5C-0A52-A6CBFAAAC93C}"/>
              </a:ext>
            </a:extLst>
          </p:cNvPr>
          <p:cNvSpPr/>
          <p:nvPr/>
        </p:nvSpPr>
        <p:spPr>
          <a:xfrm>
            <a:off x="4187623" y="2684181"/>
            <a:ext cx="1399742" cy="369332"/>
          </a:xfrm>
          <a:prstGeom prst="rect">
            <a:avLst/>
          </a:prstGeom>
        </p:spPr>
        <p:txBody>
          <a:bodyPr wrap="none">
            <a:spAutoFit/>
          </a:bodyPr>
          <a:lstStyle/>
          <a:p>
            <a:pPr algn="ctr"/>
            <a:r>
              <a:rPr lang="en-US" dirty="0">
                <a:solidFill>
                  <a:srgbClr val="000000"/>
                </a:solidFill>
                <a:latin typeface="Gill Sans" panose="020B0502020104020203" pitchFamily="34" charset="-79"/>
                <a:cs typeface="Gill Sans" panose="020B0502020104020203" pitchFamily="34" charset="-79"/>
              </a:rPr>
              <a:t>d</a:t>
            </a:r>
            <a:r>
              <a:rPr lang="en-US" dirty="0">
                <a:solidFill>
                  <a:srgbClr val="000000"/>
                </a:solidFill>
                <a:effectLst/>
                <a:latin typeface="Gill Sans" panose="020B0502020104020203" pitchFamily="34" charset="-79"/>
                <a:cs typeface="Gill Sans" panose="020B0502020104020203" pitchFamily="34" charset="-79"/>
              </a:rPr>
              <a:t>eaths (1-s</a:t>
            </a:r>
            <a:r>
              <a:rPr lang="en-US" baseline="-25000" dirty="0">
                <a:solidFill>
                  <a:srgbClr val="000000"/>
                </a:solidFill>
                <a:effectLst/>
                <a:latin typeface="Gill Sans" panose="020B0502020104020203" pitchFamily="34" charset="-79"/>
                <a:cs typeface="Gill Sans" panose="020B0502020104020203" pitchFamily="34" charset="-79"/>
              </a:rPr>
              <a:t>b</a:t>
            </a:r>
            <a:r>
              <a:rPr lang="en-US" dirty="0">
                <a:solidFill>
                  <a:srgbClr val="000000"/>
                </a:solidFill>
                <a:effectLst/>
                <a:latin typeface="Gill Sans" panose="020B0502020104020203" pitchFamily="34" charset="-79"/>
                <a:cs typeface="Gill Sans" panose="020B0502020104020203" pitchFamily="34" charset="-79"/>
              </a:rPr>
              <a:t>)</a:t>
            </a:r>
          </a:p>
        </p:txBody>
      </p:sp>
      <p:sp>
        <p:nvSpPr>
          <p:cNvPr id="36" name="Rectangle 35">
            <a:extLst>
              <a:ext uri="{FF2B5EF4-FFF2-40B4-BE49-F238E27FC236}">
                <a16:creationId xmlns:a16="http://schemas.microsoft.com/office/drawing/2014/main" id="{4C00C8A4-164F-4BA4-76B3-AAB60F2525BA}"/>
              </a:ext>
            </a:extLst>
          </p:cNvPr>
          <p:cNvSpPr/>
          <p:nvPr/>
        </p:nvSpPr>
        <p:spPr>
          <a:xfrm>
            <a:off x="6096181" y="2684181"/>
            <a:ext cx="1382110"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deaths (1-s</a:t>
            </a:r>
            <a:r>
              <a:rPr lang="en-US" baseline="-25000" dirty="0">
                <a:solidFill>
                  <a:srgbClr val="000000"/>
                </a:solidFill>
                <a:effectLst/>
                <a:latin typeface="Gill Sans" panose="020B0502020104020203" pitchFamily="34" charset="-79"/>
                <a:cs typeface="Gill Sans" panose="020B0502020104020203" pitchFamily="34" charset="-79"/>
              </a:rPr>
              <a:t>a</a:t>
            </a:r>
            <a:r>
              <a:rPr lang="en-US" dirty="0">
                <a:solidFill>
                  <a:srgbClr val="000000"/>
                </a:solidFill>
                <a:effectLst/>
                <a:latin typeface="Gill Sans" panose="020B0502020104020203" pitchFamily="34" charset="-79"/>
                <a:cs typeface="Gill Sans" panose="020B0502020104020203" pitchFamily="34" charset="-79"/>
              </a:rPr>
              <a:t>)</a:t>
            </a:r>
          </a:p>
        </p:txBody>
      </p:sp>
      <p:sp>
        <p:nvSpPr>
          <p:cNvPr id="37" name="Rectangle 36">
            <a:extLst>
              <a:ext uri="{FF2B5EF4-FFF2-40B4-BE49-F238E27FC236}">
                <a16:creationId xmlns:a16="http://schemas.microsoft.com/office/drawing/2014/main" id="{A989F9D5-F1A2-2DA8-F0AE-37D0D16B25D4}"/>
              </a:ext>
            </a:extLst>
          </p:cNvPr>
          <p:cNvSpPr/>
          <p:nvPr/>
        </p:nvSpPr>
        <p:spPr>
          <a:xfrm>
            <a:off x="359931" y="120607"/>
            <a:ext cx="3225338" cy="954107"/>
          </a:xfrm>
          <a:prstGeom prst="rect">
            <a:avLst/>
          </a:prstGeom>
          <a:ln>
            <a:solidFill>
              <a:schemeClr val="tx1"/>
            </a:solidFill>
          </a:ln>
        </p:spPr>
        <p:txBody>
          <a:bodyPr wrap="square">
            <a:spAutoFit/>
          </a:bodyPr>
          <a:lstStyle/>
          <a:p>
            <a:r>
              <a:rPr lang="en-US" sz="2800" b="1" dirty="0">
                <a:solidFill>
                  <a:srgbClr val="000000"/>
                </a:solidFill>
                <a:effectLst/>
                <a:latin typeface="Helvetica" pitchFamily="2" charset="0"/>
              </a:rPr>
              <a:t>The structured</a:t>
            </a:r>
            <a:endParaRPr lang="en-US" sz="2800" dirty="0">
              <a:solidFill>
                <a:srgbClr val="000000"/>
              </a:solidFill>
              <a:effectLst/>
              <a:latin typeface="Helvetica" pitchFamily="2" charset="0"/>
            </a:endParaRPr>
          </a:p>
          <a:p>
            <a:r>
              <a:rPr lang="en-US" sz="2800" b="1" dirty="0">
                <a:solidFill>
                  <a:srgbClr val="000000"/>
                </a:solidFill>
                <a:effectLst/>
                <a:latin typeface="Helvetica" pitchFamily="2" charset="0"/>
              </a:rPr>
              <a:t>population model</a:t>
            </a:r>
            <a:endParaRPr lang="en-US" sz="2800" dirty="0">
              <a:solidFill>
                <a:srgbClr val="000000"/>
              </a:solidFill>
              <a:effectLst/>
              <a:latin typeface="Helvetica" pitchFamily="2" charset="0"/>
            </a:endParaRPr>
          </a:p>
        </p:txBody>
      </p:sp>
      <p:sp>
        <p:nvSpPr>
          <p:cNvPr id="50" name="Rectangle 49">
            <a:extLst>
              <a:ext uri="{FF2B5EF4-FFF2-40B4-BE49-F238E27FC236}">
                <a16:creationId xmlns:a16="http://schemas.microsoft.com/office/drawing/2014/main" id="{D16FE102-9FAF-13CF-2D23-9E4675A4E720}"/>
              </a:ext>
            </a:extLst>
          </p:cNvPr>
          <p:cNvSpPr/>
          <p:nvPr/>
        </p:nvSpPr>
        <p:spPr>
          <a:xfrm>
            <a:off x="8373710" y="2641459"/>
            <a:ext cx="2572114" cy="677108"/>
          </a:xfrm>
          <a:prstGeom prst="rect">
            <a:avLst/>
          </a:prstGeom>
        </p:spPr>
        <p:txBody>
          <a:bodyPr wrap="none">
            <a:spAutoFit/>
          </a:bodyPr>
          <a:lstStyle/>
          <a:p>
            <a:pPr algn="ctr"/>
            <a:r>
              <a:rPr lang="en-US" sz="3800" dirty="0">
                <a:solidFill>
                  <a:srgbClr val="C00000"/>
                </a:solidFill>
                <a:effectLst/>
                <a:latin typeface="Helvetica" pitchFamily="2" charset="0"/>
                <a:cs typeface="Gill Sans" panose="020B0502020104020203" pitchFamily="34" charset="-79"/>
              </a:rPr>
              <a:t>N</a:t>
            </a:r>
            <a:r>
              <a:rPr lang="en-US" sz="3800" baseline="-25000" dirty="0">
                <a:solidFill>
                  <a:srgbClr val="C00000"/>
                </a:solidFill>
                <a:effectLst/>
                <a:latin typeface="Helvetica" pitchFamily="2" charset="0"/>
                <a:cs typeface="Gill Sans" panose="020B0502020104020203" pitchFamily="34" charset="-79"/>
              </a:rPr>
              <a:t>t+1 </a:t>
            </a:r>
            <a:r>
              <a:rPr lang="en-US" sz="3800" dirty="0">
                <a:solidFill>
                  <a:srgbClr val="C00000"/>
                </a:solidFill>
                <a:effectLst/>
                <a:latin typeface="Helvetica" pitchFamily="2" charset="0"/>
                <a:cs typeface="Gill Sans" panose="020B0502020104020203" pitchFamily="34" charset="-79"/>
              </a:rPr>
              <a:t>= A* </a:t>
            </a:r>
            <a:r>
              <a:rPr lang="en-US" sz="3800" dirty="0" err="1">
                <a:solidFill>
                  <a:srgbClr val="C00000"/>
                </a:solidFill>
                <a:effectLst/>
                <a:latin typeface="Helvetica" pitchFamily="2" charset="0"/>
                <a:cs typeface="Gill Sans" panose="020B0502020104020203" pitchFamily="34" charset="-79"/>
              </a:rPr>
              <a:t>N</a:t>
            </a:r>
            <a:r>
              <a:rPr lang="en-US" sz="3800" baseline="-25000" dirty="0" err="1">
                <a:solidFill>
                  <a:srgbClr val="C00000"/>
                </a:solidFill>
                <a:effectLst/>
                <a:latin typeface="Helvetica" pitchFamily="2" charset="0"/>
                <a:cs typeface="Gill Sans" panose="020B0502020104020203" pitchFamily="34" charset="-79"/>
              </a:rPr>
              <a:t>t</a:t>
            </a:r>
            <a:endParaRPr lang="en-US" sz="3800" baseline="-25000" dirty="0">
              <a:solidFill>
                <a:srgbClr val="C00000"/>
              </a:solidFill>
              <a:effectLst/>
              <a:latin typeface="Helvetica" pitchFamily="2" charset="0"/>
              <a:cs typeface="Gill Sans" panose="020B0502020104020203" pitchFamily="34" charset="-79"/>
            </a:endParaRPr>
          </a:p>
        </p:txBody>
      </p:sp>
      <p:sp>
        <p:nvSpPr>
          <p:cNvPr id="51" name="Rectangle 50">
            <a:extLst>
              <a:ext uri="{FF2B5EF4-FFF2-40B4-BE49-F238E27FC236}">
                <a16:creationId xmlns:a16="http://schemas.microsoft.com/office/drawing/2014/main" id="{28F4A6CF-D02D-DC38-A655-FF36C81A97C9}"/>
              </a:ext>
            </a:extLst>
          </p:cNvPr>
          <p:cNvSpPr/>
          <p:nvPr/>
        </p:nvSpPr>
        <p:spPr>
          <a:xfrm>
            <a:off x="9882151" y="4158490"/>
            <a:ext cx="1675459" cy="646331"/>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vector of </a:t>
            </a:r>
          </a:p>
          <a:p>
            <a:pPr algn="ctr"/>
            <a:r>
              <a:rPr lang="en-US" dirty="0">
                <a:solidFill>
                  <a:srgbClr val="000000"/>
                </a:solidFill>
                <a:effectLst/>
                <a:latin typeface="Gill Sans" panose="020B0502020104020203" pitchFamily="34" charset="-79"/>
                <a:cs typeface="Gill Sans" panose="020B0502020104020203" pitchFamily="34" charset="-79"/>
              </a:rPr>
              <a:t>population sizes</a:t>
            </a:r>
          </a:p>
        </p:txBody>
      </p:sp>
      <p:cxnSp>
        <p:nvCxnSpPr>
          <p:cNvPr id="52" name="Straight Arrow Connector 51">
            <a:extLst>
              <a:ext uri="{FF2B5EF4-FFF2-40B4-BE49-F238E27FC236}">
                <a16:creationId xmlns:a16="http://schemas.microsoft.com/office/drawing/2014/main" id="{FEA0D0F8-A7B4-B636-BA20-53E96067A6B4}"/>
              </a:ext>
            </a:extLst>
          </p:cNvPr>
          <p:cNvCxnSpPr>
            <a:cxnSpLocks/>
          </p:cNvCxnSpPr>
          <p:nvPr/>
        </p:nvCxnSpPr>
        <p:spPr>
          <a:xfrm flipV="1">
            <a:off x="10719881" y="3496350"/>
            <a:ext cx="0" cy="48435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10AB5D76-8419-EC99-B48E-41C3008E5B62}"/>
              </a:ext>
            </a:extLst>
          </p:cNvPr>
          <p:cNvCxnSpPr>
            <a:cxnSpLocks/>
          </p:cNvCxnSpPr>
          <p:nvPr/>
        </p:nvCxnSpPr>
        <p:spPr>
          <a:xfrm flipV="1">
            <a:off x="9221662" y="3395910"/>
            <a:ext cx="530117" cy="51432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Rectangle 53">
            <a:extLst>
              <a:ext uri="{FF2B5EF4-FFF2-40B4-BE49-F238E27FC236}">
                <a16:creationId xmlns:a16="http://schemas.microsoft.com/office/drawing/2014/main" id="{7828FC3C-CD08-F7E7-D86C-9021AA03BEA1}"/>
              </a:ext>
            </a:extLst>
          </p:cNvPr>
          <p:cNvSpPr/>
          <p:nvPr/>
        </p:nvSpPr>
        <p:spPr>
          <a:xfrm>
            <a:off x="570243" y="1838799"/>
            <a:ext cx="2772181" cy="707886"/>
          </a:xfrm>
          <a:prstGeom prst="rect">
            <a:avLst/>
          </a:prstGeom>
        </p:spPr>
        <p:txBody>
          <a:bodyPr wrap="square">
            <a:spAutoFit/>
          </a:bodyPr>
          <a:lstStyle/>
          <a:p>
            <a:pPr algn="ctr"/>
            <a:r>
              <a:rPr lang="en-US" sz="4000" dirty="0">
                <a:solidFill>
                  <a:srgbClr val="FF0000"/>
                </a:solidFill>
                <a:latin typeface="Helvetica" pitchFamily="2" charset="0"/>
                <a:sym typeface="Symbol" pitchFamily="2" charset="2"/>
              </a:rPr>
              <a:t></a:t>
            </a:r>
            <a:r>
              <a:rPr lang="en-US" sz="3200" dirty="0">
                <a:solidFill>
                  <a:srgbClr val="000000"/>
                </a:solidFill>
                <a:effectLst/>
                <a:latin typeface="Helvetica Light" panose="020B0403020202020204" pitchFamily="34" charset="0"/>
              </a:rPr>
              <a:t>=N</a:t>
            </a:r>
            <a:r>
              <a:rPr lang="en-US" sz="3200" baseline="-25000" dirty="0">
                <a:solidFill>
                  <a:srgbClr val="000000"/>
                </a:solidFill>
                <a:effectLst/>
                <a:latin typeface="Helvetica Light" panose="020B0403020202020204" pitchFamily="34" charset="0"/>
              </a:rPr>
              <a:t>t+1</a:t>
            </a:r>
            <a:r>
              <a:rPr lang="en-US" sz="3200" dirty="0">
                <a:solidFill>
                  <a:srgbClr val="000000"/>
                </a:solidFill>
                <a:effectLst/>
                <a:latin typeface="Helvetica Light" panose="020B0403020202020204" pitchFamily="34" charset="0"/>
              </a:rPr>
              <a:t>/</a:t>
            </a:r>
            <a:r>
              <a:rPr lang="en-US" sz="3200" dirty="0" err="1">
                <a:solidFill>
                  <a:srgbClr val="000000"/>
                </a:solidFill>
                <a:effectLst/>
                <a:latin typeface="Helvetica Light" panose="020B0403020202020204" pitchFamily="34" charset="0"/>
              </a:rPr>
              <a:t>N</a:t>
            </a:r>
            <a:r>
              <a:rPr lang="en-US" sz="3200" baseline="-25000" dirty="0" err="1">
                <a:solidFill>
                  <a:srgbClr val="000000"/>
                </a:solidFill>
                <a:effectLst/>
                <a:latin typeface="Helvetica Light" panose="020B0403020202020204" pitchFamily="34" charset="0"/>
              </a:rPr>
              <a:t>t</a:t>
            </a:r>
            <a:endParaRPr lang="en-US" sz="3200" dirty="0">
              <a:solidFill>
                <a:srgbClr val="000000"/>
              </a:solidFill>
              <a:effectLst/>
              <a:latin typeface="Helvetica Light" panose="020B0403020202020204" pitchFamily="34" charset="0"/>
            </a:endParaRPr>
          </a:p>
        </p:txBody>
      </p:sp>
      <p:cxnSp>
        <p:nvCxnSpPr>
          <p:cNvPr id="55" name="Straight Arrow Connector 54">
            <a:extLst>
              <a:ext uri="{FF2B5EF4-FFF2-40B4-BE49-F238E27FC236}">
                <a16:creationId xmlns:a16="http://schemas.microsoft.com/office/drawing/2014/main" id="{9E909466-C63D-90FE-8C13-F22C803D5CD6}"/>
              </a:ext>
            </a:extLst>
          </p:cNvPr>
          <p:cNvCxnSpPr>
            <a:cxnSpLocks/>
          </p:cNvCxnSpPr>
          <p:nvPr/>
        </p:nvCxnSpPr>
        <p:spPr>
          <a:xfrm flipV="1">
            <a:off x="1501270" y="2546685"/>
            <a:ext cx="275312" cy="94966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5247E9F2-295E-3B42-8FD2-95558745D1A7}"/>
              </a:ext>
            </a:extLst>
          </p:cNvPr>
          <p:cNvSpPr/>
          <p:nvPr/>
        </p:nvSpPr>
        <p:spPr>
          <a:xfrm>
            <a:off x="2557331" y="3133901"/>
            <a:ext cx="1332416"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pop size at t</a:t>
            </a:r>
          </a:p>
        </p:txBody>
      </p:sp>
      <p:cxnSp>
        <p:nvCxnSpPr>
          <p:cNvPr id="57" name="Straight Arrow Connector 56">
            <a:extLst>
              <a:ext uri="{FF2B5EF4-FFF2-40B4-BE49-F238E27FC236}">
                <a16:creationId xmlns:a16="http://schemas.microsoft.com/office/drawing/2014/main" id="{597F26BE-84B9-F279-2C73-24793631335C}"/>
              </a:ext>
            </a:extLst>
          </p:cNvPr>
          <p:cNvCxnSpPr>
            <a:cxnSpLocks/>
          </p:cNvCxnSpPr>
          <p:nvPr/>
        </p:nvCxnSpPr>
        <p:spPr>
          <a:xfrm flipH="1" flipV="1">
            <a:off x="2717576" y="2693946"/>
            <a:ext cx="355685" cy="43995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8" name="Rectangle 57">
            <a:extLst>
              <a:ext uri="{FF2B5EF4-FFF2-40B4-BE49-F238E27FC236}">
                <a16:creationId xmlns:a16="http://schemas.microsoft.com/office/drawing/2014/main" id="{AA1D3A83-7C89-F75B-6262-906BF2F7954E}"/>
              </a:ext>
            </a:extLst>
          </p:cNvPr>
          <p:cNvSpPr/>
          <p:nvPr/>
        </p:nvSpPr>
        <p:spPr>
          <a:xfrm>
            <a:off x="615951" y="3550203"/>
            <a:ext cx="1710726"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pop size at t + 1</a:t>
            </a:r>
          </a:p>
        </p:txBody>
      </p:sp>
      <p:sp>
        <p:nvSpPr>
          <p:cNvPr id="61" name="Rectangle 60">
            <a:extLst>
              <a:ext uri="{FF2B5EF4-FFF2-40B4-BE49-F238E27FC236}">
                <a16:creationId xmlns:a16="http://schemas.microsoft.com/office/drawing/2014/main" id="{0C2B988D-870E-1986-1AE5-F023312C72B9}"/>
              </a:ext>
            </a:extLst>
          </p:cNvPr>
          <p:cNvSpPr/>
          <p:nvPr/>
        </p:nvSpPr>
        <p:spPr>
          <a:xfrm>
            <a:off x="6999365" y="4059737"/>
            <a:ext cx="2222297" cy="646331"/>
          </a:xfrm>
          <a:prstGeom prst="rect">
            <a:avLst/>
          </a:prstGeom>
        </p:spPr>
        <p:txBody>
          <a:bodyPr wrap="square">
            <a:spAutoFit/>
          </a:bodyPr>
          <a:lstStyle/>
          <a:p>
            <a:pPr algn="ctr"/>
            <a:r>
              <a:rPr lang="en-US" dirty="0">
                <a:solidFill>
                  <a:srgbClr val="000000"/>
                </a:solidFill>
                <a:latin typeface="Gill Sans" panose="020B0502020104020203" pitchFamily="34" charset="-79"/>
                <a:cs typeface="Gill Sans" panose="020B0502020104020203" pitchFamily="34" charset="-79"/>
              </a:rPr>
              <a:t>m</a:t>
            </a:r>
            <a:r>
              <a:rPr lang="en-US" dirty="0">
                <a:solidFill>
                  <a:srgbClr val="000000"/>
                </a:solidFill>
                <a:effectLst/>
                <a:latin typeface="Gill Sans" panose="020B0502020104020203" pitchFamily="34" charset="-79"/>
                <a:cs typeface="Gill Sans" panose="020B0502020104020203" pitchFamily="34" charset="-79"/>
              </a:rPr>
              <a:t>atrix of survival and fecundity rates</a:t>
            </a:r>
          </a:p>
        </p:txBody>
      </p:sp>
      <p:grpSp>
        <p:nvGrpSpPr>
          <p:cNvPr id="62" name="Group 61">
            <a:extLst>
              <a:ext uri="{FF2B5EF4-FFF2-40B4-BE49-F238E27FC236}">
                <a16:creationId xmlns:a16="http://schemas.microsoft.com/office/drawing/2014/main" id="{EF6A2493-3240-2B5C-B625-C8016AA0B5E0}"/>
              </a:ext>
            </a:extLst>
          </p:cNvPr>
          <p:cNvGrpSpPr/>
          <p:nvPr/>
        </p:nvGrpSpPr>
        <p:grpSpPr>
          <a:xfrm>
            <a:off x="7230931" y="4804821"/>
            <a:ext cx="1759163" cy="1560586"/>
            <a:chOff x="4317811" y="5184589"/>
            <a:chExt cx="1759163" cy="1560586"/>
          </a:xfrm>
        </p:grpSpPr>
        <p:sp>
          <p:nvSpPr>
            <p:cNvPr id="63" name="Rectangle 62">
              <a:extLst>
                <a:ext uri="{FF2B5EF4-FFF2-40B4-BE49-F238E27FC236}">
                  <a16:creationId xmlns:a16="http://schemas.microsoft.com/office/drawing/2014/main" id="{D96B4554-152A-221E-267A-E99729E85DCA}"/>
                </a:ext>
              </a:extLst>
            </p:cNvPr>
            <p:cNvSpPr/>
            <p:nvPr/>
          </p:nvSpPr>
          <p:spPr>
            <a:xfrm>
              <a:off x="4317811" y="5198636"/>
              <a:ext cx="875243" cy="77188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a:t>
              </a:r>
              <a:r>
                <a:rPr lang="en-US" baseline="-25000" dirty="0">
                  <a:solidFill>
                    <a:schemeClr val="tx1"/>
                  </a:solidFill>
                </a:rPr>
                <a:t>b</a:t>
              </a:r>
              <a:r>
                <a:rPr lang="en-US" dirty="0">
                  <a:solidFill>
                    <a:schemeClr val="tx1"/>
                  </a:solidFill>
                </a:rPr>
                <a:t>(1-</a:t>
              </a:r>
              <a:r>
                <a:rPr lang="en-US" i="1" dirty="0">
                  <a:solidFill>
                    <a:schemeClr val="tx1"/>
                  </a:solidFill>
                </a:rPr>
                <a:t>a</a:t>
              </a:r>
              <a:r>
                <a:rPr lang="en-US" dirty="0">
                  <a:solidFill>
                    <a:schemeClr val="tx1"/>
                  </a:solidFill>
                </a:rPr>
                <a:t>)</a:t>
              </a:r>
            </a:p>
          </p:txBody>
        </p:sp>
        <p:sp>
          <p:nvSpPr>
            <p:cNvPr id="64" name="Rectangle 63">
              <a:extLst>
                <a:ext uri="{FF2B5EF4-FFF2-40B4-BE49-F238E27FC236}">
                  <a16:creationId xmlns:a16="http://schemas.microsoft.com/office/drawing/2014/main" id="{DDD0C5BD-89D8-9FD8-4225-7DFD3A25F120}"/>
                </a:ext>
              </a:extLst>
            </p:cNvPr>
            <p:cNvSpPr/>
            <p:nvPr/>
          </p:nvSpPr>
          <p:spPr>
            <a:xfrm>
              <a:off x="5193054" y="5184589"/>
              <a:ext cx="875243" cy="77188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a:solidFill>
                    <a:schemeClr val="tx1"/>
                  </a:solidFill>
                </a:rPr>
                <a:t>B</a:t>
              </a:r>
            </a:p>
          </p:txBody>
        </p:sp>
        <p:sp>
          <p:nvSpPr>
            <p:cNvPr id="65" name="Rectangle 64">
              <a:extLst>
                <a:ext uri="{FF2B5EF4-FFF2-40B4-BE49-F238E27FC236}">
                  <a16:creationId xmlns:a16="http://schemas.microsoft.com/office/drawing/2014/main" id="{96E9316B-E4D6-2C86-84E3-3369D01270C9}"/>
                </a:ext>
              </a:extLst>
            </p:cNvPr>
            <p:cNvSpPr/>
            <p:nvPr/>
          </p:nvSpPr>
          <p:spPr>
            <a:xfrm>
              <a:off x="4317811" y="5970518"/>
              <a:ext cx="875243" cy="77188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s</a:t>
              </a:r>
              <a:r>
                <a:rPr lang="en-US" baseline="-25000" dirty="0" err="1">
                  <a:solidFill>
                    <a:schemeClr val="tx1"/>
                  </a:solidFill>
                </a:rPr>
                <a:t>b</a:t>
              </a:r>
              <a:r>
                <a:rPr lang="en-US" dirty="0" err="1">
                  <a:solidFill>
                    <a:schemeClr val="tx1"/>
                  </a:solidFill>
                </a:rPr>
                <a:t>a</a:t>
              </a:r>
              <a:endParaRPr lang="en-US" dirty="0">
                <a:solidFill>
                  <a:schemeClr val="tx1"/>
                </a:solidFill>
              </a:endParaRPr>
            </a:p>
          </p:txBody>
        </p:sp>
        <p:sp>
          <p:nvSpPr>
            <p:cNvPr id="66" name="Rectangle 65">
              <a:extLst>
                <a:ext uri="{FF2B5EF4-FFF2-40B4-BE49-F238E27FC236}">
                  <a16:creationId xmlns:a16="http://schemas.microsoft.com/office/drawing/2014/main" id="{D4D312A7-D752-D117-EDD0-527FDAFF752E}"/>
                </a:ext>
              </a:extLst>
            </p:cNvPr>
            <p:cNvSpPr/>
            <p:nvPr/>
          </p:nvSpPr>
          <p:spPr>
            <a:xfrm>
              <a:off x="5201731" y="5970518"/>
              <a:ext cx="875243" cy="77465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s</a:t>
              </a:r>
              <a:r>
                <a:rPr lang="en-US" baseline="-25000" dirty="0" err="1">
                  <a:solidFill>
                    <a:schemeClr val="tx1"/>
                  </a:solidFill>
                </a:rPr>
                <a:t>a</a:t>
              </a:r>
              <a:endParaRPr lang="en-US" baseline="-25000" dirty="0">
                <a:solidFill>
                  <a:schemeClr val="tx1"/>
                </a:solidFill>
              </a:endParaRPr>
            </a:p>
          </p:txBody>
        </p:sp>
      </p:grpSp>
      <p:sp>
        <p:nvSpPr>
          <p:cNvPr id="67" name="Rectangle 66">
            <a:extLst>
              <a:ext uri="{FF2B5EF4-FFF2-40B4-BE49-F238E27FC236}">
                <a16:creationId xmlns:a16="http://schemas.microsoft.com/office/drawing/2014/main" id="{7FF7B610-8918-9941-E15B-7615AC4277D1}"/>
              </a:ext>
            </a:extLst>
          </p:cNvPr>
          <p:cNvSpPr/>
          <p:nvPr/>
        </p:nvSpPr>
        <p:spPr>
          <a:xfrm>
            <a:off x="364946" y="1479573"/>
            <a:ext cx="2929008" cy="369332"/>
          </a:xfrm>
          <a:prstGeom prst="rect">
            <a:avLst/>
          </a:prstGeom>
        </p:spPr>
        <p:txBody>
          <a:bodyPr wrap="none">
            <a:spAutoFit/>
          </a:bodyPr>
          <a:lstStyle/>
          <a:p>
            <a:pPr algn="ctr"/>
            <a:r>
              <a:rPr lang="en-US" dirty="0">
                <a:solidFill>
                  <a:srgbClr val="FF3A37"/>
                </a:solidFill>
                <a:effectLst/>
                <a:latin typeface="Helvetica" pitchFamily="2" charset="0"/>
                <a:cs typeface="Gill Sans" panose="020B0502020104020203" pitchFamily="34" charset="-79"/>
              </a:rPr>
              <a:t>Population rate of increase</a:t>
            </a:r>
          </a:p>
        </p:txBody>
      </p:sp>
    </p:spTree>
    <p:extLst>
      <p:ext uri="{BB962C8B-B14F-4D97-AF65-F5344CB8AC3E}">
        <p14:creationId xmlns:p14="http://schemas.microsoft.com/office/powerpoint/2010/main" val="243041582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 name="Title 4"/>
              <p:cNvSpPr txBox="1">
                <a:spLocks/>
              </p:cNvSpPr>
              <p:nvPr/>
            </p:nvSpPr>
            <p:spPr>
              <a:xfrm>
                <a:off x="1524001" y="106312"/>
                <a:ext cx="8961469" cy="523220"/>
              </a:xfrm>
              <a:prstGeom prst="rect">
                <a:avLst/>
              </a:prstGeom>
            </p:spPr>
            <p:txBody>
              <a:bodyPr vert="horz" wrap="square" lIns="91440" tIns="45720" rIns="91440" bIns="45720" rtlCol="0" anchor="ctr">
                <a:sp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800" dirty="0"/>
                  <a:t>Eventually, we set </a:t>
                </a:r>
                <a:r>
                  <a:rPr lang="en-US" sz="2800" dirty="0" err="1"/>
                  <a:t>det</a:t>
                </a:r>
                <a:r>
                  <a:rPr lang="en-US" sz="2800" dirty="0"/>
                  <a:t>(A- </a:t>
                </a:r>
                <a14:m>
                  <m:oMath xmlns:m="http://schemas.openxmlformats.org/officeDocument/2006/math">
                    <m:r>
                      <a:rPr lang="en-US" sz="2800" i="1">
                        <a:latin typeface="Cambria Math" charset="0"/>
                      </a:rPr>
                      <m:t>𝜆</m:t>
                    </m:r>
                  </m:oMath>
                </a14:m>
                <a:r>
                  <a:rPr lang="en-US" sz="2800" dirty="0"/>
                  <a:t>I) =0 and solve for </a:t>
                </a:r>
                <a14:m>
                  <m:oMath xmlns:m="http://schemas.openxmlformats.org/officeDocument/2006/math">
                    <m:r>
                      <a:rPr lang="en-US" sz="2800" i="1">
                        <a:latin typeface="Cambria Math" charset="0"/>
                      </a:rPr>
                      <m:t>𝜆</m:t>
                    </m:r>
                    <m:r>
                      <a:rPr lang="en-US" sz="2800" i="1">
                        <a:latin typeface="Cambria Math" charset="0"/>
                      </a:rPr>
                      <m:t> :</m:t>
                    </m:r>
                  </m:oMath>
                </a14:m>
                <a:endParaRPr lang="en-US" sz="2800" dirty="0"/>
              </a:p>
            </p:txBody>
          </p:sp>
        </mc:Choice>
        <mc:Fallback xmlns="">
          <p:sp>
            <p:nvSpPr>
              <p:cNvPr id="8" name="Title 4"/>
              <p:cNvSpPr txBox="1">
                <a:spLocks noRot="1" noChangeAspect="1" noMove="1" noResize="1" noEditPoints="1" noAdjustHandles="1" noChangeArrowheads="1" noChangeShapeType="1" noTextEdit="1"/>
              </p:cNvSpPr>
              <p:nvPr/>
            </p:nvSpPr>
            <p:spPr>
              <a:xfrm>
                <a:off x="1524001" y="106312"/>
                <a:ext cx="8961469" cy="523220"/>
              </a:xfrm>
              <a:prstGeom prst="rect">
                <a:avLst/>
              </a:prstGeom>
              <a:blipFill>
                <a:blip r:embed="rId3"/>
                <a:stretch>
                  <a:fillRect l="-1558" t="-11905" b="-30952"/>
                </a:stretch>
              </a:blipFill>
            </p:spPr>
            <p:txBody>
              <a:bodyPr/>
              <a:lstStyle/>
              <a:p>
                <a:r>
                  <a:rPr lang="en-US">
                    <a:noFill/>
                  </a:rPr>
                  <a:t> </a:t>
                </a:r>
              </a:p>
            </p:txBody>
          </p:sp>
        </mc:Fallback>
      </mc:AlternateContent>
      <p:sp>
        <p:nvSpPr>
          <p:cNvPr id="11" name="Title 4"/>
          <p:cNvSpPr txBox="1">
            <a:spLocks/>
          </p:cNvSpPr>
          <p:nvPr/>
        </p:nvSpPr>
        <p:spPr>
          <a:xfrm>
            <a:off x="1676401" y="2405012"/>
            <a:ext cx="8961469" cy="523220"/>
          </a:xfrm>
          <a:prstGeom prst="rect">
            <a:avLst/>
          </a:prstGeom>
        </p:spPr>
        <p:txBody>
          <a:bodyPr vert="horz" wrap="square" lIns="91440" tIns="45720" rIns="91440" bIns="45720" rtlCol="0" anchor="ctr">
            <a:sp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800" dirty="0"/>
              <a:t>For a 2x2 matrix</a:t>
            </a:r>
            <a:r>
              <a:rPr lang="en-US" sz="2800"/>
              <a:t>, recall that:</a:t>
            </a:r>
            <a:endParaRPr lang="en-US" sz="2800" dirty="0"/>
          </a:p>
        </p:txBody>
      </p:sp>
      <p:pic>
        <p:nvPicPr>
          <p:cNvPr id="12" name="Picture 11"/>
          <p:cNvPicPr>
            <a:picLocks noChangeAspect="1"/>
          </p:cNvPicPr>
          <p:nvPr/>
        </p:nvPicPr>
        <p:blipFill rotWithShape="1">
          <a:blip r:embed="rId4"/>
          <a:srcRect l="6944" t="11817" r="6806" b="53840"/>
          <a:stretch/>
        </p:blipFill>
        <p:spPr>
          <a:xfrm>
            <a:off x="1676401" y="3020045"/>
            <a:ext cx="5790707" cy="1501294"/>
          </a:xfrm>
          <a:prstGeom prst="rect">
            <a:avLst/>
          </a:prstGeom>
        </p:spPr>
      </p:pic>
      <p:sp>
        <p:nvSpPr>
          <p:cNvPr id="15" name="Title 4"/>
          <p:cNvSpPr txBox="1">
            <a:spLocks/>
          </p:cNvSpPr>
          <p:nvPr/>
        </p:nvSpPr>
        <p:spPr>
          <a:xfrm>
            <a:off x="1676400" y="4565577"/>
            <a:ext cx="8961469" cy="523220"/>
          </a:xfrm>
          <a:prstGeom prst="rect">
            <a:avLst/>
          </a:prstGeom>
        </p:spPr>
        <p:txBody>
          <a:bodyPr vert="horz" wrap="square" lIns="91440" tIns="45720" rIns="91440" bIns="45720" rtlCol="0" anchor="ctr">
            <a:sp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800" dirty="0"/>
              <a:t>which gives us:</a:t>
            </a:r>
          </a:p>
        </p:txBody>
      </p:sp>
      <p:pic>
        <p:nvPicPr>
          <p:cNvPr id="3" name="Picture 2">
            <a:extLst>
              <a:ext uri="{FF2B5EF4-FFF2-40B4-BE49-F238E27FC236}">
                <a16:creationId xmlns:a16="http://schemas.microsoft.com/office/drawing/2014/main" id="{45DAD031-7025-4144-B948-DD953F5DE3C0}"/>
              </a:ext>
            </a:extLst>
          </p:cNvPr>
          <p:cNvPicPr>
            <a:picLocks noChangeAspect="1"/>
          </p:cNvPicPr>
          <p:nvPr/>
        </p:nvPicPr>
        <p:blipFill rotWithShape="1">
          <a:blip r:embed="rId5"/>
          <a:srcRect l="3003" t="11778" b="11305"/>
          <a:stretch/>
        </p:blipFill>
        <p:spPr>
          <a:xfrm>
            <a:off x="1676399" y="733529"/>
            <a:ext cx="5368275" cy="1558894"/>
          </a:xfrm>
          <a:prstGeom prst="rect">
            <a:avLst/>
          </a:prstGeom>
        </p:spPr>
      </p:pic>
      <p:pic>
        <p:nvPicPr>
          <p:cNvPr id="5" name="Picture 4">
            <a:extLst>
              <a:ext uri="{FF2B5EF4-FFF2-40B4-BE49-F238E27FC236}">
                <a16:creationId xmlns:a16="http://schemas.microsoft.com/office/drawing/2014/main" id="{4C74FA19-B119-784C-A61F-AC9772DF76E7}"/>
              </a:ext>
            </a:extLst>
          </p:cNvPr>
          <p:cNvPicPr>
            <a:picLocks noChangeAspect="1"/>
          </p:cNvPicPr>
          <p:nvPr/>
        </p:nvPicPr>
        <p:blipFill rotWithShape="1">
          <a:blip r:embed="rId6"/>
          <a:srcRect l="3155" t="18242" b="13243"/>
          <a:stretch/>
        </p:blipFill>
        <p:spPr>
          <a:xfrm>
            <a:off x="1694686" y="5201387"/>
            <a:ext cx="8271506" cy="1309143"/>
          </a:xfrm>
          <a:prstGeom prst="rect">
            <a:avLst/>
          </a:prstGeom>
        </p:spPr>
      </p:pic>
    </p:spTree>
    <p:extLst>
      <p:ext uri="{BB962C8B-B14F-4D97-AF65-F5344CB8AC3E}">
        <p14:creationId xmlns:p14="http://schemas.microsoft.com/office/powerpoint/2010/main" val="880432930"/>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4"/>
          <p:cNvSpPr txBox="1">
            <a:spLocks/>
          </p:cNvSpPr>
          <p:nvPr/>
        </p:nvSpPr>
        <p:spPr>
          <a:xfrm>
            <a:off x="1524001" y="-12466"/>
            <a:ext cx="8961469" cy="523220"/>
          </a:xfrm>
          <a:prstGeom prst="rect">
            <a:avLst/>
          </a:prstGeom>
        </p:spPr>
        <p:txBody>
          <a:bodyPr vert="horz" wrap="square" lIns="91440" tIns="45720" rIns="91440" bIns="45720" rtlCol="0" anchor="ctr">
            <a:sp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800" dirty="0"/>
              <a:t>If we rearrange the </a:t>
            </a:r>
            <a:r>
              <a:rPr lang="en-US" sz="2800"/>
              <a:t>characteristic equation:</a:t>
            </a:r>
            <a:endParaRPr lang="en-US" sz="2800" dirty="0"/>
          </a:p>
        </p:txBody>
      </p:sp>
      <mc:AlternateContent xmlns:mc="http://schemas.openxmlformats.org/markup-compatibility/2006" xmlns:a14="http://schemas.microsoft.com/office/drawing/2010/main">
        <mc:Choice Requires="a14">
          <p:sp>
            <p:nvSpPr>
              <p:cNvPr id="9" name="Title 4"/>
              <p:cNvSpPr txBox="1">
                <a:spLocks/>
              </p:cNvSpPr>
              <p:nvPr/>
            </p:nvSpPr>
            <p:spPr>
              <a:xfrm>
                <a:off x="8412132" y="-12466"/>
                <a:ext cx="2255869" cy="523220"/>
              </a:xfrm>
              <a:prstGeom prst="rect">
                <a:avLst/>
              </a:prstGeom>
            </p:spPr>
            <p:txBody>
              <a:bodyPr vert="horz" wrap="square" lIns="91440" tIns="45720" rIns="91440" bIns="45720" rtlCol="0" anchor="ctr">
                <a:sp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r"/>
                <a:r>
                  <a:rPr lang="en-US" sz="2800" dirty="0"/>
                  <a:t>In terms of </a:t>
                </a:r>
                <a14:m>
                  <m:oMath xmlns:m="http://schemas.openxmlformats.org/officeDocument/2006/math">
                    <m:r>
                      <a:rPr lang="en-US" sz="2800" i="1">
                        <a:latin typeface="Cambria Math" charset="0"/>
                      </a:rPr>
                      <m:t>𝜆</m:t>
                    </m:r>
                  </m:oMath>
                </a14:m>
                <a:r>
                  <a:rPr lang="en-US" sz="2800" dirty="0"/>
                  <a:t>:</a:t>
                </a:r>
              </a:p>
            </p:txBody>
          </p:sp>
        </mc:Choice>
        <mc:Fallback xmlns="">
          <p:sp>
            <p:nvSpPr>
              <p:cNvPr id="9" name="Title 4"/>
              <p:cNvSpPr txBox="1">
                <a:spLocks noRot="1" noChangeAspect="1" noMove="1" noResize="1" noEditPoints="1" noAdjustHandles="1" noChangeArrowheads="1" noChangeShapeType="1" noTextEdit="1"/>
              </p:cNvSpPr>
              <p:nvPr/>
            </p:nvSpPr>
            <p:spPr>
              <a:xfrm>
                <a:off x="8412132" y="-12466"/>
                <a:ext cx="2255869" cy="523220"/>
              </a:xfrm>
              <a:prstGeom prst="rect">
                <a:avLst/>
              </a:prstGeom>
              <a:blipFill>
                <a:blip r:embed="rId3"/>
                <a:stretch>
                  <a:fillRect t="-11905" r="-5587" b="-3095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itle 4"/>
              <p:cNvSpPr txBox="1">
                <a:spLocks/>
              </p:cNvSpPr>
              <p:nvPr/>
            </p:nvSpPr>
            <p:spPr>
              <a:xfrm>
                <a:off x="1524001" y="1467151"/>
                <a:ext cx="9253569" cy="954107"/>
              </a:xfrm>
              <a:prstGeom prst="rect">
                <a:avLst/>
              </a:prstGeom>
            </p:spPr>
            <p:txBody>
              <a:bodyPr vert="horz" wrap="square" lIns="91440" tIns="45720" rIns="91440" bIns="45720" rtlCol="0" anchor="ctr">
                <a:sp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800" dirty="0"/>
                  <a:t>We can infer the following inequality</a:t>
                </a:r>
              </a:p>
              <a:p>
                <a:pPr algn="l"/>
                <a:r>
                  <a:rPr lang="en-US" sz="2800" dirty="0"/>
                  <a:t> for a growing population (</a:t>
                </a:r>
                <a14:m>
                  <m:oMath xmlns:m="http://schemas.openxmlformats.org/officeDocument/2006/math">
                    <m:r>
                      <a:rPr lang="en-US" sz="2800" i="1">
                        <a:latin typeface="Cambria Math" charset="0"/>
                      </a:rPr>
                      <m:t>𝜆</m:t>
                    </m:r>
                  </m:oMath>
                </a14:m>
                <a:r>
                  <a:rPr lang="en-US" sz="2800" dirty="0"/>
                  <a:t> &gt;1 ):</a:t>
                </a:r>
              </a:p>
            </p:txBody>
          </p:sp>
        </mc:Choice>
        <mc:Fallback xmlns="">
          <p:sp>
            <p:nvSpPr>
              <p:cNvPr id="16" name="Title 4"/>
              <p:cNvSpPr txBox="1">
                <a:spLocks noRot="1" noChangeAspect="1" noMove="1" noResize="1" noEditPoints="1" noAdjustHandles="1" noChangeArrowheads="1" noChangeShapeType="1" noTextEdit="1"/>
              </p:cNvSpPr>
              <p:nvPr/>
            </p:nvSpPr>
            <p:spPr>
              <a:xfrm>
                <a:off x="1524001" y="1467151"/>
                <a:ext cx="9253569" cy="954107"/>
              </a:xfrm>
              <a:prstGeom prst="rect">
                <a:avLst/>
              </a:prstGeom>
              <a:blipFill>
                <a:blip r:embed="rId4"/>
                <a:stretch>
                  <a:fillRect l="-1509" t="-6579" b="-17105"/>
                </a:stretch>
              </a:blipFill>
            </p:spPr>
            <p:txBody>
              <a:bodyPr/>
              <a:lstStyle/>
              <a:p>
                <a:r>
                  <a:rPr lang="en-US">
                    <a:noFill/>
                  </a:rPr>
                  <a:t> </a:t>
                </a:r>
              </a:p>
            </p:txBody>
          </p:sp>
        </mc:Fallback>
      </mc:AlternateContent>
      <p:sp>
        <p:nvSpPr>
          <p:cNvPr id="19" name="Title 4"/>
          <p:cNvSpPr txBox="1">
            <a:spLocks/>
          </p:cNvSpPr>
          <p:nvPr/>
        </p:nvSpPr>
        <p:spPr>
          <a:xfrm>
            <a:off x="1524000" y="3890166"/>
            <a:ext cx="9253569" cy="523220"/>
          </a:xfrm>
          <a:prstGeom prst="rect">
            <a:avLst/>
          </a:prstGeom>
        </p:spPr>
        <p:txBody>
          <a:bodyPr vert="horz" wrap="square" lIns="91440" tIns="45720" rIns="91440" bIns="45720" rtlCol="0" anchor="ctr">
            <a:sp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800" dirty="0"/>
              <a:t>And compute the zero-growth </a:t>
            </a:r>
            <a:r>
              <a:rPr lang="en-US" sz="2800"/>
              <a:t>isocline at:</a:t>
            </a:r>
            <a:endParaRPr lang="en-US" sz="2800" dirty="0"/>
          </a:p>
        </p:txBody>
      </p:sp>
      <p:pic>
        <p:nvPicPr>
          <p:cNvPr id="10" name="Picture 9">
            <a:extLst>
              <a:ext uri="{FF2B5EF4-FFF2-40B4-BE49-F238E27FC236}">
                <a16:creationId xmlns:a16="http://schemas.microsoft.com/office/drawing/2014/main" id="{DE8F8A94-0353-E14E-BFB0-FEE1304DE333}"/>
              </a:ext>
            </a:extLst>
          </p:cNvPr>
          <p:cNvPicPr>
            <a:picLocks noChangeAspect="1"/>
          </p:cNvPicPr>
          <p:nvPr/>
        </p:nvPicPr>
        <p:blipFill rotWithShape="1">
          <a:blip r:embed="rId5"/>
          <a:srcRect l="3155" t="18242" b="13243"/>
          <a:stretch/>
        </p:blipFill>
        <p:spPr>
          <a:xfrm>
            <a:off x="1625600" y="531740"/>
            <a:ext cx="5918448" cy="936721"/>
          </a:xfrm>
          <a:prstGeom prst="rect">
            <a:avLst/>
          </a:prstGeom>
        </p:spPr>
      </p:pic>
      <p:pic>
        <p:nvPicPr>
          <p:cNvPr id="6" name="Picture 5">
            <a:extLst>
              <a:ext uri="{FF2B5EF4-FFF2-40B4-BE49-F238E27FC236}">
                <a16:creationId xmlns:a16="http://schemas.microsoft.com/office/drawing/2014/main" id="{D03AE760-4BD3-454A-9891-08CC9F38F271}"/>
              </a:ext>
            </a:extLst>
          </p:cNvPr>
          <p:cNvPicPr>
            <a:picLocks noChangeAspect="1"/>
          </p:cNvPicPr>
          <p:nvPr/>
        </p:nvPicPr>
        <p:blipFill>
          <a:blip r:embed="rId6"/>
          <a:stretch>
            <a:fillRect/>
          </a:stretch>
        </p:blipFill>
        <p:spPr>
          <a:xfrm>
            <a:off x="7869269" y="475216"/>
            <a:ext cx="2717800" cy="1676400"/>
          </a:xfrm>
          <a:prstGeom prst="rect">
            <a:avLst/>
          </a:prstGeom>
        </p:spPr>
      </p:pic>
      <p:pic>
        <p:nvPicPr>
          <p:cNvPr id="8" name="Picture 7">
            <a:extLst>
              <a:ext uri="{FF2B5EF4-FFF2-40B4-BE49-F238E27FC236}">
                <a16:creationId xmlns:a16="http://schemas.microsoft.com/office/drawing/2014/main" id="{18BECDA3-22AE-0642-880E-71566958B449}"/>
              </a:ext>
            </a:extLst>
          </p:cNvPr>
          <p:cNvPicPr>
            <a:picLocks noChangeAspect="1"/>
          </p:cNvPicPr>
          <p:nvPr/>
        </p:nvPicPr>
        <p:blipFill rotWithShape="1">
          <a:blip r:embed="rId7"/>
          <a:srcRect t="21781"/>
          <a:stretch/>
        </p:blipFill>
        <p:spPr>
          <a:xfrm>
            <a:off x="1625600" y="2448534"/>
            <a:ext cx="5110480" cy="1400356"/>
          </a:xfrm>
          <a:prstGeom prst="rect">
            <a:avLst/>
          </a:prstGeom>
        </p:spPr>
      </p:pic>
      <p:pic>
        <p:nvPicPr>
          <p:cNvPr id="17" name="Picture 16">
            <a:extLst>
              <a:ext uri="{FF2B5EF4-FFF2-40B4-BE49-F238E27FC236}">
                <a16:creationId xmlns:a16="http://schemas.microsoft.com/office/drawing/2014/main" id="{D0F72A7A-C9C4-E54A-8DD2-10B086BFCDC6}"/>
              </a:ext>
            </a:extLst>
          </p:cNvPr>
          <p:cNvPicPr>
            <a:picLocks noChangeAspect="1"/>
          </p:cNvPicPr>
          <p:nvPr/>
        </p:nvPicPr>
        <p:blipFill rotWithShape="1">
          <a:blip r:embed="rId8"/>
          <a:srcRect l="5333" t="12850" r="7217" b="3965"/>
          <a:stretch/>
        </p:blipFill>
        <p:spPr>
          <a:xfrm>
            <a:off x="1625600" y="4540408"/>
            <a:ext cx="3025648" cy="1876012"/>
          </a:xfrm>
          <a:prstGeom prst="rect">
            <a:avLst/>
          </a:prstGeom>
        </p:spPr>
      </p:pic>
    </p:spTree>
    <p:extLst>
      <p:ext uri="{BB962C8B-B14F-4D97-AF65-F5344CB8AC3E}">
        <p14:creationId xmlns:p14="http://schemas.microsoft.com/office/powerpoint/2010/main" val="33006886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F02E913-B0C4-60C0-7132-F312D14CFBF0}"/>
              </a:ext>
            </a:extLst>
          </p:cNvPr>
          <p:cNvSpPr/>
          <p:nvPr/>
        </p:nvSpPr>
        <p:spPr>
          <a:xfrm>
            <a:off x="7003851" y="120607"/>
            <a:ext cx="5311833" cy="2031325"/>
          </a:xfrm>
          <a:prstGeom prst="rect">
            <a:avLst/>
          </a:prstGeom>
        </p:spPr>
        <p:txBody>
          <a:bodyPr wrap="square">
            <a:spAutoFit/>
          </a:bodyPr>
          <a:lstStyle/>
          <a:p>
            <a:pPr algn="ctr"/>
            <a:r>
              <a:rPr lang="en-US" dirty="0">
                <a:effectLst/>
                <a:latin typeface="Helvetica Light" panose="020B0403020202020204" pitchFamily="34" charset="0"/>
              </a:rPr>
              <a:t>1. Populations are divided into compartments</a:t>
            </a:r>
          </a:p>
          <a:p>
            <a:pPr algn="ctr"/>
            <a:r>
              <a:rPr lang="en-US" dirty="0">
                <a:effectLst/>
                <a:latin typeface="Helvetica Light" panose="020B0403020202020204" pitchFamily="34" charset="0"/>
              </a:rPr>
              <a:t>2.</a:t>
            </a:r>
            <a:r>
              <a:rPr lang="en-US" dirty="0">
                <a:latin typeface="Helvetica Light" panose="020B0403020202020204" pitchFamily="34" charset="0"/>
              </a:rPr>
              <a:t> Individuals within a compartment are homogenously mixed</a:t>
            </a:r>
            <a:r>
              <a:rPr lang="en-US" dirty="0">
                <a:effectLst/>
                <a:latin typeface="Helvetica Light" panose="020B0403020202020204" pitchFamily="34" charset="0"/>
              </a:rPr>
              <a:t> </a:t>
            </a:r>
          </a:p>
          <a:p>
            <a:pPr algn="ctr"/>
            <a:r>
              <a:rPr lang="en-US" dirty="0">
                <a:latin typeface="Helvetica Light" panose="020B0403020202020204" pitchFamily="34" charset="0"/>
              </a:rPr>
              <a:t>3. </a:t>
            </a:r>
            <a:r>
              <a:rPr lang="en-US" dirty="0">
                <a:effectLst/>
                <a:latin typeface="Helvetica Light" panose="020B0403020202020204" pitchFamily="34" charset="0"/>
              </a:rPr>
              <a:t>Compartments and transition rates are </a:t>
            </a:r>
          </a:p>
          <a:p>
            <a:pPr algn="ctr"/>
            <a:r>
              <a:rPr lang="en-US" dirty="0">
                <a:effectLst/>
                <a:latin typeface="Helvetica Light" panose="020B0403020202020204" pitchFamily="34" charset="0"/>
              </a:rPr>
              <a:t>determined by biological systems</a:t>
            </a:r>
          </a:p>
          <a:p>
            <a:pPr algn="ctr"/>
            <a:r>
              <a:rPr lang="en-US" b="1" dirty="0">
                <a:solidFill>
                  <a:srgbClr val="C00000"/>
                </a:solidFill>
                <a:effectLst/>
                <a:latin typeface="Helvetica Light" panose="020B0403020202020204" pitchFamily="34" charset="0"/>
              </a:rPr>
              <a:t>4. Rates of transferring between compartments </a:t>
            </a:r>
          </a:p>
          <a:p>
            <a:pPr algn="ctr"/>
            <a:r>
              <a:rPr lang="en-US" b="1" dirty="0">
                <a:solidFill>
                  <a:srgbClr val="C00000"/>
                </a:solidFill>
                <a:effectLst/>
                <a:latin typeface="Helvetica Light" panose="020B0403020202020204" pitchFamily="34" charset="0"/>
              </a:rPr>
              <a:t>are expressed mathematically </a:t>
            </a:r>
          </a:p>
        </p:txBody>
      </p:sp>
      <p:sp>
        <p:nvSpPr>
          <p:cNvPr id="27" name="Rectangle 26">
            <a:extLst>
              <a:ext uri="{FF2B5EF4-FFF2-40B4-BE49-F238E27FC236}">
                <a16:creationId xmlns:a16="http://schemas.microsoft.com/office/drawing/2014/main" id="{62BD3F7D-F421-A0E9-7474-CDB88FE5CD0E}"/>
              </a:ext>
            </a:extLst>
          </p:cNvPr>
          <p:cNvSpPr/>
          <p:nvPr/>
        </p:nvSpPr>
        <p:spPr>
          <a:xfrm>
            <a:off x="3666758" y="1473223"/>
            <a:ext cx="1068005" cy="1110836"/>
          </a:xfrm>
          <a:prstGeom prst="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rPr>
              <a:t>Babies</a:t>
            </a:r>
          </a:p>
        </p:txBody>
      </p:sp>
      <p:sp>
        <p:nvSpPr>
          <p:cNvPr id="28" name="Rectangle 27">
            <a:extLst>
              <a:ext uri="{FF2B5EF4-FFF2-40B4-BE49-F238E27FC236}">
                <a16:creationId xmlns:a16="http://schemas.microsoft.com/office/drawing/2014/main" id="{02E3C0ED-556F-F48E-0B41-72AB5DCCDF66}"/>
              </a:ext>
            </a:extLst>
          </p:cNvPr>
          <p:cNvSpPr/>
          <p:nvPr/>
        </p:nvSpPr>
        <p:spPr>
          <a:xfrm>
            <a:off x="5624833" y="1473223"/>
            <a:ext cx="1068005" cy="1110836"/>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rPr>
              <a:t>Adults</a:t>
            </a:r>
          </a:p>
        </p:txBody>
      </p:sp>
      <p:cxnSp>
        <p:nvCxnSpPr>
          <p:cNvPr id="29" name="Straight Arrow Connector 28">
            <a:extLst>
              <a:ext uri="{FF2B5EF4-FFF2-40B4-BE49-F238E27FC236}">
                <a16:creationId xmlns:a16="http://schemas.microsoft.com/office/drawing/2014/main" id="{BA6AB532-7722-82DA-E192-FC3586DAE9F7}"/>
              </a:ext>
            </a:extLst>
          </p:cNvPr>
          <p:cNvCxnSpPr>
            <a:cxnSpLocks/>
          </p:cNvCxnSpPr>
          <p:nvPr/>
        </p:nvCxnSpPr>
        <p:spPr>
          <a:xfrm>
            <a:off x="4859959" y="2028641"/>
            <a:ext cx="63568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D1E0D723-9AB7-6C99-22CE-FF5A17E2785D}"/>
              </a:ext>
            </a:extLst>
          </p:cNvPr>
          <p:cNvCxnSpPr>
            <a:cxnSpLocks/>
          </p:cNvCxnSpPr>
          <p:nvPr/>
        </p:nvCxnSpPr>
        <p:spPr>
          <a:xfrm>
            <a:off x="4200760" y="2654407"/>
            <a:ext cx="0" cy="45455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Curved Connector 30">
            <a:extLst>
              <a:ext uri="{FF2B5EF4-FFF2-40B4-BE49-F238E27FC236}">
                <a16:creationId xmlns:a16="http://schemas.microsoft.com/office/drawing/2014/main" id="{6445DAB9-D8AE-940D-967C-04177EF5B774}"/>
              </a:ext>
            </a:extLst>
          </p:cNvPr>
          <p:cNvCxnSpPr>
            <a:cxnSpLocks/>
            <a:stCxn id="28" idx="0"/>
            <a:endCxn id="27" idx="0"/>
          </p:cNvCxnSpPr>
          <p:nvPr/>
        </p:nvCxnSpPr>
        <p:spPr>
          <a:xfrm rot="16200000" flipV="1">
            <a:off x="5179799" y="494185"/>
            <a:ext cx="12700" cy="1958075"/>
          </a:xfrm>
          <a:prstGeom prst="curvedConnector3">
            <a:avLst>
              <a:gd name="adj1" fmla="val 4251047"/>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79AAE402-FE9F-697E-784E-7DCFCD50F9D1}"/>
              </a:ext>
            </a:extLst>
          </p:cNvPr>
          <p:cNvCxnSpPr>
            <a:cxnSpLocks/>
          </p:cNvCxnSpPr>
          <p:nvPr/>
        </p:nvCxnSpPr>
        <p:spPr>
          <a:xfrm>
            <a:off x="6158835" y="2650105"/>
            <a:ext cx="0" cy="45455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D19DAFF9-CD57-A6FD-AAE3-8B164ED87A88}"/>
              </a:ext>
            </a:extLst>
          </p:cNvPr>
          <p:cNvSpPr/>
          <p:nvPr/>
        </p:nvSpPr>
        <p:spPr>
          <a:xfrm>
            <a:off x="4732116" y="580540"/>
            <a:ext cx="1086964"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Births (B)</a:t>
            </a:r>
          </a:p>
        </p:txBody>
      </p:sp>
      <p:sp>
        <p:nvSpPr>
          <p:cNvPr id="34" name="Rectangle 33">
            <a:extLst>
              <a:ext uri="{FF2B5EF4-FFF2-40B4-BE49-F238E27FC236}">
                <a16:creationId xmlns:a16="http://schemas.microsoft.com/office/drawing/2014/main" id="{AFE9BFF1-2F3F-45B7-2540-8600D1C8D8A0}"/>
              </a:ext>
            </a:extLst>
          </p:cNvPr>
          <p:cNvSpPr/>
          <p:nvPr/>
        </p:nvSpPr>
        <p:spPr>
          <a:xfrm>
            <a:off x="4709213" y="1601204"/>
            <a:ext cx="957313" cy="369332"/>
          </a:xfrm>
          <a:prstGeom prst="rect">
            <a:avLst/>
          </a:prstGeom>
        </p:spPr>
        <p:txBody>
          <a:bodyPr wrap="none">
            <a:spAutoFit/>
          </a:bodyPr>
          <a:lstStyle/>
          <a:p>
            <a:pPr algn="ctr"/>
            <a:r>
              <a:rPr lang="en-US" dirty="0">
                <a:solidFill>
                  <a:srgbClr val="000000"/>
                </a:solidFill>
                <a:latin typeface="Gill Sans" panose="020B0502020104020203" pitchFamily="34" charset="-79"/>
                <a:cs typeface="Gill Sans" panose="020B0502020104020203" pitchFamily="34" charset="-79"/>
              </a:rPr>
              <a:t>a</a:t>
            </a:r>
            <a:r>
              <a:rPr lang="en-US" dirty="0">
                <a:solidFill>
                  <a:srgbClr val="000000"/>
                </a:solidFill>
                <a:effectLst/>
                <a:latin typeface="Gill Sans" panose="020B0502020104020203" pitchFamily="34" charset="-79"/>
                <a:cs typeface="Gill Sans" panose="020B0502020104020203" pitchFamily="34" charset="-79"/>
              </a:rPr>
              <a:t>ging (a)</a:t>
            </a:r>
          </a:p>
        </p:txBody>
      </p:sp>
      <p:sp>
        <p:nvSpPr>
          <p:cNvPr id="35" name="Rectangle 34">
            <a:extLst>
              <a:ext uri="{FF2B5EF4-FFF2-40B4-BE49-F238E27FC236}">
                <a16:creationId xmlns:a16="http://schemas.microsoft.com/office/drawing/2014/main" id="{4508AF08-C226-2E5C-0A52-A6CBFAAAC93C}"/>
              </a:ext>
            </a:extLst>
          </p:cNvPr>
          <p:cNvSpPr/>
          <p:nvPr/>
        </p:nvSpPr>
        <p:spPr>
          <a:xfrm>
            <a:off x="4187623" y="2684181"/>
            <a:ext cx="1399742" cy="369332"/>
          </a:xfrm>
          <a:prstGeom prst="rect">
            <a:avLst/>
          </a:prstGeom>
        </p:spPr>
        <p:txBody>
          <a:bodyPr wrap="none">
            <a:spAutoFit/>
          </a:bodyPr>
          <a:lstStyle/>
          <a:p>
            <a:pPr algn="ctr"/>
            <a:r>
              <a:rPr lang="en-US" dirty="0">
                <a:solidFill>
                  <a:srgbClr val="000000"/>
                </a:solidFill>
                <a:latin typeface="Gill Sans" panose="020B0502020104020203" pitchFamily="34" charset="-79"/>
                <a:cs typeface="Gill Sans" panose="020B0502020104020203" pitchFamily="34" charset="-79"/>
              </a:rPr>
              <a:t>d</a:t>
            </a:r>
            <a:r>
              <a:rPr lang="en-US" dirty="0">
                <a:solidFill>
                  <a:srgbClr val="000000"/>
                </a:solidFill>
                <a:effectLst/>
                <a:latin typeface="Gill Sans" panose="020B0502020104020203" pitchFamily="34" charset="-79"/>
                <a:cs typeface="Gill Sans" panose="020B0502020104020203" pitchFamily="34" charset="-79"/>
              </a:rPr>
              <a:t>eaths (1-s</a:t>
            </a:r>
            <a:r>
              <a:rPr lang="en-US" baseline="-25000" dirty="0">
                <a:solidFill>
                  <a:srgbClr val="000000"/>
                </a:solidFill>
                <a:effectLst/>
                <a:latin typeface="Gill Sans" panose="020B0502020104020203" pitchFamily="34" charset="-79"/>
                <a:cs typeface="Gill Sans" panose="020B0502020104020203" pitchFamily="34" charset="-79"/>
              </a:rPr>
              <a:t>b</a:t>
            </a:r>
            <a:r>
              <a:rPr lang="en-US" dirty="0">
                <a:solidFill>
                  <a:srgbClr val="000000"/>
                </a:solidFill>
                <a:effectLst/>
                <a:latin typeface="Gill Sans" panose="020B0502020104020203" pitchFamily="34" charset="-79"/>
                <a:cs typeface="Gill Sans" panose="020B0502020104020203" pitchFamily="34" charset="-79"/>
              </a:rPr>
              <a:t>)</a:t>
            </a:r>
          </a:p>
        </p:txBody>
      </p:sp>
      <p:sp>
        <p:nvSpPr>
          <p:cNvPr id="36" name="Rectangle 35">
            <a:extLst>
              <a:ext uri="{FF2B5EF4-FFF2-40B4-BE49-F238E27FC236}">
                <a16:creationId xmlns:a16="http://schemas.microsoft.com/office/drawing/2014/main" id="{4C00C8A4-164F-4BA4-76B3-AAB60F2525BA}"/>
              </a:ext>
            </a:extLst>
          </p:cNvPr>
          <p:cNvSpPr/>
          <p:nvPr/>
        </p:nvSpPr>
        <p:spPr>
          <a:xfrm>
            <a:off x="6096181" y="2684181"/>
            <a:ext cx="1382110"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deaths (1-s</a:t>
            </a:r>
            <a:r>
              <a:rPr lang="en-US" baseline="-25000" dirty="0">
                <a:solidFill>
                  <a:srgbClr val="000000"/>
                </a:solidFill>
                <a:effectLst/>
                <a:latin typeface="Gill Sans" panose="020B0502020104020203" pitchFamily="34" charset="-79"/>
                <a:cs typeface="Gill Sans" panose="020B0502020104020203" pitchFamily="34" charset="-79"/>
              </a:rPr>
              <a:t>a</a:t>
            </a:r>
            <a:r>
              <a:rPr lang="en-US" dirty="0">
                <a:solidFill>
                  <a:srgbClr val="000000"/>
                </a:solidFill>
                <a:effectLst/>
                <a:latin typeface="Gill Sans" panose="020B0502020104020203" pitchFamily="34" charset="-79"/>
                <a:cs typeface="Gill Sans" panose="020B0502020104020203" pitchFamily="34" charset="-79"/>
              </a:rPr>
              <a:t>)</a:t>
            </a:r>
          </a:p>
        </p:txBody>
      </p:sp>
      <p:sp>
        <p:nvSpPr>
          <p:cNvPr id="37" name="Rectangle 36">
            <a:extLst>
              <a:ext uri="{FF2B5EF4-FFF2-40B4-BE49-F238E27FC236}">
                <a16:creationId xmlns:a16="http://schemas.microsoft.com/office/drawing/2014/main" id="{A989F9D5-F1A2-2DA8-F0AE-37D0D16B25D4}"/>
              </a:ext>
            </a:extLst>
          </p:cNvPr>
          <p:cNvSpPr/>
          <p:nvPr/>
        </p:nvSpPr>
        <p:spPr>
          <a:xfrm>
            <a:off x="359931" y="120607"/>
            <a:ext cx="3225338" cy="954107"/>
          </a:xfrm>
          <a:prstGeom prst="rect">
            <a:avLst/>
          </a:prstGeom>
          <a:ln>
            <a:solidFill>
              <a:schemeClr val="tx1"/>
            </a:solidFill>
          </a:ln>
        </p:spPr>
        <p:txBody>
          <a:bodyPr wrap="square">
            <a:spAutoFit/>
          </a:bodyPr>
          <a:lstStyle/>
          <a:p>
            <a:r>
              <a:rPr lang="en-US" sz="2800" b="1" dirty="0">
                <a:solidFill>
                  <a:srgbClr val="000000"/>
                </a:solidFill>
                <a:effectLst/>
                <a:latin typeface="Helvetica" pitchFamily="2" charset="0"/>
              </a:rPr>
              <a:t>The structured</a:t>
            </a:r>
            <a:endParaRPr lang="en-US" sz="2800" dirty="0">
              <a:solidFill>
                <a:srgbClr val="000000"/>
              </a:solidFill>
              <a:effectLst/>
              <a:latin typeface="Helvetica" pitchFamily="2" charset="0"/>
            </a:endParaRPr>
          </a:p>
          <a:p>
            <a:r>
              <a:rPr lang="en-US" sz="2800" b="1" dirty="0">
                <a:solidFill>
                  <a:srgbClr val="000000"/>
                </a:solidFill>
                <a:effectLst/>
                <a:latin typeface="Helvetica" pitchFamily="2" charset="0"/>
              </a:rPr>
              <a:t>population model</a:t>
            </a:r>
            <a:endParaRPr lang="en-US" sz="2800" dirty="0">
              <a:solidFill>
                <a:srgbClr val="000000"/>
              </a:solidFill>
              <a:effectLst/>
              <a:latin typeface="Helvetica" pitchFamily="2" charset="0"/>
            </a:endParaRPr>
          </a:p>
        </p:txBody>
      </p:sp>
      <p:sp>
        <p:nvSpPr>
          <p:cNvPr id="50" name="Rectangle 49">
            <a:extLst>
              <a:ext uri="{FF2B5EF4-FFF2-40B4-BE49-F238E27FC236}">
                <a16:creationId xmlns:a16="http://schemas.microsoft.com/office/drawing/2014/main" id="{D16FE102-9FAF-13CF-2D23-9E4675A4E720}"/>
              </a:ext>
            </a:extLst>
          </p:cNvPr>
          <p:cNvSpPr/>
          <p:nvPr/>
        </p:nvSpPr>
        <p:spPr>
          <a:xfrm>
            <a:off x="8373710" y="2641459"/>
            <a:ext cx="2572114" cy="677108"/>
          </a:xfrm>
          <a:prstGeom prst="rect">
            <a:avLst/>
          </a:prstGeom>
        </p:spPr>
        <p:txBody>
          <a:bodyPr wrap="none">
            <a:spAutoFit/>
          </a:bodyPr>
          <a:lstStyle/>
          <a:p>
            <a:pPr algn="ctr"/>
            <a:r>
              <a:rPr lang="en-US" sz="3800" dirty="0">
                <a:solidFill>
                  <a:srgbClr val="C00000"/>
                </a:solidFill>
                <a:effectLst/>
                <a:latin typeface="Helvetica" pitchFamily="2" charset="0"/>
                <a:cs typeface="Gill Sans" panose="020B0502020104020203" pitchFamily="34" charset="-79"/>
              </a:rPr>
              <a:t>N</a:t>
            </a:r>
            <a:r>
              <a:rPr lang="en-US" sz="3800" baseline="-25000" dirty="0">
                <a:solidFill>
                  <a:srgbClr val="C00000"/>
                </a:solidFill>
                <a:effectLst/>
                <a:latin typeface="Helvetica" pitchFamily="2" charset="0"/>
                <a:cs typeface="Gill Sans" panose="020B0502020104020203" pitchFamily="34" charset="-79"/>
              </a:rPr>
              <a:t>t+1 </a:t>
            </a:r>
            <a:r>
              <a:rPr lang="en-US" sz="3800" dirty="0">
                <a:solidFill>
                  <a:srgbClr val="C00000"/>
                </a:solidFill>
                <a:effectLst/>
                <a:latin typeface="Helvetica" pitchFamily="2" charset="0"/>
                <a:cs typeface="Gill Sans" panose="020B0502020104020203" pitchFamily="34" charset="-79"/>
              </a:rPr>
              <a:t>= A* </a:t>
            </a:r>
            <a:r>
              <a:rPr lang="en-US" sz="3800" dirty="0" err="1">
                <a:solidFill>
                  <a:srgbClr val="C00000"/>
                </a:solidFill>
                <a:effectLst/>
                <a:latin typeface="Helvetica" pitchFamily="2" charset="0"/>
                <a:cs typeface="Gill Sans" panose="020B0502020104020203" pitchFamily="34" charset="-79"/>
              </a:rPr>
              <a:t>N</a:t>
            </a:r>
            <a:r>
              <a:rPr lang="en-US" sz="3800" baseline="-25000" dirty="0" err="1">
                <a:solidFill>
                  <a:srgbClr val="C00000"/>
                </a:solidFill>
                <a:effectLst/>
                <a:latin typeface="Helvetica" pitchFamily="2" charset="0"/>
                <a:cs typeface="Gill Sans" panose="020B0502020104020203" pitchFamily="34" charset="-79"/>
              </a:rPr>
              <a:t>t</a:t>
            </a:r>
            <a:endParaRPr lang="en-US" sz="3800" baseline="-25000" dirty="0">
              <a:solidFill>
                <a:srgbClr val="C00000"/>
              </a:solidFill>
              <a:effectLst/>
              <a:latin typeface="Helvetica" pitchFamily="2" charset="0"/>
              <a:cs typeface="Gill Sans" panose="020B0502020104020203" pitchFamily="34" charset="-79"/>
            </a:endParaRPr>
          </a:p>
        </p:txBody>
      </p:sp>
      <p:sp>
        <p:nvSpPr>
          <p:cNvPr id="51" name="Rectangle 50">
            <a:extLst>
              <a:ext uri="{FF2B5EF4-FFF2-40B4-BE49-F238E27FC236}">
                <a16:creationId xmlns:a16="http://schemas.microsoft.com/office/drawing/2014/main" id="{28F4A6CF-D02D-DC38-A655-FF36C81A97C9}"/>
              </a:ext>
            </a:extLst>
          </p:cNvPr>
          <p:cNvSpPr/>
          <p:nvPr/>
        </p:nvSpPr>
        <p:spPr>
          <a:xfrm>
            <a:off x="9882151" y="4158490"/>
            <a:ext cx="1675459" cy="646331"/>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vector of </a:t>
            </a:r>
          </a:p>
          <a:p>
            <a:pPr algn="ctr"/>
            <a:r>
              <a:rPr lang="en-US" dirty="0">
                <a:solidFill>
                  <a:srgbClr val="000000"/>
                </a:solidFill>
                <a:effectLst/>
                <a:latin typeface="Gill Sans" panose="020B0502020104020203" pitchFamily="34" charset="-79"/>
                <a:cs typeface="Gill Sans" panose="020B0502020104020203" pitchFamily="34" charset="-79"/>
              </a:rPr>
              <a:t>population sizes</a:t>
            </a:r>
          </a:p>
        </p:txBody>
      </p:sp>
      <p:cxnSp>
        <p:nvCxnSpPr>
          <p:cNvPr id="52" name="Straight Arrow Connector 51">
            <a:extLst>
              <a:ext uri="{FF2B5EF4-FFF2-40B4-BE49-F238E27FC236}">
                <a16:creationId xmlns:a16="http://schemas.microsoft.com/office/drawing/2014/main" id="{FEA0D0F8-A7B4-B636-BA20-53E96067A6B4}"/>
              </a:ext>
            </a:extLst>
          </p:cNvPr>
          <p:cNvCxnSpPr>
            <a:cxnSpLocks/>
          </p:cNvCxnSpPr>
          <p:nvPr/>
        </p:nvCxnSpPr>
        <p:spPr>
          <a:xfrm flipV="1">
            <a:off x="10719881" y="3496350"/>
            <a:ext cx="0" cy="48435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10AB5D76-8419-EC99-B48E-41C3008E5B62}"/>
              </a:ext>
            </a:extLst>
          </p:cNvPr>
          <p:cNvCxnSpPr>
            <a:cxnSpLocks/>
          </p:cNvCxnSpPr>
          <p:nvPr/>
        </p:nvCxnSpPr>
        <p:spPr>
          <a:xfrm flipV="1">
            <a:off x="9221662" y="3395910"/>
            <a:ext cx="530117" cy="51432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Rectangle 53">
            <a:extLst>
              <a:ext uri="{FF2B5EF4-FFF2-40B4-BE49-F238E27FC236}">
                <a16:creationId xmlns:a16="http://schemas.microsoft.com/office/drawing/2014/main" id="{7828FC3C-CD08-F7E7-D86C-9021AA03BEA1}"/>
              </a:ext>
            </a:extLst>
          </p:cNvPr>
          <p:cNvSpPr/>
          <p:nvPr/>
        </p:nvSpPr>
        <p:spPr>
          <a:xfrm>
            <a:off x="570243" y="1838799"/>
            <a:ext cx="2772181" cy="707886"/>
          </a:xfrm>
          <a:prstGeom prst="rect">
            <a:avLst/>
          </a:prstGeom>
        </p:spPr>
        <p:txBody>
          <a:bodyPr wrap="square">
            <a:spAutoFit/>
          </a:bodyPr>
          <a:lstStyle/>
          <a:p>
            <a:pPr algn="ctr"/>
            <a:r>
              <a:rPr lang="en-US" sz="4000" dirty="0">
                <a:solidFill>
                  <a:srgbClr val="FF0000"/>
                </a:solidFill>
                <a:latin typeface="Helvetica" pitchFamily="2" charset="0"/>
                <a:sym typeface="Symbol" pitchFamily="2" charset="2"/>
              </a:rPr>
              <a:t></a:t>
            </a:r>
            <a:r>
              <a:rPr lang="en-US" sz="3200" dirty="0">
                <a:solidFill>
                  <a:srgbClr val="000000"/>
                </a:solidFill>
                <a:effectLst/>
                <a:latin typeface="Helvetica Light" panose="020B0403020202020204" pitchFamily="34" charset="0"/>
              </a:rPr>
              <a:t>=N</a:t>
            </a:r>
            <a:r>
              <a:rPr lang="en-US" sz="3200" baseline="-25000" dirty="0">
                <a:solidFill>
                  <a:srgbClr val="000000"/>
                </a:solidFill>
                <a:effectLst/>
                <a:latin typeface="Helvetica Light" panose="020B0403020202020204" pitchFamily="34" charset="0"/>
              </a:rPr>
              <a:t>t+1</a:t>
            </a:r>
            <a:r>
              <a:rPr lang="en-US" sz="3200" dirty="0">
                <a:solidFill>
                  <a:srgbClr val="000000"/>
                </a:solidFill>
                <a:effectLst/>
                <a:latin typeface="Helvetica Light" panose="020B0403020202020204" pitchFamily="34" charset="0"/>
              </a:rPr>
              <a:t>/</a:t>
            </a:r>
            <a:r>
              <a:rPr lang="en-US" sz="3200" dirty="0" err="1">
                <a:solidFill>
                  <a:srgbClr val="000000"/>
                </a:solidFill>
                <a:effectLst/>
                <a:latin typeface="Helvetica Light" panose="020B0403020202020204" pitchFamily="34" charset="0"/>
              </a:rPr>
              <a:t>N</a:t>
            </a:r>
            <a:r>
              <a:rPr lang="en-US" sz="3200" baseline="-25000" dirty="0" err="1">
                <a:solidFill>
                  <a:srgbClr val="000000"/>
                </a:solidFill>
                <a:effectLst/>
                <a:latin typeface="Helvetica Light" panose="020B0403020202020204" pitchFamily="34" charset="0"/>
              </a:rPr>
              <a:t>t</a:t>
            </a:r>
            <a:endParaRPr lang="en-US" sz="3200" dirty="0">
              <a:solidFill>
                <a:srgbClr val="000000"/>
              </a:solidFill>
              <a:effectLst/>
              <a:latin typeface="Helvetica Light" panose="020B0403020202020204" pitchFamily="34" charset="0"/>
            </a:endParaRPr>
          </a:p>
        </p:txBody>
      </p:sp>
      <p:cxnSp>
        <p:nvCxnSpPr>
          <p:cNvPr id="55" name="Straight Arrow Connector 54">
            <a:extLst>
              <a:ext uri="{FF2B5EF4-FFF2-40B4-BE49-F238E27FC236}">
                <a16:creationId xmlns:a16="http://schemas.microsoft.com/office/drawing/2014/main" id="{9E909466-C63D-90FE-8C13-F22C803D5CD6}"/>
              </a:ext>
            </a:extLst>
          </p:cNvPr>
          <p:cNvCxnSpPr>
            <a:cxnSpLocks/>
          </p:cNvCxnSpPr>
          <p:nvPr/>
        </p:nvCxnSpPr>
        <p:spPr>
          <a:xfrm flipV="1">
            <a:off x="1501270" y="2546685"/>
            <a:ext cx="275312" cy="94966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5247E9F2-295E-3B42-8FD2-95558745D1A7}"/>
              </a:ext>
            </a:extLst>
          </p:cNvPr>
          <p:cNvSpPr/>
          <p:nvPr/>
        </p:nvSpPr>
        <p:spPr>
          <a:xfrm>
            <a:off x="2557331" y="3133901"/>
            <a:ext cx="1332416"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pop size at t</a:t>
            </a:r>
          </a:p>
        </p:txBody>
      </p:sp>
      <p:cxnSp>
        <p:nvCxnSpPr>
          <p:cNvPr id="57" name="Straight Arrow Connector 56">
            <a:extLst>
              <a:ext uri="{FF2B5EF4-FFF2-40B4-BE49-F238E27FC236}">
                <a16:creationId xmlns:a16="http://schemas.microsoft.com/office/drawing/2014/main" id="{597F26BE-84B9-F279-2C73-24793631335C}"/>
              </a:ext>
            </a:extLst>
          </p:cNvPr>
          <p:cNvCxnSpPr>
            <a:cxnSpLocks/>
          </p:cNvCxnSpPr>
          <p:nvPr/>
        </p:nvCxnSpPr>
        <p:spPr>
          <a:xfrm flipH="1" flipV="1">
            <a:off x="2717576" y="2693946"/>
            <a:ext cx="355685" cy="43995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8" name="Rectangle 57">
            <a:extLst>
              <a:ext uri="{FF2B5EF4-FFF2-40B4-BE49-F238E27FC236}">
                <a16:creationId xmlns:a16="http://schemas.microsoft.com/office/drawing/2014/main" id="{AA1D3A83-7C89-F75B-6262-906BF2F7954E}"/>
              </a:ext>
            </a:extLst>
          </p:cNvPr>
          <p:cNvSpPr/>
          <p:nvPr/>
        </p:nvSpPr>
        <p:spPr>
          <a:xfrm>
            <a:off x="615951" y="3550203"/>
            <a:ext cx="1710726"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pop size at t + 1</a:t>
            </a:r>
          </a:p>
        </p:txBody>
      </p:sp>
      <p:sp>
        <p:nvSpPr>
          <p:cNvPr id="61" name="Rectangle 60">
            <a:extLst>
              <a:ext uri="{FF2B5EF4-FFF2-40B4-BE49-F238E27FC236}">
                <a16:creationId xmlns:a16="http://schemas.microsoft.com/office/drawing/2014/main" id="{0C2B988D-870E-1986-1AE5-F023312C72B9}"/>
              </a:ext>
            </a:extLst>
          </p:cNvPr>
          <p:cNvSpPr/>
          <p:nvPr/>
        </p:nvSpPr>
        <p:spPr>
          <a:xfrm>
            <a:off x="6999365" y="4059737"/>
            <a:ext cx="2222297" cy="646331"/>
          </a:xfrm>
          <a:prstGeom prst="rect">
            <a:avLst/>
          </a:prstGeom>
        </p:spPr>
        <p:txBody>
          <a:bodyPr wrap="square">
            <a:spAutoFit/>
          </a:bodyPr>
          <a:lstStyle/>
          <a:p>
            <a:pPr algn="ctr"/>
            <a:r>
              <a:rPr lang="en-US" dirty="0">
                <a:solidFill>
                  <a:srgbClr val="000000"/>
                </a:solidFill>
                <a:latin typeface="Gill Sans" panose="020B0502020104020203" pitchFamily="34" charset="-79"/>
                <a:cs typeface="Gill Sans" panose="020B0502020104020203" pitchFamily="34" charset="-79"/>
              </a:rPr>
              <a:t>m</a:t>
            </a:r>
            <a:r>
              <a:rPr lang="en-US" dirty="0">
                <a:solidFill>
                  <a:srgbClr val="000000"/>
                </a:solidFill>
                <a:effectLst/>
                <a:latin typeface="Gill Sans" panose="020B0502020104020203" pitchFamily="34" charset="-79"/>
                <a:cs typeface="Gill Sans" panose="020B0502020104020203" pitchFamily="34" charset="-79"/>
              </a:rPr>
              <a:t>atrix of survival and fecundity rates</a:t>
            </a:r>
          </a:p>
        </p:txBody>
      </p:sp>
      <p:grpSp>
        <p:nvGrpSpPr>
          <p:cNvPr id="62" name="Group 61">
            <a:extLst>
              <a:ext uri="{FF2B5EF4-FFF2-40B4-BE49-F238E27FC236}">
                <a16:creationId xmlns:a16="http://schemas.microsoft.com/office/drawing/2014/main" id="{EF6A2493-3240-2B5C-B625-C8016AA0B5E0}"/>
              </a:ext>
            </a:extLst>
          </p:cNvPr>
          <p:cNvGrpSpPr/>
          <p:nvPr/>
        </p:nvGrpSpPr>
        <p:grpSpPr>
          <a:xfrm>
            <a:off x="7230931" y="4804821"/>
            <a:ext cx="1759163" cy="1560586"/>
            <a:chOff x="4317811" y="5184589"/>
            <a:chExt cx="1759163" cy="1560586"/>
          </a:xfrm>
        </p:grpSpPr>
        <p:sp>
          <p:nvSpPr>
            <p:cNvPr id="63" name="Rectangle 62">
              <a:extLst>
                <a:ext uri="{FF2B5EF4-FFF2-40B4-BE49-F238E27FC236}">
                  <a16:creationId xmlns:a16="http://schemas.microsoft.com/office/drawing/2014/main" id="{D96B4554-152A-221E-267A-E99729E85DCA}"/>
                </a:ext>
              </a:extLst>
            </p:cNvPr>
            <p:cNvSpPr/>
            <p:nvPr/>
          </p:nvSpPr>
          <p:spPr>
            <a:xfrm>
              <a:off x="4317811" y="5198636"/>
              <a:ext cx="875243" cy="77188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a:t>
              </a:r>
              <a:r>
                <a:rPr lang="en-US" baseline="-25000" dirty="0">
                  <a:solidFill>
                    <a:schemeClr val="tx1"/>
                  </a:solidFill>
                </a:rPr>
                <a:t>b</a:t>
              </a:r>
              <a:r>
                <a:rPr lang="en-US" dirty="0">
                  <a:solidFill>
                    <a:schemeClr val="tx1"/>
                  </a:solidFill>
                </a:rPr>
                <a:t>(1-</a:t>
              </a:r>
              <a:r>
                <a:rPr lang="en-US" i="1" dirty="0">
                  <a:solidFill>
                    <a:schemeClr val="tx1"/>
                  </a:solidFill>
                </a:rPr>
                <a:t>a</a:t>
              </a:r>
              <a:r>
                <a:rPr lang="en-US" dirty="0">
                  <a:solidFill>
                    <a:schemeClr val="tx1"/>
                  </a:solidFill>
                </a:rPr>
                <a:t>)</a:t>
              </a:r>
            </a:p>
          </p:txBody>
        </p:sp>
        <p:sp>
          <p:nvSpPr>
            <p:cNvPr id="64" name="Rectangle 63">
              <a:extLst>
                <a:ext uri="{FF2B5EF4-FFF2-40B4-BE49-F238E27FC236}">
                  <a16:creationId xmlns:a16="http://schemas.microsoft.com/office/drawing/2014/main" id="{DDD0C5BD-89D8-9FD8-4225-7DFD3A25F120}"/>
                </a:ext>
              </a:extLst>
            </p:cNvPr>
            <p:cNvSpPr/>
            <p:nvPr/>
          </p:nvSpPr>
          <p:spPr>
            <a:xfrm>
              <a:off x="5193054" y="5184589"/>
              <a:ext cx="875243" cy="77188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a:solidFill>
                    <a:schemeClr val="tx1"/>
                  </a:solidFill>
                </a:rPr>
                <a:t>B</a:t>
              </a:r>
            </a:p>
          </p:txBody>
        </p:sp>
        <p:sp>
          <p:nvSpPr>
            <p:cNvPr id="65" name="Rectangle 64">
              <a:extLst>
                <a:ext uri="{FF2B5EF4-FFF2-40B4-BE49-F238E27FC236}">
                  <a16:creationId xmlns:a16="http://schemas.microsoft.com/office/drawing/2014/main" id="{96E9316B-E4D6-2C86-84E3-3369D01270C9}"/>
                </a:ext>
              </a:extLst>
            </p:cNvPr>
            <p:cNvSpPr/>
            <p:nvPr/>
          </p:nvSpPr>
          <p:spPr>
            <a:xfrm>
              <a:off x="4317811" y="5970518"/>
              <a:ext cx="875243" cy="77188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s</a:t>
              </a:r>
              <a:r>
                <a:rPr lang="en-US" baseline="-25000" dirty="0" err="1">
                  <a:solidFill>
                    <a:schemeClr val="tx1"/>
                  </a:solidFill>
                </a:rPr>
                <a:t>b</a:t>
              </a:r>
              <a:r>
                <a:rPr lang="en-US" dirty="0" err="1">
                  <a:solidFill>
                    <a:schemeClr val="tx1"/>
                  </a:solidFill>
                </a:rPr>
                <a:t>a</a:t>
              </a:r>
              <a:endParaRPr lang="en-US" dirty="0">
                <a:solidFill>
                  <a:schemeClr val="tx1"/>
                </a:solidFill>
              </a:endParaRPr>
            </a:p>
          </p:txBody>
        </p:sp>
        <p:sp>
          <p:nvSpPr>
            <p:cNvPr id="66" name="Rectangle 65">
              <a:extLst>
                <a:ext uri="{FF2B5EF4-FFF2-40B4-BE49-F238E27FC236}">
                  <a16:creationId xmlns:a16="http://schemas.microsoft.com/office/drawing/2014/main" id="{D4D312A7-D752-D117-EDD0-527FDAFF752E}"/>
                </a:ext>
              </a:extLst>
            </p:cNvPr>
            <p:cNvSpPr/>
            <p:nvPr/>
          </p:nvSpPr>
          <p:spPr>
            <a:xfrm>
              <a:off x="5201731" y="5970518"/>
              <a:ext cx="875243" cy="77465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s</a:t>
              </a:r>
              <a:r>
                <a:rPr lang="en-US" baseline="-25000" dirty="0" err="1">
                  <a:solidFill>
                    <a:schemeClr val="tx1"/>
                  </a:solidFill>
                </a:rPr>
                <a:t>a</a:t>
              </a:r>
              <a:endParaRPr lang="en-US" baseline="-25000" dirty="0">
                <a:solidFill>
                  <a:schemeClr val="tx1"/>
                </a:solidFill>
              </a:endParaRPr>
            </a:p>
          </p:txBody>
        </p:sp>
      </p:grpSp>
      <p:sp>
        <p:nvSpPr>
          <p:cNvPr id="67" name="Rectangle 66">
            <a:extLst>
              <a:ext uri="{FF2B5EF4-FFF2-40B4-BE49-F238E27FC236}">
                <a16:creationId xmlns:a16="http://schemas.microsoft.com/office/drawing/2014/main" id="{7FF7B610-8918-9941-E15B-7615AC4277D1}"/>
              </a:ext>
            </a:extLst>
          </p:cNvPr>
          <p:cNvSpPr/>
          <p:nvPr/>
        </p:nvSpPr>
        <p:spPr>
          <a:xfrm>
            <a:off x="364946" y="1479573"/>
            <a:ext cx="2929008" cy="369332"/>
          </a:xfrm>
          <a:prstGeom prst="rect">
            <a:avLst/>
          </a:prstGeom>
        </p:spPr>
        <p:txBody>
          <a:bodyPr wrap="none">
            <a:spAutoFit/>
          </a:bodyPr>
          <a:lstStyle/>
          <a:p>
            <a:pPr algn="ctr"/>
            <a:r>
              <a:rPr lang="en-US" dirty="0">
                <a:solidFill>
                  <a:srgbClr val="FF3A37"/>
                </a:solidFill>
                <a:effectLst/>
                <a:latin typeface="Helvetica" pitchFamily="2" charset="0"/>
                <a:cs typeface="Gill Sans" panose="020B0502020104020203" pitchFamily="34" charset="-79"/>
              </a:rPr>
              <a:t>Population rate of increase</a:t>
            </a:r>
          </a:p>
        </p:txBody>
      </p:sp>
      <p:sp>
        <p:nvSpPr>
          <p:cNvPr id="2" name="Rectangle 1">
            <a:extLst>
              <a:ext uri="{FF2B5EF4-FFF2-40B4-BE49-F238E27FC236}">
                <a16:creationId xmlns:a16="http://schemas.microsoft.com/office/drawing/2014/main" id="{50EB0E7D-2663-96C8-91C1-7E8101E11A50}"/>
              </a:ext>
            </a:extLst>
          </p:cNvPr>
          <p:cNvSpPr/>
          <p:nvPr/>
        </p:nvSpPr>
        <p:spPr>
          <a:xfrm>
            <a:off x="0" y="6270093"/>
            <a:ext cx="2650469" cy="584775"/>
          </a:xfrm>
          <a:prstGeom prst="rect">
            <a:avLst/>
          </a:prstGeom>
        </p:spPr>
        <p:txBody>
          <a:bodyPr wrap="none">
            <a:spAutoFit/>
          </a:bodyPr>
          <a:lstStyle/>
          <a:p>
            <a:r>
              <a:rPr lang="en-US" sz="3200" b="1" dirty="0">
                <a:solidFill>
                  <a:srgbClr val="C00000"/>
                </a:solidFill>
              </a:rPr>
              <a:t>*Discrete time</a:t>
            </a:r>
          </a:p>
        </p:txBody>
      </p:sp>
    </p:spTree>
    <p:extLst>
      <p:ext uri="{BB962C8B-B14F-4D97-AF65-F5344CB8AC3E}">
        <p14:creationId xmlns:p14="http://schemas.microsoft.com/office/powerpoint/2010/main" val="6436143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F02E913-B0C4-60C0-7132-F312D14CFBF0}"/>
              </a:ext>
            </a:extLst>
          </p:cNvPr>
          <p:cNvSpPr/>
          <p:nvPr/>
        </p:nvSpPr>
        <p:spPr>
          <a:xfrm>
            <a:off x="7003851" y="120607"/>
            <a:ext cx="5311833" cy="2031325"/>
          </a:xfrm>
          <a:prstGeom prst="rect">
            <a:avLst/>
          </a:prstGeom>
        </p:spPr>
        <p:txBody>
          <a:bodyPr wrap="square">
            <a:spAutoFit/>
          </a:bodyPr>
          <a:lstStyle/>
          <a:p>
            <a:pPr algn="ctr"/>
            <a:r>
              <a:rPr lang="en-US" dirty="0">
                <a:effectLst/>
                <a:latin typeface="Helvetica Light" panose="020B0403020202020204" pitchFamily="34" charset="0"/>
              </a:rPr>
              <a:t>1. Populations are divided into compartments</a:t>
            </a:r>
          </a:p>
          <a:p>
            <a:pPr algn="ctr"/>
            <a:r>
              <a:rPr lang="en-US" dirty="0">
                <a:effectLst/>
                <a:latin typeface="Helvetica Light" panose="020B0403020202020204" pitchFamily="34" charset="0"/>
              </a:rPr>
              <a:t>2.</a:t>
            </a:r>
            <a:r>
              <a:rPr lang="en-US" dirty="0">
                <a:latin typeface="Helvetica Light" panose="020B0403020202020204" pitchFamily="34" charset="0"/>
              </a:rPr>
              <a:t> Individuals within a compartment are homogenously mixed</a:t>
            </a:r>
            <a:r>
              <a:rPr lang="en-US" dirty="0">
                <a:effectLst/>
                <a:latin typeface="Helvetica Light" panose="020B0403020202020204" pitchFamily="34" charset="0"/>
              </a:rPr>
              <a:t> </a:t>
            </a:r>
          </a:p>
          <a:p>
            <a:pPr algn="ctr"/>
            <a:r>
              <a:rPr lang="en-US" dirty="0">
                <a:latin typeface="Helvetica Light" panose="020B0403020202020204" pitchFamily="34" charset="0"/>
              </a:rPr>
              <a:t>3. </a:t>
            </a:r>
            <a:r>
              <a:rPr lang="en-US" dirty="0">
                <a:effectLst/>
                <a:latin typeface="Helvetica Light" panose="020B0403020202020204" pitchFamily="34" charset="0"/>
              </a:rPr>
              <a:t>Compartments and transition rates are </a:t>
            </a:r>
          </a:p>
          <a:p>
            <a:pPr algn="ctr"/>
            <a:r>
              <a:rPr lang="en-US" dirty="0">
                <a:effectLst/>
                <a:latin typeface="Helvetica Light" panose="020B0403020202020204" pitchFamily="34" charset="0"/>
              </a:rPr>
              <a:t>determined by biological systems</a:t>
            </a:r>
          </a:p>
          <a:p>
            <a:pPr algn="ctr"/>
            <a:r>
              <a:rPr lang="en-US" b="1" dirty="0">
                <a:solidFill>
                  <a:srgbClr val="C00000"/>
                </a:solidFill>
                <a:effectLst/>
                <a:latin typeface="Helvetica Light" panose="020B0403020202020204" pitchFamily="34" charset="0"/>
              </a:rPr>
              <a:t>4. Rates of transferring between compartments </a:t>
            </a:r>
          </a:p>
          <a:p>
            <a:pPr algn="ctr"/>
            <a:r>
              <a:rPr lang="en-US" b="1" dirty="0">
                <a:solidFill>
                  <a:srgbClr val="C00000"/>
                </a:solidFill>
                <a:effectLst/>
                <a:latin typeface="Helvetica Light" panose="020B0403020202020204" pitchFamily="34" charset="0"/>
              </a:rPr>
              <a:t>are expressed mathematically </a:t>
            </a:r>
          </a:p>
        </p:txBody>
      </p:sp>
      <p:sp>
        <p:nvSpPr>
          <p:cNvPr id="27" name="Rectangle 26">
            <a:extLst>
              <a:ext uri="{FF2B5EF4-FFF2-40B4-BE49-F238E27FC236}">
                <a16:creationId xmlns:a16="http://schemas.microsoft.com/office/drawing/2014/main" id="{62BD3F7D-F421-A0E9-7474-CDB88FE5CD0E}"/>
              </a:ext>
            </a:extLst>
          </p:cNvPr>
          <p:cNvSpPr/>
          <p:nvPr/>
        </p:nvSpPr>
        <p:spPr>
          <a:xfrm>
            <a:off x="3666758" y="1473223"/>
            <a:ext cx="1068005" cy="1110836"/>
          </a:xfrm>
          <a:prstGeom prst="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rPr>
              <a:t>Babies</a:t>
            </a:r>
          </a:p>
        </p:txBody>
      </p:sp>
      <p:sp>
        <p:nvSpPr>
          <p:cNvPr id="28" name="Rectangle 27">
            <a:extLst>
              <a:ext uri="{FF2B5EF4-FFF2-40B4-BE49-F238E27FC236}">
                <a16:creationId xmlns:a16="http://schemas.microsoft.com/office/drawing/2014/main" id="{02E3C0ED-556F-F48E-0B41-72AB5DCCDF66}"/>
              </a:ext>
            </a:extLst>
          </p:cNvPr>
          <p:cNvSpPr/>
          <p:nvPr/>
        </p:nvSpPr>
        <p:spPr>
          <a:xfrm>
            <a:off x="5624833" y="1473223"/>
            <a:ext cx="1068005" cy="1110836"/>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rPr>
              <a:t>Adults</a:t>
            </a:r>
          </a:p>
        </p:txBody>
      </p:sp>
      <p:cxnSp>
        <p:nvCxnSpPr>
          <p:cNvPr id="29" name="Straight Arrow Connector 28">
            <a:extLst>
              <a:ext uri="{FF2B5EF4-FFF2-40B4-BE49-F238E27FC236}">
                <a16:creationId xmlns:a16="http://schemas.microsoft.com/office/drawing/2014/main" id="{BA6AB532-7722-82DA-E192-FC3586DAE9F7}"/>
              </a:ext>
            </a:extLst>
          </p:cNvPr>
          <p:cNvCxnSpPr>
            <a:cxnSpLocks/>
          </p:cNvCxnSpPr>
          <p:nvPr/>
        </p:nvCxnSpPr>
        <p:spPr>
          <a:xfrm>
            <a:off x="4859959" y="2028641"/>
            <a:ext cx="63568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D1E0D723-9AB7-6C99-22CE-FF5A17E2785D}"/>
              </a:ext>
            </a:extLst>
          </p:cNvPr>
          <p:cNvCxnSpPr>
            <a:cxnSpLocks/>
          </p:cNvCxnSpPr>
          <p:nvPr/>
        </p:nvCxnSpPr>
        <p:spPr>
          <a:xfrm>
            <a:off x="4200760" y="2654407"/>
            <a:ext cx="0" cy="45455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Curved Connector 30">
            <a:extLst>
              <a:ext uri="{FF2B5EF4-FFF2-40B4-BE49-F238E27FC236}">
                <a16:creationId xmlns:a16="http://schemas.microsoft.com/office/drawing/2014/main" id="{6445DAB9-D8AE-940D-967C-04177EF5B774}"/>
              </a:ext>
            </a:extLst>
          </p:cNvPr>
          <p:cNvCxnSpPr>
            <a:cxnSpLocks/>
            <a:stCxn id="28" idx="0"/>
            <a:endCxn id="27" idx="0"/>
          </p:cNvCxnSpPr>
          <p:nvPr/>
        </p:nvCxnSpPr>
        <p:spPr>
          <a:xfrm rot="16200000" flipV="1">
            <a:off x="5179799" y="494185"/>
            <a:ext cx="12700" cy="1958075"/>
          </a:xfrm>
          <a:prstGeom prst="curvedConnector3">
            <a:avLst>
              <a:gd name="adj1" fmla="val 4251047"/>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79AAE402-FE9F-697E-784E-7DCFCD50F9D1}"/>
              </a:ext>
            </a:extLst>
          </p:cNvPr>
          <p:cNvCxnSpPr>
            <a:cxnSpLocks/>
          </p:cNvCxnSpPr>
          <p:nvPr/>
        </p:nvCxnSpPr>
        <p:spPr>
          <a:xfrm>
            <a:off x="6158835" y="2650105"/>
            <a:ext cx="0" cy="45455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D19DAFF9-CD57-A6FD-AAE3-8B164ED87A88}"/>
              </a:ext>
            </a:extLst>
          </p:cNvPr>
          <p:cNvSpPr/>
          <p:nvPr/>
        </p:nvSpPr>
        <p:spPr>
          <a:xfrm>
            <a:off x="4732116" y="580540"/>
            <a:ext cx="1086964"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Births (B)</a:t>
            </a:r>
          </a:p>
        </p:txBody>
      </p:sp>
      <p:sp>
        <p:nvSpPr>
          <p:cNvPr id="34" name="Rectangle 33">
            <a:extLst>
              <a:ext uri="{FF2B5EF4-FFF2-40B4-BE49-F238E27FC236}">
                <a16:creationId xmlns:a16="http://schemas.microsoft.com/office/drawing/2014/main" id="{AFE9BFF1-2F3F-45B7-2540-8600D1C8D8A0}"/>
              </a:ext>
            </a:extLst>
          </p:cNvPr>
          <p:cNvSpPr/>
          <p:nvPr/>
        </p:nvSpPr>
        <p:spPr>
          <a:xfrm>
            <a:off x="4709213" y="1601204"/>
            <a:ext cx="957313" cy="369332"/>
          </a:xfrm>
          <a:prstGeom prst="rect">
            <a:avLst/>
          </a:prstGeom>
        </p:spPr>
        <p:txBody>
          <a:bodyPr wrap="none">
            <a:spAutoFit/>
          </a:bodyPr>
          <a:lstStyle/>
          <a:p>
            <a:pPr algn="ctr"/>
            <a:r>
              <a:rPr lang="en-US" dirty="0">
                <a:solidFill>
                  <a:srgbClr val="000000"/>
                </a:solidFill>
                <a:latin typeface="Gill Sans" panose="020B0502020104020203" pitchFamily="34" charset="-79"/>
                <a:cs typeface="Gill Sans" panose="020B0502020104020203" pitchFamily="34" charset="-79"/>
              </a:rPr>
              <a:t>a</a:t>
            </a:r>
            <a:r>
              <a:rPr lang="en-US" dirty="0">
                <a:solidFill>
                  <a:srgbClr val="000000"/>
                </a:solidFill>
                <a:effectLst/>
                <a:latin typeface="Gill Sans" panose="020B0502020104020203" pitchFamily="34" charset="-79"/>
                <a:cs typeface="Gill Sans" panose="020B0502020104020203" pitchFamily="34" charset="-79"/>
              </a:rPr>
              <a:t>ging (a)</a:t>
            </a:r>
          </a:p>
        </p:txBody>
      </p:sp>
      <p:sp>
        <p:nvSpPr>
          <p:cNvPr id="35" name="Rectangle 34">
            <a:extLst>
              <a:ext uri="{FF2B5EF4-FFF2-40B4-BE49-F238E27FC236}">
                <a16:creationId xmlns:a16="http://schemas.microsoft.com/office/drawing/2014/main" id="{4508AF08-C226-2E5C-0A52-A6CBFAAAC93C}"/>
              </a:ext>
            </a:extLst>
          </p:cNvPr>
          <p:cNvSpPr/>
          <p:nvPr/>
        </p:nvSpPr>
        <p:spPr>
          <a:xfrm>
            <a:off x="4187623" y="2684181"/>
            <a:ext cx="1399742" cy="369332"/>
          </a:xfrm>
          <a:prstGeom prst="rect">
            <a:avLst/>
          </a:prstGeom>
        </p:spPr>
        <p:txBody>
          <a:bodyPr wrap="none">
            <a:spAutoFit/>
          </a:bodyPr>
          <a:lstStyle/>
          <a:p>
            <a:pPr algn="ctr"/>
            <a:r>
              <a:rPr lang="en-US" dirty="0">
                <a:solidFill>
                  <a:srgbClr val="000000"/>
                </a:solidFill>
                <a:latin typeface="Gill Sans" panose="020B0502020104020203" pitchFamily="34" charset="-79"/>
                <a:cs typeface="Gill Sans" panose="020B0502020104020203" pitchFamily="34" charset="-79"/>
              </a:rPr>
              <a:t>d</a:t>
            </a:r>
            <a:r>
              <a:rPr lang="en-US" dirty="0">
                <a:solidFill>
                  <a:srgbClr val="000000"/>
                </a:solidFill>
                <a:effectLst/>
                <a:latin typeface="Gill Sans" panose="020B0502020104020203" pitchFamily="34" charset="-79"/>
                <a:cs typeface="Gill Sans" panose="020B0502020104020203" pitchFamily="34" charset="-79"/>
              </a:rPr>
              <a:t>eaths (1-s</a:t>
            </a:r>
            <a:r>
              <a:rPr lang="en-US" baseline="-25000" dirty="0">
                <a:solidFill>
                  <a:srgbClr val="000000"/>
                </a:solidFill>
                <a:effectLst/>
                <a:latin typeface="Gill Sans" panose="020B0502020104020203" pitchFamily="34" charset="-79"/>
                <a:cs typeface="Gill Sans" panose="020B0502020104020203" pitchFamily="34" charset="-79"/>
              </a:rPr>
              <a:t>b</a:t>
            </a:r>
            <a:r>
              <a:rPr lang="en-US" dirty="0">
                <a:solidFill>
                  <a:srgbClr val="000000"/>
                </a:solidFill>
                <a:effectLst/>
                <a:latin typeface="Gill Sans" panose="020B0502020104020203" pitchFamily="34" charset="-79"/>
                <a:cs typeface="Gill Sans" panose="020B0502020104020203" pitchFamily="34" charset="-79"/>
              </a:rPr>
              <a:t>)</a:t>
            </a:r>
          </a:p>
        </p:txBody>
      </p:sp>
      <p:sp>
        <p:nvSpPr>
          <p:cNvPr id="36" name="Rectangle 35">
            <a:extLst>
              <a:ext uri="{FF2B5EF4-FFF2-40B4-BE49-F238E27FC236}">
                <a16:creationId xmlns:a16="http://schemas.microsoft.com/office/drawing/2014/main" id="{4C00C8A4-164F-4BA4-76B3-AAB60F2525BA}"/>
              </a:ext>
            </a:extLst>
          </p:cNvPr>
          <p:cNvSpPr/>
          <p:nvPr/>
        </p:nvSpPr>
        <p:spPr>
          <a:xfrm>
            <a:off x="6096181" y="2684181"/>
            <a:ext cx="1382110"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deaths (1-s</a:t>
            </a:r>
            <a:r>
              <a:rPr lang="en-US" baseline="-25000" dirty="0">
                <a:solidFill>
                  <a:srgbClr val="000000"/>
                </a:solidFill>
                <a:effectLst/>
                <a:latin typeface="Gill Sans" panose="020B0502020104020203" pitchFamily="34" charset="-79"/>
                <a:cs typeface="Gill Sans" panose="020B0502020104020203" pitchFamily="34" charset="-79"/>
              </a:rPr>
              <a:t>a</a:t>
            </a:r>
            <a:r>
              <a:rPr lang="en-US" dirty="0">
                <a:solidFill>
                  <a:srgbClr val="000000"/>
                </a:solidFill>
                <a:effectLst/>
                <a:latin typeface="Gill Sans" panose="020B0502020104020203" pitchFamily="34" charset="-79"/>
                <a:cs typeface="Gill Sans" panose="020B0502020104020203" pitchFamily="34" charset="-79"/>
              </a:rPr>
              <a:t>)</a:t>
            </a:r>
          </a:p>
        </p:txBody>
      </p:sp>
      <p:sp>
        <p:nvSpPr>
          <p:cNvPr id="37" name="Rectangle 36">
            <a:extLst>
              <a:ext uri="{FF2B5EF4-FFF2-40B4-BE49-F238E27FC236}">
                <a16:creationId xmlns:a16="http://schemas.microsoft.com/office/drawing/2014/main" id="{A989F9D5-F1A2-2DA8-F0AE-37D0D16B25D4}"/>
              </a:ext>
            </a:extLst>
          </p:cNvPr>
          <p:cNvSpPr/>
          <p:nvPr/>
        </p:nvSpPr>
        <p:spPr>
          <a:xfrm>
            <a:off x="359931" y="120607"/>
            <a:ext cx="3225338" cy="954107"/>
          </a:xfrm>
          <a:prstGeom prst="rect">
            <a:avLst/>
          </a:prstGeom>
          <a:ln>
            <a:solidFill>
              <a:schemeClr val="tx1"/>
            </a:solidFill>
          </a:ln>
        </p:spPr>
        <p:txBody>
          <a:bodyPr wrap="square">
            <a:spAutoFit/>
          </a:bodyPr>
          <a:lstStyle/>
          <a:p>
            <a:r>
              <a:rPr lang="en-US" sz="2800" b="1" dirty="0">
                <a:solidFill>
                  <a:srgbClr val="000000"/>
                </a:solidFill>
                <a:effectLst/>
                <a:latin typeface="Helvetica" pitchFamily="2" charset="0"/>
              </a:rPr>
              <a:t>The structured</a:t>
            </a:r>
            <a:endParaRPr lang="en-US" sz="2800" dirty="0">
              <a:solidFill>
                <a:srgbClr val="000000"/>
              </a:solidFill>
              <a:effectLst/>
              <a:latin typeface="Helvetica" pitchFamily="2" charset="0"/>
            </a:endParaRPr>
          </a:p>
          <a:p>
            <a:r>
              <a:rPr lang="en-US" sz="2800" b="1" dirty="0">
                <a:solidFill>
                  <a:srgbClr val="000000"/>
                </a:solidFill>
                <a:effectLst/>
                <a:latin typeface="Helvetica" pitchFamily="2" charset="0"/>
              </a:rPr>
              <a:t>population model</a:t>
            </a:r>
            <a:endParaRPr lang="en-US" sz="2800" dirty="0">
              <a:solidFill>
                <a:srgbClr val="000000"/>
              </a:solidFill>
              <a:effectLst/>
              <a:latin typeface="Helvetica" pitchFamily="2" charset="0"/>
            </a:endParaRPr>
          </a:p>
        </p:txBody>
      </p:sp>
      <p:grpSp>
        <p:nvGrpSpPr>
          <p:cNvPr id="24" name="Group 23">
            <a:extLst>
              <a:ext uri="{FF2B5EF4-FFF2-40B4-BE49-F238E27FC236}">
                <a16:creationId xmlns:a16="http://schemas.microsoft.com/office/drawing/2014/main" id="{5A4EAE29-8C2F-5D21-69ED-CEAF78DAB5DE}"/>
              </a:ext>
            </a:extLst>
          </p:cNvPr>
          <p:cNvGrpSpPr/>
          <p:nvPr/>
        </p:nvGrpSpPr>
        <p:grpSpPr>
          <a:xfrm>
            <a:off x="3585269" y="4083538"/>
            <a:ext cx="1759163" cy="1560586"/>
            <a:chOff x="4317811" y="5184589"/>
            <a:chExt cx="1759163" cy="1560586"/>
          </a:xfrm>
        </p:grpSpPr>
        <p:sp>
          <p:nvSpPr>
            <p:cNvPr id="25" name="Rectangle 24">
              <a:extLst>
                <a:ext uri="{FF2B5EF4-FFF2-40B4-BE49-F238E27FC236}">
                  <a16:creationId xmlns:a16="http://schemas.microsoft.com/office/drawing/2014/main" id="{A532927F-9D20-EAA6-10AA-8991F17C2BA3}"/>
                </a:ext>
              </a:extLst>
            </p:cNvPr>
            <p:cNvSpPr/>
            <p:nvPr/>
          </p:nvSpPr>
          <p:spPr>
            <a:xfrm>
              <a:off x="4317811" y="5198636"/>
              <a:ext cx="875243" cy="77188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a:t>
              </a:r>
              <a:r>
                <a:rPr lang="en-US" baseline="-25000" dirty="0">
                  <a:solidFill>
                    <a:schemeClr val="tx1"/>
                  </a:solidFill>
                </a:rPr>
                <a:t>b</a:t>
              </a:r>
              <a:r>
                <a:rPr lang="en-US" dirty="0">
                  <a:solidFill>
                    <a:schemeClr val="tx1"/>
                  </a:solidFill>
                </a:rPr>
                <a:t>(1-</a:t>
              </a:r>
              <a:r>
                <a:rPr lang="en-US" i="1" dirty="0">
                  <a:solidFill>
                    <a:schemeClr val="tx1"/>
                  </a:solidFill>
                </a:rPr>
                <a:t>a</a:t>
              </a:r>
              <a:r>
                <a:rPr lang="en-US" dirty="0">
                  <a:solidFill>
                    <a:schemeClr val="tx1"/>
                  </a:solidFill>
                </a:rPr>
                <a:t>)</a:t>
              </a:r>
            </a:p>
          </p:txBody>
        </p:sp>
        <p:sp>
          <p:nvSpPr>
            <p:cNvPr id="26" name="Rectangle 25">
              <a:extLst>
                <a:ext uri="{FF2B5EF4-FFF2-40B4-BE49-F238E27FC236}">
                  <a16:creationId xmlns:a16="http://schemas.microsoft.com/office/drawing/2014/main" id="{6A9891B3-14EC-BE25-AE5E-62A590FEEBD8}"/>
                </a:ext>
              </a:extLst>
            </p:cNvPr>
            <p:cNvSpPr/>
            <p:nvPr/>
          </p:nvSpPr>
          <p:spPr>
            <a:xfrm>
              <a:off x="5193054" y="5184589"/>
              <a:ext cx="875243" cy="77188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a:solidFill>
                    <a:schemeClr val="tx1"/>
                  </a:solidFill>
                </a:rPr>
                <a:t>B</a:t>
              </a:r>
            </a:p>
          </p:txBody>
        </p:sp>
        <p:sp>
          <p:nvSpPr>
            <p:cNvPr id="39" name="Rectangle 38">
              <a:extLst>
                <a:ext uri="{FF2B5EF4-FFF2-40B4-BE49-F238E27FC236}">
                  <a16:creationId xmlns:a16="http://schemas.microsoft.com/office/drawing/2014/main" id="{B8447F34-36BF-3B6F-391C-9D6C58C8E1DB}"/>
                </a:ext>
              </a:extLst>
            </p:cNvPr>
            <p:cNvSpPr/>
            <p:nvPr/>
          </p:nvSpPr>
          <p:spPr>
            <a:xfrm>
              <a:off x="4317811" y="5970518"/>
              <a:ext cx="875243" cy="77188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s</a:t>
              </a:r>
              <a:r>
                <a:rPr lang="en-US" baseline="-25000" dirty="0" err="1">
                  <a:solidFill>
                    <a:schemeClr val="tx1"/>
                  </a:solidFill>
                </a:rPr>
                <a:t>b</a:t>
              </a:r>
              <a:r>
                <a:rPr lang="en-US" dirty="0" err="1">
                  <a:solidFill>
                    <a:schemeClr val="tx1"/>
                  </a:solidFill>
                </a:rPr>
                <a:t>a</a:t>
              </a:r>
              <a:endParaRPr lang="en-US" dirty="0">
                <a:solidFill>
                  <a:schemeClr val="tx1"/>
                </a:solidFill>
              </a:endParaRPr>
            </a:p>
          </p:txBody>
        </p:sp>
        <p:sp>
          <p:nvSpPr>
            <p:cNvPr id="40" name="Rectangle 39">
              <a:extLst>
                <a:ext uri="{FF2B5EF4-FFF2-40B4-BE49-F238E27FC236}">
                  <a16:creationId xmlns:a16="http://schemas.microsoft.com/office/drawing/2014/main" id="{7294706A-1E37-B820-6359-6C80E42B6728}"/>
                </a:ext>
              </a:extLst>
            </p:cNvPr>
            <p:cNvSpPr/>
            <p:nvPr/>
          </p:nvSpPr>
          <p:spPr>
            <a:xfrm>
              <a:off x="5201731" y="5970518"/>
              <a:ext cx="875243" cy="77465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s</a:t>
              </a:r>
              <a:r>
                <a:rPr lang="en-US" baseline="-25000" dirty="0" err="1">
                  <a:solidFill>
                    <a:schemeClr val="tx1"/>
                  </a:solidFill>
                </a:rPr>
                <a:t>a</a:t>
              </a:r>
              <a:endParaRPr lang="en-US" baseline="-25000" dirty="0">
                <a:solidFill>
                  <a:schemeClr val="tx1"/>
                </a:solidFill>
              </a:endParaRPr>
            </a:p>
          </p:txBody>
        </p:sp>
      </p:grpSp>
      <p:sp>
        <p:nvSpPr>
          <p:cNvPr id="41" name="Rectangle 40">
            <a:extLst>
              <a:ext uri="{FF2B5EF4-FFF2-40B4-BE49-F238E27FC236}">
                <a16:creationId xmlns:a16="http://schemas.microsoft.com/office/drawing/2014/main" id="{DCD80739-B91F-92F2-5A1C-A0A3821FF397}"/>
              </a:ext>
            </a:extLst>
          </p:cNvPr>
          <p:cNvSpPr/>
          <p:nvPr/>
        </p:nvSpPr>
        <p:spPr>
          <a:xfrm>
            <a:off x="6374594" y="4083538"/>
            <a:ext cx="867295" cy="77188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N</a:t>
            </a:r>
            <a:r>
              <a:rPr lang="en-US" baseline="-25000" dirty="0">
                <a:solidFill>
                  <a:schemeClr val="tx1"/>
                </a:solidFill>
              </a:rPr>
              <a:t>b</a:t>
            </a:r>
          </a:p>
        </p:txBody>
      </p:sp>
      <p:sp>
        <p:nvSpPr>
          <p:cNvPr id="42" name="Rectangle 41">
            <a:extLst>
              <a:ext uri="{FF2B5EF4-FFF2-40B4-BE49-F238E27FC236}">
                <a16:creationId xmlns:a16="http://schemas.microsoft.com/office/drawing/2014/main" id="{D9FC13BE-0BB8-0434-4E3E-0C8509B28556}"/>
              </a:ext>
            </a:extLst>
          </p:cNvPr>
          <p:cNvSpPr/>
          <p:nvPr/>
        </p:nvSpPr>
        <p:spPr>
          <a:xfrm>
            <a:off x="6366646" y="4869467"/>
            <a:ext cx="875243" cy="77465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N</a:t>
            </a:r>
            <a:r>
              <a:rPr lang="en-US" baseline="-25000" dirty="0">
                <a:solidFill>
                  <a:schemeClr val="tx1"/>
                </a:solidFill>
              </a:rPr>
              <a:t>a</a:t>
            </a:r>
          </a:p>
        </p:txBody>
      </p:sp>
      <p:sp>
        <p:nvSpPr>
          <p:cNvPr id="43" name="Rectangle 42">
            <a:extLst>
              <a:ext uri="{FF2B5EF4-FFF2-40B4-BE49-F238E27FC236}">
                <a16:creationId xmlns:a16="http://schemas.microsoft.com/office/drawing/2014/main" id="{200C5E4D-44FC-1E92-9EC7-5AC6BEA41329}"/>
              </a:ext>
            </a:extLst>
          </p:cNvPr>
          <p:cNvSpPr/>
          <p:nvPr/>
        </p:nvSpPr>
        <p:spPr>
          <a:xfrm>
            <a:off x="8131367" y="4083538"/>
            <a:ext cx="2281835" cy="77188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a:t>
            </a:r>
            <a:r>
              <a:rPr lang="en-US" baseline="-25000" dirty="0">
                <a:solidFill>
                  <a:schemeClr val="tx1"/>
                </a:solidFill>
              </a:rPr>
              <a:t>b</a:t>
            </a:r>
            <a:r>
              <a:rPr lang="en-US" dirty="0">
                <a:solidFill>
                  <a:schemeClr val="tx1"/>
                </a:solidFill>
              </a:rPr>
              <a:t>(1-</a:t>
            </a:r>
            <a:r>
              <a:rPr lang="en-US" i="1" dirty="0">
                <a:solidFill>
                  <a:schemeClr val="tx1"/>
                </a:solidFill>
              </a:rPr>
              <a:t>a</a:t>
            </a:r>
            <a:r>
              <a:rPr lang="en-US" dirty="0">
                <a:solidFill>
                  <a:schemeClr val="tx1"/>
                </a:solidFill>
              </a:rPr>
              <a:t>) N</a:t>
            </a:r>
            <a:r>
              <a:rPr lang="en-US" baseline="-25000" dirty="0">
                <a:solidFill>
                  <a:schemeClr val="tx1"/>
                </a:solidFill>
              </a:rPr>
              <a:t>b </a:t>
            </a:r>
            <a:r>
              <a:rPr lang="en-US" dirty="0">
                <a:solidFill>
                  <a:schemeClr val="tx1"/>
                </a:solidFill>
              </a:rPr>
              <a:t>+ </a:t>
            </a:r>
            <a:r>
              <a:rPr lang="en-US" dirty="0" err="1">
                <a:solidFill>
                  <a:schemeClr val="tx1"/>
                </a:solidFill>
              </a:rPr>
              <a:t>BN</a:t>
            </a:r>
            <a:r>
              <a:rPr lang="en-US" baseline="-25000" dirty="0" err="1">
                <a:solidFill>
                  <a:schemeClr val="tx1"/>
                </a:solidFill>
              </a:rPr>
              <a:t>a</a:t>
            </a:r>
            <a:r>
              <a:rPr lang="en-US" dirty="0">
                <a:solidFill>
                  <a:schemeClr val="tx1"/>
                </a:solidFill>
              </a:rPr>
              <a:t> </a:t>
            </a:r>
          </a:p>
        </p:txBody>
      </p:sp>
      <p:sp>
        <p:nvSpPr>
          <p:cNvPr id="44" name="Rectangle 43">
            <a:extLst>
              <a:ext uri="{FF2B5EF4-FFF2-40B4-BE49-F238E27FC236}">
                <a16:creationId xmlns:a16="http://schemas.microsoft.com/office/drawing/2014/main" id="{9DC50A86-0EE0-0F6A-C6EB-A41FA033621A}"/>
              </a:ext>
            </a:extLst>
          </p:cNvPr>
          <p:cNvSpPr/>
          <p:nvPr/>
        </p:nvSpPr>
        <p:spPr>
          <a:xfrm>
            <a:off x="8123419" y="4869467"/>
            <a:ext cx="2289783" cy="77465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a:t>
            </a:r>
            <a:r>
              <a:rPr lang="en-US" baseline="-25000" dirty="0">
                <a:solidFill>
                  <a:schemeClr val="tx1"/>
                </a:solidFill>
              </a:rPr>
              <a:t>b </a:t>
            </a:r>
            <a:r>
              <a:rPr lang="en-US" i="1" dirty="0">
                <a:solidFill>
                  <a:schemeClr val="tx1"/>
                </a:solidFill>
              </a:rPr>
              <a:t>a</a:t>
            </a:r>
            <a:r>
              <a:rPr lang="en-US" dirty="0">
                <a:solidFill>
                  <a:schemeClr val="tx1"/>
                </a:solidFill>
              </a:rPr>
              <a:t> N</a:t>
            </a:r>
            <a:r>
              <a:rPr lang="en-US" baseline="-25000" dirty="0">
                <a:solidFill>
                  <a:schemeClr val="tx1"/>
                </a:solidFill>
              </a:rPr>
              <a:t>b </a:t>
            </a:r>
            <a:r>
              <a:rPr lang="en-US" dirty="0">
                <a:solidFill>
                  <a:schemeClr val="tx1"/>
                </a:solidFill>
              </a:rPr>
              <a:t>+ </a:t>
            </a:r>
            <a:r>
              <a:rPr lang="en-US" dirty="0" err="1">
                <a:solidFill>
                  <a:schemeClr val="tx1"/>
                </a:solidFill>
              </a:rPr>
              <a:t>s</a:t>
            </a:r>
            <a:r>
              <a:rPr lang="en-US" baseline="-25000" dirty="0" err="1">
                <a:solidFill>
                  <a:schemeClr val="tx1"/>
                </a:solidFill>
              </a:rPr>
              <a:t>a</a:t>
            </a:r>
            <a:r>
              <a:rPr lang="en-US" dirty="0" err="1">
                <a:solidFill>
                  <a:schemeClr val="tx1"/>
                </a:solidFill>
              </a:rPr>
              <a:t>N</a:t>
            </a:r>
            <a:r>
              <a:rPr lang="en-US" baseline="-25000" dirty="0" err="1">
                <a:solidFill>
                  <a:schemeClr val="tx1"/>
                </a:solidFill>
              </a:rPr>
              <a:t>a</a:t>
            </a:r>
            <a:r>
              <a:rPr lang="en-US" dirty="0">
                <a:solidFill>
                  <a:schemeClr val="tx1"/>
                </a:solidFill>
              </a:rPr>
              <a:t> </a:t>
            </a:r>
          </a:p>
        </p:txBody>
      </p:sp>
      <p:sp>
        <p:nvSpPr>
          <p:cNvPr id="45" name="Rectangle 44">
            <a:extLst>
              <a:ext uri="{FF2B5EF4-FFF2-40B4-BE49-F238E27FC236}">
                <a16:creationId xmlns:a16="http://schemas.microsoft.com/office/drawing/2014/main" id="{B5A61AD9-6D0F-6F7B-E71A-3EBBFB4C0968}"/>
              </a:ext>
            </a:extLst>
          </p:cNvPr>
          <p:cNvSpPr/>
          <p:nvPr/>
        </p:nvSpPr>
        <p:spPr>
          <a:xfrm>
            <a:off x="4301654" y="3512130"/>
            <a:ext cx="407484" cy="461665"/>
          </a:xfrm>
          <a:prstGeom prst="rect">
            <a:avLst/>
          </a:prstGeom>
        </p:spPr>
        <p:txBody>
          <a:bodyPr wrap="none">
            <a:spAutoFit/>
          </a:bodyPr>
          <a:lstStyle/>
          <a:p>
            <a:r>
              <a:rPr lang="en-US" sz="2400" b="1" dirty="0">
                <a:latin typeface="Helvetica" pitchFamily="2" charset="0"/>
              </a:rPr>
              <a:t>A</a:t>
            </a:r>
          </a:p>
        </p:txBody>
      </p:sp>
      <p:sp>
        <p:nvSpPr>
          <p:cNvPr id="46" name="Rectangle 45">
            <a:extLst>
              <a:ext uri="{FF2B5EF4-FFF2-40B4-BE49-F238E27FC236}">
                <a16:creationId xmlns:a16="http://schemas.microsoft.com/office/drawing/2014/main" id="{5DBAF4AB-D7FF-EF0E-3C5B-8479A5192512}"/>
              </a:ext>
            </a:extLst>
          </p:cNvPr>
          <p:cNvSpPr/>
          <p:nvPr/>
        </p:nvSpPr>
        <p:spPr>
          <a:xfrm>
            <a:off x="6613605" y="3522517"/>
            <a:ext cx="476412" cy="461665"/>
          </a:xfrm>
          <a:prstGeom prst="rect">
            <a:avLst/>
          </a:prstGeom>
        </p:spPr>
        <p:txBody>
          <a:bodyPr wrap="none">
            <a:spAutoFit/>
          </a:bodyPr>
          <a:lstStyle/>
          <a:p>
            <a:r>
              <a:rPr lang="en-US" sz="2400" b="1" dirty="0" err="1">
                <a:latin typeface="Helvetica" pitchFamily="2" charset="0"/>
              </a:rPr>
              <a:t>N</a:t>
            </a:r>
            <a:r>
              <a:rPr lang="en-US" sz="2400" b="1" baseline="-25000" dirty="0" err="1">
                <a:latin typeface="Helvetica" pitchFamily="2" charset="0"/>
              </a:rPr>
              <a:t>t</a:t>
            </a:r>
            <a:endParaRPr lang="en-US" sz="2400" b="1" baseline="-25000" dirty="0">
              <a:latin typeface="Helvetica" pitchFamily="2" charset="0"/>
            </a:endParaRPr>
          </a:p>
        </p:txBody>
      </p:sp>
      <p:sp>
        <p:nvSpPr>
          <p:cNvPr id="47" name="Rectangle 46">
            <a:extLst>
              <a:ext uri="{FF2B5EF4-FFF2-40B4-BE49-F238E27FC236}">
                <a16:creationId xmlns:a16="http://schemas.microsoft.com/office/drawing/2014/main" id="{5061F6FB-DE8A-6EFC-8BFA-248C8B73786B}"/>
              </a:ext>
            </a:extLst>
          </p:cNvPr>
          <p:cNvSpPr/>
          <p:nvPr/>
        </p:nvSpPr>
        <p:spPr>
          <a:xfrm>
            <a:off x="8913083" y="3522517"/>
            <a:ext cx="710452" cy="461665"/>
          </a:xfrm>
          <a:prstGeom prst="rect">
            <a:avLst/>
          </a:prstGeom>
        </p:spPr>
        <p:txBody>
          <a:bodyPr wrap="none">
            <a:spAutoFit/>
          </a:bodyPr>
          <a:lstStyle/>
          <a:p>
            <a:pPr algn="ctr"/>
            <a:r>
              <a:rPr lang="en-US" sz="2400" b="1" dirty="0">
                <a:solidFill>
                  <a:srgbClr val="000000"/>
                </a:solidFill>
                <a:effectLst/>
                <a:latin typeface="Helvetica" pitchFamily="2" charset="0"/>
                <a:cs typeface="Gill Sans" panose="020B0502020104020203" pitchFamily="34" charset="-79"/>
              </a:rPr>
              <a:t>N</a:t>
            </a:r>
            <a:r>
              <a:rPr lang="en-US" sz="2400" b="1" baseline="-25000" dirty="0">
                <a:solidFill>
                  <a:srgbClr val="000000"/>
                </a:solidFill>
                <a:effectLst/>
                <a:latin typeface="Helvetica" pitchFamily="2" charset="0"/>
                <a:cs typeface="Gill Sans" panose="020B0502020104020203" pitchFamily="34" charset="-79"/>
              </a:rPr>
              <a:t>t+1</a:t>
            </a:r>
            <a:endParaRPr lang="en-US" sz="2400" dirty="0">
              <a:solidFill>
                <a:srgbClr val="000000"/>
              </a:solidFill>
              <a:effectLst/>
              <a:latin typeface="Helvetica" pitchFamily="2" charset="0"/>
              <a:cs typeface="Gill Sans" panose="020B0502020104020203" pitchFamily="34" charset="-79"/>
            </a:endParaRPr>
          </a:p>
        </p:txBody>
      </p:sp>
      <p:sp>
        <p:nvSpPr>
          <p:cNvPr id="48" name="Rectangle 47">
            <a:extLst>
              <a:ext uri="{FF2B5EF4-FFF2-40B4-BE49-F238E27FC236}">
                <a16:creationId xmlns:a16="http://schemas.microsoft.com/office/drawing/2014/main" id="{F400298A-C1E2-552F-CCAF-DBA5F62D32C2}"/>
              </a:ext>
            </a:extLst>
          </p:cNvPr>
          <p:cNvSpPr/>
          <p:nvPr/>
        </p:nvSpPr>
        <p:spPr>
          <a:xfrm>
            <a:off x="5701334" y="4624587"/>
            <a:ext cx="441146" cy="461665"/>
          </a:xfrm>
          <a:prstGeom prst="rect">
            <a:avLst/>
          </a:prstGeom>
        </p:spPr>
        <p:txBody>
          <a:bodyPr wrap="square">
            <a:spAutoFit/>
          </a:bodyPr>
          <a:lstStyle/>
          <a:p>
            <a:r>
              <a:rPr lang="en-US" sz="2400" b="1" dirty="0">
                <a:latin typeface="Helvetica" pitchFamily="2" charset="0"/>
              </a:rPr>
              <a:t>x</a:t>
            </a:r>
          </a:p>
        </p:txBody>
      </p:sp>
      <p:sp>
        <p:nvSpPr>
          <p:cNvPr id="49" name="Rectangle 48">
            <a:extLst>
              <a:ext uri="{FF2B5EF4-FFF2-40B4-BE49-F238E27FC236}">
                <a16:creationId xmlns:a16="http://schemas.microsoft.com/office/drawing/2014/main" id="{4991D115-C7F4-2073-E16B-AB36782E6895}"/>
              </a:ext>
            </a:extLst>
          </p:cNvPr>
          <p:cNvSpPr/>
          <p:nvPr/>
        </p:nvSpPr>
        <p:spPr>
          <a:xfrm>
            <a:off x="7475649" y="4582077"/>
            <a:ext cx="441146" cy="461665"/>
          </a:xfrm>
          <a:prstGeom prst="rect">
            <a:avLst/>
          </a:prstGeom>
        </p:spPr>
        <p:txBody>
          <a:bodyPr wrap="square">
            <a:spAutoFit/>
          </a:bodyPr>
          <a:lstStyle/>
          <a:p>
            <a:r>
              <a:rPr lang="en-US" sz="2400" b="1" dirty="0">
                <a:latin typeface="Helvetica" pitchFamily="2" charset="0"/>
              </a:rPr>
              <a:t>=</a:t>
            </a:r>
          </a:p>
        </p:txBody>
      </p:sp>
      <p:sp>
        <p:nvSpPr>
          <p:cNvPr id="50" name="Rectangle 49">
            <a:extLst>
              <a:ext uri="{FF2B5EF4-FFF2-40B4-BE49-F238E27FC236}">
                <a16:creationId xmlns:a16="http://schemas.microsoft.com/office/drawing/2014/main" id="{D16FE102-9FAF-13CF-2D23-9E4675A4E720}"/>
              </a:ext>
            </a:extLst>
          </p:cNvPr>
          <p:cNvSpPr/>
          <p:nvPr/>
        </p:nvSpPr>
        <p:spPr>
          <a:xfrm>
            <a:off x="8373710" y="2641459"/>
            <a:ext cx="2572114" cy="677108"/>
          </a:xfrm>
          <a:prstGeom prst="rect">
            <a:avLst/>
          </a:prstGeom>
        </p:spPr>
        <p:txBody>
          <a:bodyPr wrap="none">
            <a:spAutoFit/>
          </a:bodyPr>
          <a:lstStyle/>
          <a:p>
            <a:pPr algn="ctr"/>
            <a:r>
              <a:rPr lang="en-US" sz="3800" dirty="0">
                <a:solidFill>
                  <a:srgbClr val="C00000"/>
                </a:solidFill>
                <a:effectLst/>
                <a:latin typeface="Helvetica" pitchFamily="2" charset="0"/>
                <a:cs typeface="Gill Sans" panose="020B0502020104020203" pitchFamily="34" charset="-79"/>
              </a:rPr>
              <a:t>N</a:t>
            </a:r>
            <a:r>
              <a:rPr lang="en-US" sz="3800" baseline="-25000" dirty="0">
                <a:solidFill>
                  <a:srgbClr val="C00000"/>
                </a:solidFill>
                <a:effectLst/>
                <a:latin typeface="Helvetica" pitchFamily="2" charset="0"/>
                <a:cs typeface="Gill Sans" panose="020B0502020104020203" pitchFamily="34" charset="-79"/>
              </a:rPr>
              <a:t>t+1 </a:t>
            </a:r>
            <a:r>
              <a:rPr lang="en-US" sz="3800" dirty="0">
                <a:solidFill>
                  <a:srgbClr val="C00000"/>
                </a:solidFill>
                <a:effectLst/>
                <a:latin typeface="Helvetica" pitchFamily="2" charset="0"/>
                <a:cs typeface="Gill Sans" panose="020B0502020104020203" pitchFamily="34" charset="-79"/>
              </a:rPr>
              <a:t>= A* </a:t>
            </a:r>
            <a:r>
              <a:rPr lang="en-US" sz="3800" dirty="0" err="1">
                <a:solidFill>
                  <a:srgbClr val="C00000"/>
                </a:solidFill>
                <a:effectLst/>
                <a:latin typeface="Helvetica" pitchFamily="2" charset="0"/>
                <a:cs typeface="Gill Sans" panose="020B0502020104020203" pitchFamily="34" charset="-79"/>
              </a:rPr>
              <a:t>N</a:t>
            </a:r>
            <a:r>
              <a:rPr lang="en-US" sz="3800" baseline="-25000" dirty="0" err="1">
                <a:solidFill>
                  <a:srgbClr val="C00000"/>
                </a:solidFill>
                <a:effectLst/>
                <a:latin typeface="Helvetica" pitchFamily="2" charset="0"/>
                <a:cs typeface="Gill Sans" panose="020B0502020104020203" pitchFamily="34" charset="-79"/>
              </a:rPr>
              <a:t>t</a:t>
            </a:r>
            <a:endParaRPr lang="en-US" sz="3800" baseline="-25000" dirty="0">
              <a:solidFill>
                <a:srgbClr val="C00000"/>
              </a:solidFill>
              <a:effectLst/>
              <a:latin typeface="Helvetica" pitchFamily="2" charset="0"/>
              <a:cs typeface="Gill Sans" panose="020B0502020104020203" pitchFamily="34" charset="-79"/>
            </a:endParaRPr>
          </a:p>
        </p:txBody>
      </p:sp>
    </p:spTree>
    <p:extLst>
      <p:ext uri="{BB962C8B-B14F-4D97-AF65-F5344CB8AC3E}">
        <p14:creationId xmlns:p14="http://schemas.microsoft.com/office/powerpoint/2010/main" val="20938153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F02E913-B0C4-60C0-7132-F312D14CFBF0}"/>
              </a:ext>
            </a:extLst>
          </p:cNvPr>
          <p:cNvSpPr/>
          <p:nvPr/>
        </p:nvSpPr>
        <p:spPr>
          <a:xfrm>
            <a:off x="7003851" y="120607"/>
            <a:ext cx="5311833" cy="2031325"/>
          </a:xfrm>
          <a:prstGeom prst="rect">
            <a:avLst/>
          </a:prstGeom>
        </p:spPr>
        <p:txBody>
          <a:bodyPr wrap="square">
            <a:spAutoFit/>
          </a:bodyPr>
          <a:lstStyle/>
          <a:p>
            <a:pPr algn="ctr"/>
            <a:r>
              <a:rPr lang="en-US" dirty="0">
                <a:effectLst/>
                <a:latin typeface="Helvetica Light" panose="020B0403020202020204" pitchFamily="34" charset="0"/>
              </a:rPr>
              <a:t>1. Populations are divided into compartments</a:t>
            </a:r>
          </a:p>
          <a:p>
            <a:pPr algn="ctr"/>
            <a:r>
              <a:rPr lang="en-US" dirty="0">
                <a:effectLst/>
                <a:latin typeface="Helvetica Light" panose="020B0403020202020204" pitchFamily="34" charset="0"/>
              </a:rPr>
              <a:t>2.</a:t>
            </a:r>
            <a:r>
              <a:rPr lang="en-US" dirty="0">
                <a:latin typeface="Helvetica Light" panose="020B0403020202020204" pitchFamily="34" charset="0"/>
              </a:rPr>
              <a:t> Individuals within a compartment are homogenously mixed</a:t>
            </a:r>
            <a:r>
              <a:rPr lang="en-US" dirty="0">
                <a:effectLst/>
                <a:latin typeface="Helvetica Light" panose="020B0403020202020204" pitchFamily="34" charset="0"/>
              </a:rPr>
              <a:t> </a:t>
            </a:r>
          </a:p>
          <a:p>
            <a:pPr algn="ctr"/>
            <a:r>
              <a:rPr lang="en-US" dirty="0">
                <a:latin typeface="Helvetica Light" panose="020B0403020202020204" pitchFamily="34" charset="0"/>
              </a:rPr>
              <a:t>3. </a:t>
            </a:r>
            <a:r>
              <a:rPr lang="en-US" dirty="0">
                <a:effectLst/>
                <a:latin typeface="Helvetica Light" panose="020B0403020202020204" pitchFamily="34" charset="0"/>
              </a:rPr>
              <a:t>Compartments and transition rates are </a:t>
            </a:r>
          </a:p>
          <a:p>
            <a:pPr algn="ctr"/>
            <a:r>
              <a:rPr lang="en-US" dirty="0">
                <a:effectLst/>
                <a:latin typeface="Helvetica Light" panose="020B0403020202020204" pitchFamily="34" charset="0"/>
              </a:rPr>
              <a:t>determined by biological systems</a:t>
            </a:r>
          </a:p>
          <a:p>
            <a:pPr algn="ctr"/>
            <a:r>
              <a:rPr lang="en-US" b="1" dirty="0">
                <a:solidFill>
                  <a:srgbClr val="C00000"/>
                </a:solidFill>
                <a:effectLst/>
                <a:latin typeface="Helvetica Light" panose="020B0403020202020204" pitchFamily="34" charset="0"/>
              </a:rPr>
              <a:t>4. Rates of transferring between compartments </a:t>
            </a:r>
          </a:p>
          <a:p>
            <a:pPr algn="ctr"/>
            <a:r>
              <a:rPr lang="en-US" b="1" dirty="0">
                <a:solidFill>
                  <a:srgbClr val="C00000"/>
                </a:solidFill>
                <a:effectLst/>
                <a:latin typeface="Helvetica Light" panose="020B0403020202020204" pitchFamily="34" charset="0"/>
              </a:rPr>
              <a:t>are expressed mathematically </a:t>
            </a:r>
          </a:p>
        </p:txBody>
      </p:sp>
      <p:sp>
        <p:nvSpPr>
          <p:cNvPr id="27" name="Rectangle 26">
            <a:extLst>
              <a:ext uri="{FF2B5EF4-FFF2-40B4-BE49-F238E27FC236}">
                <a16:creationId xmlns:a16="http://schemas.microsoft.com/office/drawing/2014/main" id="{62BD3F7D-F421-A0E9-7474-CDB88FE5CD0E}"/>
              </a:ext>
            </a:extLst>
          </p:cNvPr>
          <p:cNvSpPr/>
          <p:nvPr/>
        </p:nvSpPr>
        <p:spPr>
          <a:xfrm>
            <a:off x="3666758" y="1473223"/>
            <a:ext cx="1068005" cy="1110836"/>
          </a:xfrm>
          <a:prstGeom prst="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rPr>
              <a:t>Babies</a:t>
            </a:r>
          </a:p>
        </p:txBody>
      </p:sp>
      <p:sp>
        <p:nvSpPr>
          <p:cNvPr id="28" name="Rectangle 27">
            <a:extLst>
              <a:ext uri="{FF2B5EF4-FFF2-40B4-BE49-F238E27FC236}">
                <a16:creationId xmlns:a16="http://schemas.microsoft.com/office/drawing/2014/main" id="{02E3C0ED-556F-F48E-0B41-72AB5DCCDF66}"/>
              </a:ext>
            </a:extLst>
          </p:cNvPr>
          <p:cNvSpPr/>
          <p:nvPr/>
        </p:nvSpPr>
        <p:spPr>
          <a:xfrm>
            <a:off x="5624833" y="1473223"/>
            <a:ext cx="1068005" cy="1110836"/>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rPr>
              <a:t>Adults</a:t>
            </a:r>
          </a:p>
        </p:txBody>
      </p:sp>
      <p:cxnSp>
        <p:nvCxnSpPr>
          <p:cNvPr id="29" name="Straight Arrow Connector 28">
            <a:extLst>
              <a:ext uri="{FF2B5EF4-FFF2-40B4-BE49-F238E27FC236}">
                <a16:creationId xmlns:a16="http://schemas.microsoft.com/office/drawing/2014/main" id="{BA6AB532-7722-82DA-E192-FC3586DAE9F7}"/>
              </a:ext>
            </a:extLst>
          </p:cNvPr>
          <p:cNvCxnSpPr>
            <a:cxnSpLocks/>
          </p:cNvCxnSpPr>
          <p:nvPr/>
        </p:nvCxnSpPr>
        <p:spPr>
          <a:xfrm>
            <a:off x="4859959" y="2028641"/>
            <a:ext cx="63568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D1E0D723-9AB7-6C99-22CE-FF5A17E2785D}"/>
              </a:ext>
            </a:extLst>
          </p:cNvPr>
          <p:cNvCxnSpPr>
            <a:cxnSpLocks/>
          </p:cNvCxnSpPr>
          <p:nvPr/>
        </p:nvCxnSpPr>
        <p:spPr>
          <a:xfrm>
            <a:off x="4200760" y="2654407"/>
            <a:ext cx="0" cy="45455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Curved Connector 30">
            <a:extLst>
              <a:ext uri="{FF2B5EF4-FFF2-40B4-BE49-F238E27FC236}">
                <a16:creationId xmlns:a16="http://schemas.microsoft.com/office/drawing/2014/main" id="{6445DAB9-D8AE-940D-967C-04177EF5B774}"/>
              </a:ext>
            </a:extLst>
          </p:cNvPr>
          <p:cNvCxnSpPr>
            <a:cxnSpLocks/>
            <a:stCxn id="28" idx="0"/>
            <a:endCxn id="27" idx="0"/>
          </p:cNvCxnSpPr>
          <p:nvPr/>
        </p:nvCxnSpPr>
        <p:spPr>
          <a:xfrm rot="16200000" flipV="1">
            <a:off x="5179799" y="494185"/>
            <a:ext cx="12700" cy="1958075"/>
          </a:xfrm>
          <a:prstGeom prst="curvedConnector3">
            <a:avLst>
              <a:gd name="adj1" fmla="val 4251047"/>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79AAE402-FE9F-697E-784E-7DCFCD50F9D1}"/>
              </a:ext>
            </a:extLst>
          </p:cNvPr>
          <p:cNvCxnSpPr>
            <a:cxnSpLocks/>
          </p:cNvCxnSpPr>
          <p:nvPr/>
        </p:nvCxnSpPr>
        <p:spPr>
          <a:xfrm>
            <a:off x="6158835" y="2650105"/>
            <a:ext cx="0" cy="45455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D19DAFF9-CD57-A6FD-AAE3-8B164ED87A88}"/>
              </a:ext>
            </a:extLst>
          </p:cNvPr>
          <p:cNvSpPr/>
          <p:nvPr/>
        </p:nvSpPr>
        <p:spPr>
          <a:xfrm>
            <a:off x="4732116" y="580540"/>
            <a:ext cx="1086964"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Births (B)</a:t>
            </a:r>
          </a:p>
        </p:txBody>
      </p:sp>
      <p:sp>
        <p:nvSpPr>
          <p:cNvPr id="34" name="Rectangle 33">
            <a:extLst>
              <a:ext uri="{FF2B5EF4-FFF2-40B4-BE49-F238E27FC236}">
                <a16:creationId xmlns:a16="http://schemas.microsoft.com/office/drawing/2014/main" id="{AFE9BFF1-2F3F-45B7-2540-8600D1C8D8A0}"/>
              </a:ext>
            </a:extLst>
          </p:cNvPr>
          <p:cNvSpPr/>
          <p:nvPr/>
        </p:nvSpPr>
        <p:spPr>
          <a:xfrm>
            <a:off x="4709213" y="1601204"/>
            <a:ext cx="957313" cy="369332"/>
          </a:xfrm>
          <a:prstGeom prst="rect">
            <a:avLst/>
          </a:prstGeom>
        </p:spPr>
        <p:txBody>
          <a:bodyPr wrap="none">
            <a:spAutoFit/>
          </a:bodyPr>
          <a:lstStyle/>
          <a:p>
            <a:pPr algn="ctr"/>
            <a:r>
              <a:rPr lang="en-US" dirty="0">
                <a:solidFill>
                  <a:srgbClr val="000000"/>
                </a:solidFill>
                <a:latin typeface="Gill Sans" panose="020B0502020104020203" pitchFamily="34" charset="-79"/>
                <a:cs typeface="Gill Sans" panose="020B0502020104020203" pitchFamily="34" charset="-79"/>
              </a:rPr>
              <a:t>a</a:t>
            </a:r>
            <a:r>
              <a:rPr lang="en-US" dirty="0">
                <a:solidFill>
                  <a:srgbClr val="000000"/>
                </a:solidFill>
                <a:effectLst/>
                <a:latin typeface="Gill Sans" panose="020B0502020104020203" pitchFamily="34" charset="-79"/>
                <a:cs typeface="Gill Sans" panose="020B0502020104020203" pitchFamily="34" charset="-79"/>
              </a:rPr>
              <a:t>ging (a)</a:t>
            </a:r>
          </a:p>
        </p:txBody>
      </p:sp>
      <p:sp>
        <p:nvSpPr>
          <p:cNvPr id="35" name="Rectangle 34">
            <a:extLst>
              <a:ext uri="{FF2B5EF4-FFF2-40B4-BE49-F238E27FC236}">
                <a16:creationId xmlns:a16="http://schemas.microsoft.com/office/drawing/2014/main" id="{4508AF08-C226-2E5C-0A52-A6CBFAAAC93C}"/>
              </a:ext>
            </a:extLst>
          </p:cNvPr>
          <p:cNvSpPr/>
          <p:nvPr/>
        </p:nvSpPr>
        <p:spPr>
          <a:xfrm>
            <a:off x="4187623" y="2684181"/>
            <a:ext cx="1399742" cy="369332"/>
          </a:xfrm>
          <a:prstGeom prst="rect">
            <a:avLst/>
          </a:prstGeom>
        </p:spPr>
        <p:txBody>
          <a:bodyPr wrap="none">
            <a:spAutoFit/>
          </a:bodyPr>
          <a:lstStyle/>
          <a:p>
            <a:pPr algn="ctr"/>
            <a:r>
              <a:rPr lang="en-US" dirty="0">
                <a:solidFill>
                  <a:srgbClr val="000000"/>
                </a:solidFill>
                <a:latin typeface="Gill Sans" panose="020B0502020104020203" pitchFamily="34" charset="-79"/>
                <a:cs typeface="Gill Sans" panose="020B0502020104020203" pitchFamily="34" charset="-79"/>
              </a:rPr>
              <a:t>d</a:t>
            </a:r>
            <a:r>
              <a:rPr lang="en-US" dirty="0">
                <a:solidFill>
                  <a:srgbClr val="000000"/>
                </a:solidFill>
                <a:effectLst/>
                <a:latin typeface="Gill Sans" panose="020B0502020104020203" pitchFamily="34" charset="-79"/>
                <a:cs typeface="Gill Sans" panose="020B0502020104020203" pitchFamily="34" charset="-79"/>
              </a:rPr>
              <a:t>eaths (1-s</a:t>
            </a:r>
            <a:r>
              <a:rPr lang="en-US" baseline="-25000" dirty="0">
                <a:solidFill>
                  <a:srgbClr val="000000"/>
                </a:solidFill>
                <a:effectLst/>
                <a:latin typeface="Gill Sans" panose="020B0502020104020203" pitchFamily="34" charset="-79"/>
                <a:cs typeface="Gill Sans" panose="020B0502020104020203" pitchFamily="34" charset="-79"/>
              </a:rPr>
              <a:t>b</a:t>
            </a:r>
            <a:r>
              <a:rPr lang="en-US" dirty="0">
                <a:solidFill>
                  <a:srgbClr val="000000"/>
                </a:solidFill>
                <a:effectLst/>
                <a:latin typeface="Gill Sans" panose="020B0502020104020203" pitchFamily="34" charset="-79"/>
                <a:cs typeface="Gill Sans" panose="020B0502020104020203" pitchFamily="34" charset="-79"/>
              </a:rPr>
              <a:t>)</a:t>
            </a:r>
          </a:p>
        </p:txBody>
      </p:sp>
      <p:sp>
        <p:nvSpPr>
          <p:cNvPr id="36" name="Rectangle 35">
            <a:extLst>
              <a:ext uri="{FF2B5EF4-FFF2-40B4-BE49-F238E27FC236}">
                <a16:creationId xmlns:a16="http://schemas.microsoft.com/office/drawing/2014/main" id="{4C00C8A4-164F-4BA4-76B3-AAB60F2525BA}"/>
              </a:ext>
            </a:extLst>
          </p:cNvPr>
          <p:cNvSpPr/>
          <p:nvPr/>
        </p:nvSpPr>
        <p:spPr>
          <a:xfrm>
            <a:off x="6096181" y="2684181"/>
            <a:ext cx="1382110"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deaths (1-s</a:t>
            </a:r>
            <a:r>
              <a:rPr lang="en-US" baseline="-25000" dirty="0">
                <a:solidFill>
                  <a:srgbClr val="000000"/>
                </a:solidFill>
                <a:effectLst/>
                <a:latin typeface="Gill Sans" panose="020B0502020104020203" pitchFamily="34" charset="-79"/>
                <a:cs typeface="Gill Sans" panose="020B0502020104020203" pitchFamily="34" charset="-79"/>
              </a:rPr>
              <a:t>a</a:t>
            </a:r>
            <a:r>
              <a:rPr lang="en-US" dirty="0">
                <a:solidFill>
                  <a:srgbClr val="000000"/>
                </a:solidFill>
                <a:effectLst/>
                <a:latin typeface="Gill Sans" panose="020B0502020104020203" pitchFamily="34" charset="-79"/>
                <a:cs typeface="Gill Sans" panose="020B0502020104020203" pitchFamily="34" charset="-79"/>
              </a:rPr>
              <a:t>)</a:t>
            </a:r>
          </a:p>
        </p:txBody>
      </p:sp>
      <p:sp>
        <p:nvSpPr>
          <p:cNvPr id="37" name="Rectangle 36">
            <a:extLst>
              <a:ext uri="{FF2B5EF4-FFF2-40B4-BE49-F238E27FC236}">
                <a16:creationId xmlns:a16="http://schemas.microsoft.com/office/drawing/2014/main" id="{A989F9D5-F1A2-2DA8-F0AE-37D0D16B25D4}"/>
              </a:ext>
            </a:extLst>
          </p:cNvPr>
          <p:cNvSpPr/>
          <p:nvPr/>
        </p:nvSpPr>
        <p:spPr>
          <a:xfrm>
            <a:off x="359931" y="120607"/>
            <a:ext cx="3225338" cy="954107"/>
          </a:xfrm>
          <a:prstGeom prst="rect">
            <a:avLst/>
          </a:prstGeom>
          <a:ln>
            <a:solidFill>
              <a:schemeClr val="tx1"/>
            </a:solidFill>
          </a:ln>
        </p:spPr>
        <p:txBody>
          <a:bodyPr wrap="square">
            <a:spAutoFit/>
          </a:bodyPr>
          <a:lstStyle/>
          <a:p>
            <a:r>
              <a:rPr lang="en-US" sz="2800" b="1" dirty="0">
                <a:solidFill>
                  <a:srgbClr val="000000"/>
                </a:solidFill>
                <a:effectLst/>
                <a:latin typeface="Helvetica" pitchFamily="2" charset="0"/>
              </a:rPr>
              <a:t>The structured</a:t>
            </a:r>
            <a:endParaRPr lang="en-US" sz="2800" dirty="0">
              <a:solidFill>
                <a:srgbClr val="000000"/>
              </a:solidFill>
              <a:effectLst/>
              <a:latin typeface="Helvetica" pitchFamily="2" charset="0"/>
            </a:endParaRPr>
          </a:p>
          <a:p>
            <a:r>
              <a:rPr lang="en-US" sz="2800" b="1" dirty="0">
                <a:solidFill>
                  <a:srgbClr val="000000"/>
                </a:solidFill>
                <a:effectLst/>
                <a:latin typeface="Helvetica" pitchFamily="2" charset="0"/>
              </a:rPr>
              <a:t>population model</a:t>
            </a:r>
            <a:endParaRPr lang="en-US" sz="2800" dirty="0">
              <a:solidFill>
                <a:srgbClr val="000000"/>
              </a:solidFill>
              <a:effectLst/>
              <a:latin typeface="Helvetica" pitchFamily="2" charset="0"/>
            </a:endParaRPr>
          </a:p>
        </p:txBody>
      </p:sp>
      <p:grpSp>
        <p:nvGrpSpPr>
          <p:cNvPr id="24" name="Group 23">
            <a:extLst>
              <a:ext uri="{FF2B5EF4-FFF2-40B4-BE49-F238E27FC236}">
                <a16:creationId xmlns:a16="http://schemas.microsoft.com/office/drawing/2014/main" id="{5A4EAE29-8C2F-5D21-69ED-CEAF78DAB5DE}"/>
              </a:ext>
            </a:extLst>
          </p:cNvPr>
          <p:cNvGrpSpPr/>
          <p:nvPr/>
        </p:nvGrpSpPr>
        <p:grpSpPr>
          <a:xfrm>
            <a:off x="3585269" y="4083538"/>
            <a:ext cx="1759163" cy="1560586"/>
            <a:chOff x="4317811" y="5184589"/>
            <a:chExt cx="1759163" cy="1560586"/>
          </a:xfrm>
        </p:grpSpPr>
        <p:sp>
          <p:nvSpPr>
            <p:cNvPr id="25" name="Rectangle 24">
              <a:extLst>
                <a:ext uri="{FF2B5EF4-FFF2-40B4-BE49-F238E27FC236}">
                  <a16:creationId xmlns:a16="http://schemas.microsoft.com/office/drawing/2014/main" id="{A532927F-9D20-EAA6-10AA-8991F17C2BA3}"/>
                </a:ext>
              </a:extLst>
            </p:cNvPr>
            <p:cNvSpPr/>
            <p:nvPr/>
          </p:nvSpPr>
          <p:spPr>
            <a:xfrm>
              <a:off x="4317811" y="5198636"/>
              <a:ext cx="875243" cy="77188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a:t>
              </a:r>
              <a:r>
                <a:rPr lang="en-US" baseline="-25000" dirty="0">
                  <a:solidFill>
                    <a:schemeClr val="tx1"/>
                  </a:solidFill>
                </a:rPr>
                <a:t>b</a:t>
              </a:r>
              <a:r>
                <a:rPr lang="en-US" dirty="0">
                  <a:solidFill>
                    <a:schemeClr val="tx1"/>
                  </a:solidFill>
                </a:rPr>
                <a:t>(1-</a:t>
              </a:r>
              <a:r>
                <a:rPr lang="en-US" i="1" dirty="0">
                  <a:solidFill>
                    <a:schemeClr val="tx1"/>
                  </a:solidFill>
                </a:rPr>
                <a:t>a</a:t>
              </a:r>
              <a:r>
                <a:rPr lang="en-US" dirty="0">
                  <a:solidFill>
                    <a:schemeClr val="tx1"/>
                  </a:solidFill>
                </a:rPr>
                <a:t>)</a:t>
              </a:r>
            </a:p>
          </p:txBody>
        </p:sp>
        <p:sp>
          <p:nvSpPr>
            <p:cNvPr id="26" name="Rectangle 25">
              <a:extLst>
                <a:ext uri="{FF2B5EF4-FFF2-40B4-BE49-F238E27FC236}">
                  <a16:creationId xmlns:a16="http://schemas.microsoft.com/office/drawing/2014/main" id="{6A9891B3-14EC-BE25-AE5E-62A590FEEBD8}"/>
                </a:ext>
              </a:extLst>
            </p:cNvPr>
            <p:cNvSpPr/>
            <p:nvPr/>
          </p:nvSpPr>
          <p:spPr>
            <a:xfrm>
              <a:off x="5193054" y="5184589"/>
              <a:ext cx="875243" cy="77188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a:solidFill>
                    <a:schemeClr val="tx1"/>
                  </a:solidFill>
                </a:rPr>
                <a:t>B</a:t>
              </a:r>
            </a:p>
          </p:txBody>
        </p:sp>
        <p:sp>
          <p:nvSpPr>
            <p:cNvPr id="39" name="Rectangle 38">
              <a:extLst>
                <a:ext uri="{FF2B5EF4-FFF2-40B4-BE49-F238E27FC236}">
                  <a16:creationId xmlns:a16="http://schemas.microsoft.com/office/drawing/2014/main" id="{B8447F34-36BF-3B6F-391C-9D6C58C8E1DB}"/>
                </a:ext>
              </a:extLst>
            </p:cNvPr>
            <p:cNvSpPr/>
            <p:nvPr/>
          </p:nvSpPr>
          <p:spPr>
            <a:xfrm>
              <a:off x="4317811" y="5970518"/>
              <a:ext cx="875243" cy="77188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s</a:t>
              </a:r>
              <a:r>
                <a:rPr lang="en-US" baseline="-25000" dirty="0" err="1">
                  <a:solidFill>
                    <a:schemeClr val="tx1"/>
                  </a:solidFill>
                </a:rPr>
                <a:t>b</a:t>
              </a:r>
              <a:r>
                <a:rPr lang="en-US" dirty="0" err="1">
                  <a:solidFill>
                    <a:schemeClr val="tx1"/>
                  </a:solidFill>
                </a:rPr>
                <a:t>a</a:t>
              </a:r>
              <a:endParaRPr lang="en-US" dirty="0">
                <a:solidFill>
                  <a:schemeClr val="tx1"/>
                </a:solidFill>
              </a:endParaRPr>
            </a:p>
          </p:txBody>
        </p:sp>
        <p:sp>
          <p:nvSpPr>
            <p:cNvPr id="40" name="Rectangle 39">
              <a:extLst>
                <a:ext uri="{FF2B5EF4-FFF2-40B4-BE49-F238E27FC236}">
                  <a16:creationId xmlns:a16="http://schemas.microsoft.com/office/drawing/2014/main" id="{7294706A-1E37-B820-6359-6C80E42B6728}"/>
                </a:ext>
              </a:extLst>
            </p:cNvPr>
            <p:cNvSpPr/>
            <p:nvPr/>
          </p:nvSpPr>
          <p:spPr>
            <a:xfrm>
              <a:off x="5201731" y="5970518"/>
              <a:ext cx="875243" cy="77465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s</a:t>
              </a:r>
              <a:r>
                <a:rPr lang="en-US" baseline="-25000" dirty="0" err="1">
                  <a:solidFill>
                    <a:schemeClr val="tx1"/>
                  </a:solidFill>
                </a:rPr>
                <a:t>a</a:t>
              </a:r>
              <a:endParaRPr lang="en-US" baseline="-25000" dirty="0">
                <a:solidFill>
                  <a:schemeClr val="tx1"/>
                </a:solidFill>
              </a:endParaRPr>
            </a:p>
          </p:txBody>
        </p:sp>
      </p:grpSp>
      <p:sp>
        <p:nvSpPr>
          <p:cNvPr id="41" name="Rectangle 40">
            <a:extLst>
              <a:ext uri="{FF2B5EF4-FFF2-40B4-BE49-F238E27FC236}">
                <a16:creationId xmlns:a16="http://schemas.microsoft.com/office/drawing/2014/main" id="{DCD80739-B91F-92F2-5A1C-A0A3821FF397}"/>
              </a:ext>
            </a:extLst>
          </p:cNvPr>
          <p:cNvSpPr/>
          <p:nvPr/>
        </p:nvSpPr>
        <p:spPr>
          <a:xfrm>
            <a:off x="6374594" y="4083538"/>
            <a:ext cx="867295" cy="77188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N</a:t>
            </a:r>
            <a:r>
              <a:rPr lang="en-US" baseline="-25000" dirty="0">
                <a:solidFill>
                  <a:schemeClr val="tx1"/>
                </a:solidFill>
              </a:rPr>
              <a:t>b</a:t>
            </a:r>
          </a:p>
        </p:txBody>
      </p:sp>
      <p:sp>
        <p:nvSpPr>
          <p:cNvPr id="42" name="Rectangle 41">
            <a:extLst>
              <a:ext uri="{FF2B5EF4-FFF2-40B4-BE49-F238E27FC236}">
                <a16:creationId xmlns:a16="http://schemas.microsoft.com/office/drawing/2014/main" id="{D9FC13BE-0BB8-0434-4E3E-0C8509B28556}"/>
              </a:ext>
            </a:extLst>
          </p:cNvPr>
          <p:cNvSpPr/>
          <p:nvPr/>
        </p:nvSpPr>
        <p:spPr>
          <a:xfrm>
            <a:off x="6366646" y="4869467"/>
            <a:ext cx="875243" cy="77465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N</a:t>
            </a:r>
            <a:r>
              <a:rPr lang="en-US" baseline="-25000" dirty="0">
                <a:solidFill>
                  <a:schemeClr val="tx1"/>
                </a:solidFill>
              </a:rPr>
              <a:t>a</a:t>
            </a:r>
          </a:p>
        </p:txBody>
      </p:sp>
      <p:sp>
        <p:nvSpPr>
          <p:cNvPr id="43" name="Rectangle 42">
            <a:extLst>
              <a:ext uri="{FF2B5EF4-FFF2-40B4-BE49-F238E27FC236}">
                <a16:creationId xmlns:a16="http://schemas.microsoft.com/office/drawing/2014/main" id="{200C5E4D-44FC-1E92-9EC7-5AC6BEA41329}"/>
              </a:ext>
            </a:extLst>
          </p:cNvPr>
          <p:cNvSpPr/>
          <p:nvPr/>
        </p:nvSpPr>
        <p:spPr>
          <a:xfrm>
            <a:off x="8131367" y="4083538"/>
            <a:ext cx="2281835" cy="77188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a:t>
            </a:r>
            <a:r>
              <a:rPr lang="en-US" baseline="-25000" dirty="0">
                <a:solidFill>
                  <a:schemeClr val="tx1"/>
                </a:solidFill>
              </a:rPr>
              <a:t>b</a:t>
            </a:r>
            <a:r>
              <a:rPr lang="en-US" dirty="0">
                <a:solidFill>
                  <a:schemeClr val="tx1"/>
                </a:solidFill>
              </a:rPr>
              <a:t>(1-</a:t>
            </a:r>
            <a:r>
              <a:rPr lang="en-US" i="1" dirty="0">
                <a:solidFill>
                  <a:schemeClr val="tx1"/>
                </a:solidFill>
              </a:rPr>
              <a:t>a</a:t>
            </a:r>
            <a:r>
              <a:rPr lang="en-US" dirty="0">
                <a:solidFill>
                  <a:schemeClr val="tx1"/>
                </a:solidFill>
              </a:rPr>
              <a:t>) N</a:t>
            </a:r>
            <a:r>
              <a:rPr lang="en-US" baseline="-25000" dirty="0">
                <a:solidFill>
                  <a:schemeClr val="tx1"/>
                </a:solidFill>
              </a:rPr>
              <a:t>b </a:t>
            </a:r>
            <a:r>
              <a:rPr lang="en-US" dirty="0">
                <a:solidFill>
                  <a:schemeClr val="tx1"/>
                </a:solidFill>
              </a:rPr>
              <a:t>+ </a:t>
            </a:r>
            <a:r>
              <a:rPr lang="en-US" dirty="0" err="1">
                <a:solidFill>
                  <a:schemeClr val="tx1"/>
                </a:solidFill>
              </a:rPr>
              <a:t>BN</a:t>
            </a:r>
            <a:r>
              <a:rPr lang="en-US" baseline="-25000" dirty="0" err="1">
                <a:solidFill>
                  <a:schemeClr val="tx1"/>
                </a:solidFill>
              </a:rPr>
              <a:t>a</a:t>
            </a:r>
            <a:r>
              <a:rPr lang="en-US" dirty="0">
                <a:solidFill>
                  <a:schemeClr val="tx1"/>
                </a:solidFill>
              </a:rPr>
              <a:t> </a:t>
            </a:r>
          </a:p>
        </p:txBody>
      </p:sp>
      <p:sp>
        <p:nvSpPr>
          <p:cNvPr id="44" name="Rectangle 43">
            <a:extLst>
              <a:ext uri="{FF2B5EF4-FFF2-40B4-BE49-F238E27FC236}">
                <a16:creationId xmlns:a16="http://schemas.microsoft.com/office/drawing/2014/main" id="{9DC50A86-0EE0-0F6A-C6EB-A41FA033621A}"/>
              </a:ext>
            </a:extLst>
          </p:cNvPr>
          <p:cNvSpPr/>
          <p:nvPr/>
        </p:nvSpPr>
        <p:spPr>
          <a:xfrm>
            <a:off x="8123419" y="4869467"/>
            <a:ext cx="2289783" cy="77465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a:t>
            </a:r>
            <a:r>
              <a:rPr lang="en-US" baseline="-25000" dirty="0">
                <a:solidFill>
                  <a:schemeClr val="tx1"/>
                </a:solidFill>
              </a:rPr>
              <a:t>b </a:t>
            </a:r>
            <a:r>
              <a:rPr lang="en-US" i="1" dirty="0">
                <a:solidFill>
                  <a:schemeClr val="tx1"/>
                </a:solidFill>
              </a:rPr>
              <a:t>a</a:t>
            </a:r>
            <a:r>
              <a:rPr lang="en-US" dirty="0">
                <a:solidFill>
                  <a:schemeClr val="tx1"/>
                </a:solidFill>
              </a:rPr>
              <a:t> N</a:t>
            </a:r>
            <a:r>
              <a:rPr lang="en-US" baseline="-25000" dirty="0">
                <a:solidFill>
                  <a:schemeClr val="tx1"/>
                </a:solidFill>
              </a:rPr>
              <a:t>b </a:t>
            </a:r>
            <a:r>
              <a:rPr lang="en-US" dirty="0">
                <a:solidFill>
                  <a:schemeClr val="tx1"/>
                </a:solidFill>
              </a:rPr>
              <a:t>+ </a:t>
            </a:r>
            <a:r>
              <a:rPr lang="en-US" dirty="0" err="1">
                <a:solidFill>
                  <a:schemeClr val="tx1"/>
                </a:solidFill>
              </a:rPr>
              <a:t>s</a:t>
            </a:r>
            <a:r>
              <a:rPr lang="en-US" baseline="-25000" dirty="0" err="1">
                <a:solidFill>
                  <a:schemeClr val="tx1"/>
                </a:solidFill>
              </a:rPr>
              <a:t>a</a:t>
            </a:r>
            <a:r>
              <a:rPr lang="en-US" dirty="0" err="1">
                <a:solidFill>
                  <a:schemeClr val="tx1"/>
                </a:solidFill>
              </a:rPr>
              <a:t>N</a:t>
            </a:r>
            <a:r>
              <a:rPr lang="en-US" baseline="-25000" dirty="0" err="1">
                <a:solidFill>
                  <a:schemeClr val="tx1"/>
                </a:solidFill>
              </a:rPr>
              <a:t>a</a:t>
            </a:r>
            <a:r>
              <a:rPr lang="en-US" dirty="0">
                <a:solidFill>
                  <a:schemeClr val="tx1"/>
                </a:solidFill>
              </a:rPr>
              <a:t> </a:t>
            </a:r>
          </a:p>
        </p:txBody>
      </p:sp>
      <p:sp>
        <p:nvSpPr>
          <p:cNvPr id="45" name="Rectangle 44">
            <a:extLst>
              <a:ext uri="{FF2B5EF4-FFF2-40B4-BE49-F238E27FC236}">
                <a16:creationId xmlns:a16="http://schemas.microsoft.com/office/drawing/2014/main" id="{B5A61AD9-6D0F-6F7B-E71A-3EBBFB4C0968}"/>
              </a:ext>
            </a:extLst>
          </p:cNvPr>
          <p:cNvSpPr/>
          <p:nvPr/>
        </p:nvSpPr>
        <p:spPr>
          <a:xfrm>
            <a:off x="4301654" y="3512130"/>
            <a:ext cx="407484" cy="461665"/>
          </a:xfrm>
          <a:prstGeom prst="rect">
            <a:avLst/>
          </a:prstGeom>
        </p:spPr>
        <p:txBody>
          <a:bodyPr wrap="none">
            <a:spAutoFit/>
          </a:bodyPr>
          <a:lstStyle/>
          <a:p>
            <a:r>
              <a:rPr lang="en-US" sz="2400" b="1" dirty="0">
                <a:latin typeface="Helvetica" pitchFamily="2" charset="0"/>
              </a:rPr>
              <a:t>A</a:t>
            </a:r>
          </a:p>
        </p:txBody>
      </p:sp>
      <p:sp>
        <p:nvSpPr>
          <p:cNvPr id="46" name="Rectangle 45">
            <a:extLst>
              <a:ext uri="{FF2B5EF4-FFF2-40B4-BE49-F238E27FC236}">
                <a16:creationId xmlns:a16="http://schemas.microsoft.com/office/drawing/2014/main" id="{5DBAF4AB-D7FF-EF0E-3C5B-8479A5192512}"/>
              </a:ext>
            </a:extLst>
          </p:cNvPr>
          <p:cNvSpPr/>
          <p:nvPr/>
        </p:nvSpPr>
        <p:spPr>
          <a:xfrm>
            <a:off x="6613605" y="3522517"/>
            <a:ext cx="476412" cy="461665"/>
          </a:xfrm>
          <a:prstGeom prst="rect">
            <a:avLst/>
          </a:prstGeom>
        </p:spPr>
        <p:txBody>
          <a:bodyPr wrap="none">
            <a:spAutoFit/>
          </a:bodyPr>
          <a:lstStyle/>
          <a:p>
            <a:r>
              <a:rPr lang="en-US" sz="2400" b="1" dirty="0" err="1">
                <a:latin typeface="Helvetica" pitchFamily="2" charset="0"/>
              </a:rPr>
              <a:t>N</a:t>
            </a:r>
            <a:r>
              <a:rPr lang="en-US" sz="2400" b="1" baseline="-25000" dirty="0" err="1">
                <a:latin typeface="Helvetica" pitchFamily="2" charset="0"/>
              </a:rPr>
              <a:t>t</a:t>
            </a:r>
            <a:endParaRPr lang="en-US" sz="2400" b="1" baseline="-25000" dirty="0">
              <a:latin typeface="Helvetica" pitchFamily="2" charset="0"/>
            </a:endParaRPr>
          </a:p>
        </p:txBody>
      </p:sp>
      <p:sp>
        <p:nvSpPr>
          <p:cNvPr id="47" name="Rectangle 46">
            <a:extLst>
              <a:ext uri="{FF2B5EF4-FFF2-40B4-BE49-F238E27FC236}">
                <a16:creationId xmlns:a16="http://schemas.microsoft.com/office/drawing/2014/main" id="{5061F6FB-DE8A-6EFC-8BFA-248C8B73786B}"/>
              </a:ext>
            </a:extLst>
          </p:cNvPr>
          <p:cNvSpPr/>
          <p:nvPr/>
        </p:nvSpPr>
        <p:spPr>
          <a:xfrm>
            <a:off x="8913083" y="3522517"/>
            <a:ext cx="710452" cy="461665"/>
          </a:xfrm>
          <a:prstGeom prst="rect">
            <a:avLst/>
          </a:prstGeom>
        </p:spPr>
        <p:txBody>
          <a:bodyPr wrap="none">
            <a:spAutoFit/>
          </a:bodyPr>
          <a:lstStyle/>
          <a:p>
            <a:pPr algn="ctr"/>
            <a:r>
              <a:rPr lang="en-US" sz="2400" b="1" dirty="0">
                <a:solidFill>
                  <a:srgbClr val="000000"/>
                </a:solidFill>
                <a:effectLst/>
                <a:latin typeface="Helvetica" pitchFamily="2" charset="0"/>
                <a:cs typeface="Gill Sans" panose="020B0502020104020203" pitchFamily="34" charset="-79"/>
              </a:rPr>
              <a:t>N</a:t>
            </a:r>
            <a:r>
              <a:rPr lang="en-US" sz="2400" b="1" baseline="-25000" dirty="0">
                <a:solidFill>
                  <a:srgbClr val="000000"/>
                </a:solidFill>
                <a:effectLst/>
                <a:latin typeface="Helvetica" pitchFamily="2" charset="0"/>
                <a:cs typeface="Gill Sans" panose="020B0502020104020203" pitchFamily="34" charset="-79"/>
              </a:rPr>
              <a:t>t+1</a:t>
            </a:r>
            <a:endParaRPr lang="en-US" sz="2400" dirty="0">
              <a:solidFill>
                <a:srgbClr val="000000"/>
              </a:solidFill>
              <a:effectLst/>
              <a:latin typeface="Helvetica" pitchFamily="2" charset="0"/>
              <a:cs typeface="Gill Sans" panose="020B0502020104020203" pitchFamily="34" charset="-79"/>
            </a:endParaRPr>
          </a:p>
        </p:txBody>
      </p:sp>
      <p:sp>
        <p:nvSpPr>
          <p:cNvPr id="48" name="Rectangle 47">
            <a:extLst>
              <a:ext uri="{FF2B5EF4-FFF2-40B4-BE49-F238E27FC236}">
                <a16:creationId xmlns:a16="http://schemas.microsoft.com/office/drawing/2014/main" id="{F400298A-C1E2-552F-CCAF-DBA5F62D32C2}"/>
              </a:ext>
            </a:extLst>
          </p:cNvPr>
          <p:cNvSpPr/>
          <p:nvPr/>
        </p:nvSpPr>
        <p:spPr>
          <a:xfrm>
            <a:off x="5701334" y="4624587"/>
            <a:ext cx="441146" cy="461665"/>
          </a:xfrm>
          <a:prstGeom prst="rect">
            <a:avLst/>
          </a:prstGeom>
        </p:spPr>
        <p:txBody>
          <a:bodyPr wrap="square">
            <a:spAutoFit/>
          </a:bodyPr>
          <a:lstStyle/>
          <a:p>
            <a:r>
              <a:rPr lang="en-US" sz="2400" b="1" dirty="0">
                <a:latin typeface="Helvetica" pitchFamily="2" charset="0"/>
              </a:rPr>
              <a:t>x</a:t>
            </a:r>
          </a:p>
        </p:txBody>
      </p:sp>
      <p:sp>
        <p:nvSpPr>
          <p:cNvPr id="49" name="Rectangle 48">
            <a:extLst>
              <a:ext uri="{FF2B5EF4-FFF2-40B4-BE49-F238E27FC236}">
                <a16:creationId xmlns:a16="http://schemas.microsoft.com/office/drawing/2014/main" id="{4991D115-C7F4-2073-E16B-AB36782E6895}"/>
              </a:ext>
            </a:extLst>
          </p:cNvPr>
          <p:cNvSpPr/>
          <p:nvPr/>
        </p:nvSpPr>
        <p:spPr>
          <a:xfrm>
            <a:off x="7475649" y="4582077"/>
            <a:ext cx="441146" cy="461665"/>
          </a:xfrm>
          <a:prstGeom prst="rect">
            <a:avLst/>
          </a:prstGeom>
        </p:spPr>
        <p:txBody>
          <a:bodyPr wrap="square">
            <a:spAutoFit/>
          </a:bodyPr>
          <a:lstStyle/>
          <a:p>
            <a:r>
              <a:rPr lang="en-US" sz="2400" b="1" dirty="0">
                <a:latin typeface="Helvetica" pitchFamily="2" charset="0"/>
              </a:rPr>
              <a:t>=</a:t>
            </a:r>
          </a:p>
        </p:txBody>
      </p:sp>
      <p:sp>
        <p:nvSpPr>
          <p:cNvPr id="50" name="Rectangle 49">
            <a:extLst>
              <a:ext uri="{FF2B5EF4-FFF2-40B4-BE49-F238E27FC236}">
                <a16:creationId xmlns:a16="http://schemas.microsoft.com/office/drawing/2014/main" id="{D16FE102-9FAF-13CF-2D23-9E4675A4E720}"/>
              </a:ext>
            </a:extLst>
          </p:cNvPr>
          <p:cNvSpPr/>
          <p:nvPr/>
        </p:nvSpPr>
        <p:spPr>
          <a:xfrm>
            <a:off x="8373710" y="2641459"/>
            <a:ext cx="2572114" cy="677108"/>
          </a:xfrm>
          <a:prstGeom prst="rect">
            <a:avLst/>
          </a:prstGeom>
        </p:spPr>
        <p:txBody>
          <a:bodyPr wrap="none">
            <a:spAutoFit/>
          </a:bodyPr>
          <a:lstStyle/>
          <a:p>
            <a:pPr algn="ctr"/>
            <a:r>
              <a:rPr lang="en-US" sz="3800" dirty="0">
                <a:solidFill>
                  <a:srgbClr val="C00000"/>
                </a:solidFill>
                <a:effectLst/>
                <a:latin typeface="Helvetica" pitchFamily="2" charset="0"/>
                <a:cs typeface="Gill Sans" panose="020B0502020104020203" pitchFamily="34" charset="-79"/>
              </a:rPr>
              <a:t>N</a:t>
            </a:r>
            <a:r>
              <a:rPr lang="en-US" sz="3800" baseline="-25000" dirty="0">
                <a:solidFill>
                  <a:srgbClr val="C00000"/>
                </a:solidFill>
                <a:effectLst/>
                <a:latin typeface="Helvetica" pitchFamily="2" charset="0"/>
                <a:cs typeface="Gill Sans" panose="020B0502020104020203" pitchFamily="34" charset="-79"/>
              </a:rPr>
              <a:t>t+1 </a:t>
            </a:r>
            <a:r>
              <a:rPr lang="en-US" sz="3800" dirty="0">
                <a:solidFill>
                  <a:srgbClr val="C00000"/>
                </a:solidFill>
                <a:effectLst/>
                <a:latin typeface="Helvetica" pitchFamily="2" charset="0"/>
                <a:cs typeface="Gill Sans" panose="020B0502020104020203" pitchFamily="34" charset="-79"/>
              </a:rPr>
              <a:t>= A* </a:t>
            </a:r>
            <a:r>
              <a:rPr lang="en-US" sz="3800" dirty="0" err="1">
                <a:solidFill>
                  <a:srgbClr val="C00000"/>
                </a:solidFill>
                <a:effectLst/>
                <a:latin typeface="Helvetica" pitchFamily="2" charset="0"/>
                <a:cs typeface="Gill Sans" panose="020B0502020104020203" pitchFamily="34" charset="-79"/>
              </a:rPr>
              <a:t>N</a:t>
            </a:r>
            <a:r>
              <a:rPr lang="en-US" sz="3800" baseline="-25000" dirty="0" err="1">
                <a:solidFill>
                  <a:srgbClr val="C00000"/>
                </a:solidFill>
                <a:effectLst/>
                <a:latin typeface="Helvetica" pitchFamily="2" charset="0"/>
                <a:cs typeface="Gill Sans" panose="020B0502020104020203" pitchFamily="34" charset="-79"/>
              </a:rPr>
              <a:t>t</a:t>
            </a:r>
            <a:endParaRPr lang="en-US" sz="3800" baseline="-25000" dirty="0">
              <a:solidFill>
                <a:srgbClr val="C00000"/>
              </a:solidFill>
              <a:effectLst/>
              <a:latin typeface="Helvetica" pitchFamily="2" charset="0"/>
              <a:cs typeface="Gill Sans" panose="020B0502020104020203" pitchFamily="34" charset="-79"/>
            </a:endParaRPr>
          </a:p>
        </p:txBody>
      </p:sp>
      <p:sp>
        <p:nvSpPr>
          <p:cNvPr id="2" name="Rectangle 1">
            <a:extLst>
              <a:ext uri="{FF2B5EF4-FFF2-40B4-BE49-F238E27FC236}">
                <a16:creationId xmlns:a16="http://schemas.microsoft.com/office/drawing/2014/main" id="{63C32296-6E61-9E2E-7D19-06EF13046C99}"/>
              </a:ext>
            </a:extLst>
          </p:cNvPr>
          <p:cNvSpPr/>
          <p:nvPr/>
        </p:nvSpPr>
        <p:spPr>
          <a:xfrm>
            <a:off x="-41136" y="5815624"/>
            <a:ext cx="9093064" cy="523220"/>
          </a:xfrm>
          <a:prstGeom prst="rect">
            <a:avLst/>
          </a:prstGeom>
        </p:spPr>
        <p:txBody>
          <a:bodyPr wrap="square">
            <a:spAutoFit/>
          </a:bodyPr>
          <a:lstStyle/>
          <a:p>
            <a:pPr algn="ctr"/>
            <a:r>
              <a:rPr lang="en-US" sz="2800" b="1" dirty="0">
                <a:solidFill>
                  <a:srgbClr val="C00000"/>
                </a:solidFill>
              </a:rPr>
              <a:t>Population growth will depend on population structure!</a:t>
            </a:r>
          </a:p>
        </p:txBody>
      </p:sp>
      <p:sp>
        <p:nvSpPr>
          <p:cNvPr id="3" name="Rectangle 2">
            <a:extLst>
              <a:ext uri="{FF2B5EF4-FFF2-40B4-BE49-F238E27FC236}">
                <a16:creationId xmlns:a16="http://schemas.microsoft.com/office/drawing/2014/main" id="{0C248DFF-8633-F145-7413-A92DB3303A59}"/>
              </a:ext>
            </a:extLst>
          </p:cNvPr>
          <p:cNvSpPr/>
          <p:nvPr/>
        </p:nvSpPr>
        <p:spPr>
          <a:xfrm>
            <a:off x="549179" y="4966005"/>
            <a:ext cx="2772181" cy="707886"/>
          </a:xfrm>
          <a:prstGeom prst="rect">
            <a:avLst/>
          </a:prstGeom>
        </p:spPr>
        <p:txBody>
          <a:bodyPr wrap="square">
            <a:spAutoFit/>
          </a:bodyPr>
          <a:lstStyle/>
          <a:p>
            <a:pPr algn="ctr"/>
            <a:r>
              <a:rPr lang="en-US" sz="4000" dirty="0">
                <a:solidFill>
                  <a:srgbClr val="FF0000"/>
                </a:solidFill>
                <a:latin typeface="Helvetica" pitchFamily="2" charset="0"/>
                <a:sym typeface="Symbol" pitchFamily="2" charset="2"/>
              </a:rPr>
              <a:t></a:t>
            </a:r>
            <a:endParaRPr lang="en-US" sz="2600" dirty="0">
              <a:solidFill>
                <a:srgbClr val="000000"/>
              </a:solidFill>
              <a:effectLst/>
              <a:latin typeface="Helvetica Light" panose="020B0403020202020204" pitchFamily="34" charset="0"/>
            </a:endParaRPr>
          </a:p>
        </p:txBody>
      </p:sp>
      <p:sp>
        <p:nvSpPr>
          <p:cNvPr id="4" name="Rectangle 3">
            <a:extLst>
              <a:ext uri="{FF2B5EF4-FFF2-40B4-BE49-F238E27FC236}">
                <a16:creationId xmlns:a16="http://schemas.microsoft.com/office/drawing/2014/main" id="{5CB74824-5CF0-BD03-8A53-64244C643523}"/>
              </a:ext>
            </a:extLst>
          </p:cNvPr>
          <p:cNvSpPr/>
          <p:nvPr/>
        </p:nvSpPr>
        <p:spPr>
          <a:xfrm>
            <a:off x="511110" y="3880263"/>
            <a:ext cx="2723743" cy="1200329"/>
          </a:xfrm>
          <a:prstGeom prst="rect">
            <a:avLst/>
          </a:prstGeom>
        </p:spPr>
        <p:txBody>
          <a:bodyPr wrap="square">
            <a:spAutoFit/>
          </a:bodyPr>
          <a:lstStyle/>
          <a:p>
            <a:pPr algn="ctr"/>
            <a:r>
              <a:rPr lang="en-US" dirty="0">
                <a:solidFill>
                  <a:srgbClr val="C00000"/>
                </a:solidFill>
                <a:effectLst/>
                <a:latin typeface="Helvetica" pitchFamily="2" charset="0"/>
                <a:cs typeface="Gill Sans" panose="020B0502020104020203" pitchFamily="34" charset="-79"/>
              </a:rPr>
              <a:t>Population rate of increase – can be derived from the transition matrix!</a:t>
            </a:r>
          </a:p>
        </p:txBody>
      </p:sp>
      <p:cxnSp>
        <p:nvCxnSpPr>
          <p:cNvPr id="5" name="Straight Arrow Connector 4">
            <a:extLst>
              <a:ext uri="{FF2B5EF4-FFF2-40B4-BE49-F238E27FC236}">
                <a16:creationId xmlns:a16="http://schemas.microsoft.com/office/drawing/2014/main" id="{B62534B5-91B7-901B-9AFE-5D0EB2A31324}"/>
              </a:ext>
            </a:extLst>
          </p:cNvPr>
          <p:cNvCxnSpPr>
            <a:cxnSpLocks/>
          </p:cNvCxnSpPr>
          <p:nvPr/>
        </p:nvCxnSpPr>
        <p:spPr>
          <a:xfrm>
            <a:off x="2895196" y="4783694"/>
            <a:ext cx="526477"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F4A39FCF-D95C-EF16-2F83-ABB7CFD365A1}"/>
              </a:ext>
            </a:extLst>
          </p:cNvPr>
          <p:cNvSpPr/>
          <p:nvPr/>
        </p:nvSpPr>
        <p:spPr>
          <a:xfrm>
            <a:off x="7290038" y="6334688"/>
            <a:ext cx="4739457" cy="430887"/>
          </a:xfrm>
          <a:prstGeom prst="rect">
            <a:avLst/>
          </a:prstGeom>
        </p:spPr>
        <p:txBody>
          <a:bodyPr wrap="square">
            <a:spAutoFit/>
          </a:bodyPr>
          <a:lstStyle/>
          <a:p>
            <a:pPr algn="ctr"/>
            <a:r>
              <a:rPr lang="en-US" sz="2200" i="1" dirty="0"/>
              <a:t>(pop grows @</a:t>
            </a:r>
            <a:r>
              <a:rPr lang="en-US" sz="2200" dirty="0">
                <a:solidFill>
                  <a:srgbClr val="FF0000"/>
                </a:solidFill>
                <a:latin typeface="Helvetica" pitchFamily="2" charset="0"/>
                <a:sym typeface="Symbol" pitchFamily="2" charset="2"/>
              </a:rPr>
              <a:t> </a:t>
            </a:r>
            <a:r>
              <a:rPr lang="en-US" sz="2200" dirty="0">
                <a:latin typeface="Helvetica" pitchFamily="2" charset="0"/>
                <a:sym typeface="Symbol" pitchFamily="2" charset="2"/>
              </a:rPr>
              <a:t> </a:t>
            </a:r>
            <a:r>
              <a:rPr lang="en-US" sz="2200" i="1" dirty="0"/>
              <a:t>&gt;1 &amp; declines @</a:t>
            </a:r>
            <a:r>
              <a:rPr lang="en-US" sz="2200" dirty="0">
                <a:latin typeface="Helvetica" pitchFamily="2" charset="0"/>
                <a:sym typeface="Symbol" pitchFamily="2" charset="2"/>
              </a:rPr>
              <a:t>  </a:t>
            </a:r>
            <a:r>
              <a:rPr lang="en-US" sz="2200" i="1" dirty="0"/>
              <a:t>&lt; 1 )</a:t>
            </a:r>
          </a:p>
        </p:txBody>
      </p:sp>
    </p:spTree>
    <p:extLst>
      <p:ext uri="{BB962C8B-B14F-4D97-AF65-F5344CB8AC3E}">
        <p14:creationId xmlns:p14="http://schemas.microsoft.com/office/powerpoint/2010/main" val="37734037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2">
            <a:extLst>
              <a:ext uri="{FF2B5EF4-FFF2-40B4-BE49-F238E27FC236}">
                <a16:creationId xmlns:a16="http://schemas.microsoft.com/office/drawing/2014/main" id="{4D850EA9-5BFD-1794-8614-BC0775A85F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4795" y="1888644"/>
            <a:ext cx="6551038" cy="4969356"/>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1">
            <a:extLst>
              <a:ext uri="{FF2B5EF4-FFF2-40B4-BE49-F238E27FC236}">
                <a16:creationId xmlns:a16="http://schemas.microsoft.com/office/drawing/2014/main" id="{BBB81D31-B425-6302-1652-4C6E52BB8B59}"/>
              </a:ext>
            </a:extLst>
          </p:cNvPr>
          <p:cNvSpPr txBox="1">
            <a:spLocks/>
          </p:cNvSpPr>
          <p:nvPr/>
        </p:nvSpPr>
        <p:spPr>
          <a:xfrm>
            <a:off x="2823181" y="5456412"/>
            <a:ext cx="366300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err="1"/>
              <a:t>Soay</a:t>
            </a:r>
            <a:r>
              <a:rPr lang="en-US" sz="2000" dirty="0"/>
              <a:t> Sheep of St. Kilda, Scotland</a:t>
            </a:r>
          </a:p>
          <a:p>
            <a:pPr marL="457200" indent="-457200">
              <a:buFont typeface="Arial" panose="020B0604020202020204" pitchFamily="34" charset="0"/>
              <a:buChar char="•"/>
            </a:pPr>
            <a:endParaRPr lang="en-US" sz="2000" dirty="0"/>
          </a:p>
        </p:txBody>
      </p:sp>
      <p:pic>
        <p:nvPicPr>
          <p:cNvPr id="25604" name="Picture 4" descr="St Kilda Soay sheep study reaches 30th anniversary - BBC News">
            <a:extLst>
              <a:ext uri="{FF2B5EF4-FFF2-40B4-BE49-F238E27FC236}">
                <a16:creationId xmlns:a16="http://schemas.microsoft.com/office/drawing/2014/main" id="{E2DF3C07-D88A-0F13-641E-63F488EB7C1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28097" y="2307044"/>
            <a:ext cx="5139108" cy="288752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B162716E-ECAE-E8D4-E0B7-1F192AF2189D}"/>
              </a:ext>
            </a:extLst>
          </p:cNvPr>
          <p:cNvSpPr>
            <a:spLocks noGrp="1"/>
          </p:cNvSpPr>
          <p:nvPr>
            <p:ph type="title"/>
          </p:nvPr>
        </p:nvSpPr>
        <p:spPr>
          <a:xfrm>
            <a:off x="838200" y="365125"/>
            <a:ext cx="10515600" cy="1325563"/>
          </a:xfrm>
        </p:spPr>
        <p:txBody>
          <a:bodyPr/>
          <a:lstStyle/>
          <a:p>
            <a:r>
              <a:rPr lang="en-US" dirty="0"/>
              <a:t>Structured populations in practice</a:t>
            </a:r>
          </a:p>
        </p:txBody>
      </p:sp>
    </p:spTree>
    <p:extLst>
      <p:ext uri="{BB962C8B-B14F-4D97-AF65-F5344CB8AC3E}">
        <p14:creationId xmlns:p14="http://schemas.microsoft.com/office/powerpoint/2010/main" val="14780887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2">
            <a:extLst>
              <a:ext uri="{FF2B5EF4-FFF2-40B4-BE49-F238E27FC236}">
                <a16:creationId xmlns:a16="http://schemas.microsoft.com/office/drawing/2014/main" id="{4D850EA9-5BFD-1794-8614-BC0775A85F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2647" y="1888644"/>
            <a:ext cx="6551038" cy="4969356"/>
          </a:xfrm>
          <a:prstGeom prst="rect">
            <a:avLst/>
          </a:prstGeom>
          <a:noFill/>
          <a:extLst>
            <a:ext uri="{909E8E84-426E-40DD-AFC4-6F175D3DCCD1}">
              <a14:hiddenFill xmlns:a14="http://schemas.microsoft.com/office/drawing/2010/main">
                <a:solidFill>
                  <a:srgbClr val="FFFFFF"/>
                </a:solidFill>
              </a14:hiddenFill>
            </a:ext>
          </a:extLst>
        </p:spPr>
      </p:pic>
      <p:sp>
        <p:nvSpPr>
          <p:cNvPr id="8" name="Title 1">
            <a:extLst>
              <a:ext uri="{FF2B5EF4-FFF2-40B4-BE49-F238E27FC236}">
                <a16:creationId xmlns:a16="http://schemas.microsoft.com/office/drawing/2014/main" id="{8EE89C5D-EDE2-0576-3BC3-8177D3935FCD}"/>
              </a:ext>
            </a:extLst>
          </p:cNvPr>
          <p:cNvSpPr txBox="1">
            <a:spLocks/>
          </p:cNvSpPr>
          <p:nvPr/>
        </p:nvSpPr>
        <p:spPr>
          <a:xfrm>
            <a:off x="2823181" y="5456412"/>
            <a:ext cx="366300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err="1"/>
              <a:t>Soay</a:t>
            </a:r>
            <a:r>
              <a:rPr lang="en-US" sz="2000" dirty="0"/>
              <a:t> Sheep of St. Kilda, Scotland</a:t>
            </a:r>
          </a:p>
          <a:p>
            <a:pPr marL="457200" indent="-457200">
              <a:buFont typeface="Arial" panose="020B0604020202020204" pitchFamily="34" charset="0"/>
              <a:buChar char="•"/>
            </a:pPr>
            <a:endParaRPr lang="en-US" sz="2000" dirty="0"/>
          </a:p>
        </p:txBody>
      </p:sp>
      <p:pic>
        <p:nvPicPr>
          <p:cNvPr id="3" name="Picture 2" descr="Chart, line chart&#10;&#10;Description automatically generated">
            <a:extLst>
              <a:ext uri="{FF2B5EF4-FFF2-40B4-BE49-F238E27FC236}">
                <a16:creationId xmlns:a16="http://schemas.microsoft.com/office/drawing/2014/main" id="{B9A24790-63B9-F7F6-825E-CB28B4B6688E}"/>
              </a:ext>
            </a:extLst>
          </p:cNvPr>
          <p:cNvPicPr>
            <a:picLocks noChangeAspect="1"/>
          </p:cNvPicPr>
          <p:nvPr/>
        </p:nvPicPr>
        <p:blipFill rotWithShape="1">
          <a:blip r:embed="rId4"/>
          <a:srcRect t="3312" b="4114"/>
          <a:stretch/>
        </p:blipFill>
        <p:spPr>
          <a:xfrm>
            <a:off x="6753685" y="1447498"/>
            <a:ext cx="4880589" cy="3364810"/>
          </a:xfrm>
          <a:prstGeom prst="rect">
            <a:avLst/>
          </a:prstGeom>
        </p:spPr>
      </p:pic>
      <p:pic>
        <p:nvPicPr>
          <p:cNvPr id="7" name="Picture 6" descr="Graphical user interface, text, application&#10;&#10;Description automatically generated">
            <a:extLst>
              <a:ext uri="{FF2B5EF4-FFF2-40B4-BE49-F238E27FC236}">
                <a16:creationId xmlns:a16="http://schemas.microsoft.com/office/drawing/2014/main" id="{1D1D9F11-C284-889D-3CDB-34680893BE2C}"/>
              </a:ext>
            </a:extLst>
          </p:cNvPr>
          <p:cNvPicPr>
            <a:picLocks noChangeAspect="1"/>
          </p:cNvPicPr>
          <p:nvPr/>
        </p:nvPicPr>
        <p:blipFill rotWithShape="1">
          <a:blip r:embed="rId5"/>
          <a:srcRect t="15548" r="2563"/>
          <a:stretch/>
        </p:blipFill>
        <p:spPr>
          <a:xfrm>
            <a:off x="6486186" y="4858994"/>
            <a:ext cx="5705814" cy="1952319"/>
          </a:xfrm>
          <a:prstGeom prst="rect">
            <a:avLst/>
          </a:prstGeom>
        </p:spPr>
      </p:pic>
      <p:sp>
        <p:nvSpPr>
          <p:cNvPr id="9" name="Rectangle 8">
            <a:extLst>
              <a:ext uri="{FF2B5EF4-FFF2-40B4-BE49-F238E27FC236}">
                <a16:creationId xmlns:a16="http://schemas.microsoft.com/office/drawing/2014/main" id="{155A1EBF-46B9-4D84-1C2D-2A7ABF78FF11}"/>
              </a:ext>
            </a:extLst>
          </p:cNvPr>
          <p:cNvSpPr/>
          <p:nvPr/>
        </p:nvSpPr>
        <p:spPr>
          <a:xfrm>
            <a:off x="6714411" y="1346096"/>
            <a:ext cx="588985" cy="64395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E6A236B-D74A-36C7-78A0-334ED46ACC62}"/>
              </a:ext>
            </a:extLst>
          </p:cNvPr>
          <p:cNvSpPr>
            <a:spLocks noGrp="1"/>
          </p:cNvSpPr>
          <p:nvPr>
            <p:ph type="title"/>
          </p:nvPr>
        </p:nvSpPr>
        <p:spPr>
          <a:xfrm>
            <a:off x="838200" y="365125"/>
            <a:ext cx="10515600" cy="1325563"/>
          </a:xfrm>
        </p:spPr>
        <p:txBody>
          <a:bodyPr/>
          <a:lstStyle/>
          <a:p>
            <a:r>
              <a:rPr lang="en-US" dirty="0"/>
              <a:t>Structured populations in practice</a:t>
            </a:r>
          </a:p>
        </p:txBody>
      </p:sp>
      <p:sp>
        <p:nvSpPr>
          <p:cNvPr id="5" name="TextBox 4">
            <a:extLst>
              <a:ext uri="{FF2B5EF4-FFF2-40B4-BE49-F238E27FC236}">
                <a16:creationId xmlns:a16="http://schemas.microsoft.com/office/drawing/2014/main" id="{AA97C4BB-1108-E8FB-0D62-934E979DFFB9}"/>
              </a:ext>
            </a:extLst>
          </p:cNvPr>
          <p:cNvSpPr txBox="1"/>
          <p:nvPr/>
        </p:nvSpPr>
        <p:spPr>
          <a:xfrm>
            <a:off x="10830089" y="167169"/>
            <a:ext cx="1560237" cy="1446550"/>
          </a:xfrm>
          <a:prstGeom prst="rect">
            <a:avLst/>
          </a:prstGeom>
          <a:noFill/>
        </p:spPr>
        <p:txBody>
          <a:bodyPr wrap="square">
            <a:spAutoFit/>
          </a:bodyPr>
          <a:lstStyle/>
          <a:p>
            <a:r>
              <a:rPr lang="en-US" sz="2200" dirty="0">
                <a:effectLst/>
                <a:latin typeface="Helvetica" pitchFamily="2" charset="0"/>
              </a:rPr>
              <a:t>Model compared against data</a:t>
            </a:r>
            <a:endParaRPr lang="en-US" dirty="0">
              <a:effectLst/>
              <a:latin typeface="Helvetica" pitchFamily="2" charset="0"/>
            </a:endParaRPr>
          </a:p>
        </p:txBody>
      </p:sp>
      <p:cxnSp>
        <p:nvCxnSpPr>
          <p:cNvPr id="6" name="Straight Arrow Connector 5">
            <a:extLst>
              <a:ext uri="{FF2B5EF4-FFF2-40B4-BE49-F238E27FC236}">
                <a16:creationId xmlns:a16="http://schemas.microsoft.com/office/drawing/2014/main" id="{C30CF756-B1AD-C0CD-157E-B08A2B637002}"/>
              </a:ext>
            </a:extLst>
          </p:cNvPr>
          <p:cNvCxnSpPr>
            <a:cxnSpLocks/>
          </p:cNvCxnSpPr>
          <p:nvPr/>
        </p:nvCxnSpPr>
        <p:spPr>
          <a:xfrm flipH="1">
            <a:off x="11108986" y="1606625"/>
            <a:ext cx="203744" cy="28201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947919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line chart&#10;&#10;Description automatically generated">
            <a:extLst>
              <a:ext uri="{FF2B5EF4-FFF2-40B4-BE49-F238E27FC236}">
                <a16:creationId xmlns:a16="http://schemas.microsoft.com/office/drawing/2014/main" id="{B9A24790-63B9-F7F6-825E-CB28B4B6688E}"/>
              </a:ext>
            </a:extLst>
          </p:cNvPr>
          <p:cNvPicPr>
            <a:picLocks noChangeAspect="1"/>
          </p:cNvPicPr>
          <p:nvPr/>
        </p:nvPicPr>
        <p:blipFill rotWithShape="1">
          <a:blip r:embed="rId3"/>
          <a:srcRect t="3312" b="4114"/>
          <a:stretch/>
        </p:blipFill>
        <p:spPr>
          <a:xfrm>
            <a:off x="6753685" y="1447498"/>
            <a:ext cx="4880589" cy="3364810"/>
          </a:xfrm>
          <a:prstGeom prst="rect">
            <a:avLst/>
          </a:prstGeom>
        </p:spPr>
      </p:pic>
      <p:pic>
        <p:nvPicPr>
          <p:cNvPr id="7" name="Picture 6" descr="Graphical user interface, text, application&#10;&#10;Description automatically generated">
            <a:extLst>
              <a:ext uri="{FF2B5EF4-FFF2-40B4-BE49-F238E27FC236}">
                <a16:creationId xmlns:a16="http://schemas.microsoft.com/office/drawing/2014/main" id="{1D1D9F11-C284-889D-3CDB-34680893BE2C}"/>
              </a:ext>
            </a:extLst>
          </p:cNvPr>
          <p:cNvPicPr>
            <a:picLocks noChangeAspect="1"/>
          </p:cNvPicPr>
          <p:nvPr/>
        </p:nvPicPr>
        <p:blipFill rotWithShape="1">
          <a:blip r:embed="rId4"/>
          <a:srcRect t="15548" r="2563"/>
          <a:stretch/>
        </p:blipFill>
        <p:spPr>
          <a:xfrm>
            <a:off x="6486186" y="4858994"/>
            <a:ext cx="5705814" cy="1952319"/>
          </a:xfrm>
          <a:prstGeom prst="rect">
            <a:avLst/>
          </a:prstGeom>
        </p:spPr>
      </p:pic>
      <p:sp>
        <p:nvSpPr>
          <p:cNvPr id="9" name="Rectangle 8">
            <a:extLst>
              <a:ext uri="{FF2B5EF4-FFF2-40B4-BE49-F238E27FC236}">
                <a16:creationId xmlns:a16="http://schemas.microsoft.com/office/drawing/2014/main" id="{155A1EBF-46B9-4D84-1C2D-2A7ABF78FF11}"/>
              </a:ext>
            </a:extLst>
          </p:cNvPr>
          <p:cNvSpPr/>
          <p:nvPr/>
        </p:nvSpPr>
        <p:spPr>
          <a:xfrm>
            <a:off x="6714411" y="1346096"/>
            <a:ext cx="588985" cy="64395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E6A236B-D74A-36C7-78A0-334ED46ACC62}"/>
              </a:ext>
            </a:extLst>
          </p:cNvPr>
          <p:cNvSpPr>
            <a:spLocks noGrp="1"/>
          </p:cNvSpPr>
          <p:nvPr>
            <p:ph type="title"/>
          </p:nvPr>
        </p:nvSpPr>
        <p:spPr>
          <a:xfrm>
            <a:off x="838200" y="365125"/>
            <a:ext cx="10515600" cy="1325563"/>
          </a:xfrm>
        </p:spPr>
        <p:txBody>
          <a:bodyPr/>
          <a:lstStyle/>
          <a:p>
            <a:r>
              <a:rPr lang="en-US" dirty="0"/>
              <a:t>Structured populations in practice</a:t>
            </a:r>
          </a:p>
        </p:txBody>
      </p:sp>
      <p:sp>
        <p:nvSpPr>
          <p:cNvPr id="5" name="TextBox 4">
            <a:extLst>
              <a:ext uri="{FF2B5EF4-FFF2-40B4-BE49-F238E27FC236}">
                <a16:creationId xmlns:a16="http://schemas.microsoft.com/office/drawing/2014/main" id="{AA97C4BB-1108-E8FB-0D62-934E979DFFB9}"/>
              </a:ext>
            </a:extLst>
          </p:cNvPr>
          <p:cNvSpPr txBox="1"/>
          <p:nvPr/>
        </p:nvSpPr>
        <p:spPr>
          <a:xfrm>
            <a:off x="10830089" y="167169"/>
            <a:ext cx="1560237" cy="1446550"/>
          </a:xfrm>
          <a:prstGeom prst="rect">
            <a:avLst/>
          </a:prstGeom>
          <a:noFill/>
        </p:spPr>
        <p:txBody>
          <a:bodyPr wrap="square">
            <a:spAutoFit/>
          </a:bodyPr>
          <a:lstStyle/>
          <a:p>
            <a:r>
              <a:rPr lang="en-US" sz="2200" dirty="0">
                <a:effectLst/>
                <a:latin typeface="Helvetica" pitchFamily="2" charset="0"/>
              </a:rPr>
              <a:t>Model compared against data</a:t>
            </a:r>
            <a:endParaRPr lang="en-US" dirty="0">
              <a:effectLst/>
              <a:latin typeface="Helvetica" pitchFamily="2" charset="0"/>
            </a:endParaRPr>
          </a:p>
        </p:txBody>
      </p:sp>
      <p:cxnSp>
        <p:nvCxnSpPr>
          <p:cNvPr id="6" name="Straight Arrow Connector 5">
            <a:extLst>
              <a:ext uri="{FF2B5EF4-FFF2-40B4-BE49-F238E27FC236}">
                <a16:creationId xmlns:a16="http://schemas.microsoft.com/office/drawing/2014/main" id="{C30CF756-B1AD-C0CD-157E-B08A2B637002}"/>
              </a:ext>
            </a:extLst>
          </p:cNvPr>
          <p:cNvCxnSpPr>
            <a:cxnSpLocks/>
          </p:cNvCxnSpPr>
          <p:nvPr/>
        </p:nvCxnSpPr>
        <p:spPr>
          <a:xfrm flipH="1">
            <a:off x="11108986" y="1606625"/>
            <a:ext cx="203744" cy="28201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F58D734-0A06-112F-8831-7DDCDF03D363}"/>
              </a:ext>
            </a:extLst>
          </p:cNvPr>
          <p:cNvSpPr txBox="1"/>
          <p:nvPr/>
        </p:nvSpPr>
        <p:spPr>
          <a:xfrm>
            <a:off x="813629" y="1660709"/>
            <a:ext cx="5940056" cy="769441"/>
          </a:xfrm>
          <a:prstGeom prst="rect">
            <a:avLst/>
          </a:prstGeom>
          <a:noFill/>
        </p:spPr>
        <p:txBody>
          <a:bodyPr wrap="square">
            <a:spAutoFit/>
          </a:bodyPr>
          <a:lstStyle/>
          <a:p>
            <a:r>
              <a:rPr lang="en-US" sz="2200" dirty="0">
                <a:effectLst/>
                <a:latin typeface="Helvetica" pitchFamily="2" charset="0"/>
              </a:rPr>
              <a:t>These results used a simple </a:t>
            </a:r>
            <a:r>
              <a:rPr lang="en-US" sz="2200" b="1" dirty="0">
                <a:solidFill>
                  <a:srgbClr val="C00000"/>
                </a:solidFill>
                <a:effectLst/>
                <a:latin typeface="Helvetica" pitchFamily="2" charset="0"/>
              </a:rPr>
              <a:t>density-dependent </a:t>
            </a:r>
            <a:r>
              <a:rPr lang="en-US" sz="2200" dirty="0">
                <a:effectLst/>
                <a:latin typeface="Helvetica" pitchFamily="2" charset="0"/>
              </a:rPr>
              <a:t>model only!</a:t>
            </a:r>
            <a:endParaRPr lang="en-US" dirty="0">
              <a:effectLst/>
              <a:latin typeface="Helvetica" pitchFamily="2" charset="0"/>
            </a:endParaRPr>
          </a:p>
        </p:txBody>
      </p:sp>
      <p:pic>
        <p:nvPicPr>
          <p:cNvPr id="15" name="Picture 14" descr="A picture containing text, clock, watch&#10;&#10;Description automatically generated">
            <a:extLst>
              <a:ext uri="{FF2B5EF4-FFF2-40B4-BE49-F238E27FC236}">
                <a16:creationId xmlns:a16="http://schemas.microsoft.com/office/drawing/2014/main" id="{C7B74504-7399-8F49-4EE6-44483EFC598C}"/>
              </a:ext>
            </a:extLst>
          </p:cNvPr>
          <p:cNvPicPr>
            <a:picLocks noChangeAspect="1"/>
          </p:cNvPicPr>
          <p:nvPr/>
        </p:nvPicPr>
        <p:blipFill>
          <a:blip r:embed="rId5"/>
          <a:stretch>
            <a:fillRect/>
          </a:stretch>
        </p:blipFill>
        <p:spPr>
          <a:xfrm>
            <a:off x="795567" y="2552700"/>
            <a:ext cx="3608793" cy="637644"/>
          </a:xfrm>
          <a:prstGeom prst="rect">
            <a:avLst/>
          </a:prstGeom>
        </p:spPr>
      </p:pic>
      <p:sp>
        <p:nvSpPr>
          <p:cNvPr id="4" name="Rectangle 3">
            <a:extLst>
              <a:ext uri="{FF2B5EF4-FFF2-40B4-BE49-F238E27FC236}">
                <a16:creationId xmlns:a16="http://schemas.microsoft.com/office/drawing/2014/main" id="{0D913329-CCE9-73F0-20FC-EAD2B61E845D}"/>
              </a:ext>
            </a:extLst>
          </p:cNvPr>
          <p:cNvSpPr/>
          <p:nvPr/>
        </p:nvSpPr>
        <p:spPr>
          <a:xfrm>
            <a:off x="274572" y="3868930"/>
            <a:ext cx="1371341" cy="646331"/>
          </a:xfrm>
          <a:prstGeom prst="rect">
            <a:avLst/>
          </a:prstGeom>
        </p:spPr>
        <p:txBody>
          <a:bodyPr wrap="square">
            <a:spAutoFit/>
          </a:bodyPr>
          <a:lstStyle/>
          <a:p>
            <a:pPr algn="ctr"/>
            <a:r>
              <a:rPr lang="en-US" dirty="0">
                <a:solidFill>
                  <a:srgbClr val="000000"/>
                </a:solidFill>
                <a:cs typeface="Gill Sans" panose="020B0502020104020203" pitchFamily="34" charset="-79"/>
              </a:rPr>
              <a:t>p</a:t>
            </a:r>
            <a:r>
              <a:rPr lang="en-US" dirty="0">
                <a:solidFill>
                  <a:srgbClr val="000000"/>
                </a:solidFill>
                <a:effectLst/>
                <a:cs typeface="Gill Sans" panose="020B0502020104020203" pitchFamily="34" charset="-79"/>
              </a:rPr>
              <a:t>opulation at t+1</a:t>
            </a:r>
          </a:p>
        </p:txBody>
      </p:sp>
      <p:cxnSp>
        <p:nvCxnSpPr>
          <p:cNvPr id="10" name="Straight Arrow Connector 9">
            <a:extLst>
              <a:ext uri="{FF2B5EF4-FFF2-40B4-BE49-F238E27FC236}">
                <a16:creationId xmlns:a16="http://schemas.microsoft.com/office/drawing/2014/main" id="{07D29B0F-85DD-A821-FF40-5CA52472BB4A}"/>
              </a:ext>
            </a:extLst>
          </p:cNvPr>
          <p:cNvCxnSpPr>
            <a:cxnSpLocks/>
          </p:cNvCxnSpPr>
          <p:nvPr/>
        </p:nvCxnSpPr>
        <p:spPr>
          <a:xfrm flipV="1">
            <a:off x="995144" y="3190344"/>
            <a:ext cx="0" cy="48435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22B5421F-A3FC-5E32-8041-5B4306C3D0B3}"/>
              </a:ext>
            </a:extLst>
          </p:cNvPr>
          <p:cNvSpPr/>
          <p:nvPr/>
        </p:nvSpPr>
        <p:spPr>
          <a:xfrm>
            <a:off x="3716744" y="3868930"/>
            <a:ext cx="1371341" cy="646331"/>
          </a:xfrm>
          <a:prstGeom prst="rect">
            <a:avLst/>
          </a:prstGeom>
        </p:spPr>
        <p:txBody>
          <a:bodyPr wrap="square">
            <a:spAutoFit/>
          </a:bodyPr>
          <a:lstStyle/>
          <a:p>
            <a:pPr algn="ctr"/>
            <a:r>
              <a:rPr lang="en-US" dirty="0">
                <a:solidFill>
                  <a:srgbClr val="000000"/>
                </a:solidFill>
                <a:cs typeface="Gill Sans" panose="020B0502020104020203" pitchFamily="34" charset="-79"/>
              </a:rPr>
              <a:t>p</a:t>
            </a:r>
            <a:r>
              <a:rPr lang="en-US" dirty="0">
                <a:solidFill>
                  <a:srgbClr val="000000"/>
                </a:solidFill>
                <a:effectLst/>
                <a:cs typeface="Gill Sans" panose="020B0502020104020203" pitchFamily="34" charset="-79"/>
              </a:rPr>
              <a:t>opulation at t</a:t>
            </a:r>
          </a:p>
        </p:txBody>
      </p:sp>
      <p:cxnSp>
        <p:nvCxnSpPr>
          <p:cNvPr id="16" name="Straight Arrow Connector 15">
            <a:extLst>
              <a:ext uri="{FF2B5EF4-FFF2-40B4-BE49-F238E27FC236}">
                <a16:creationId xmlns:a16="http://schemas.microsoft.com/office/drawing/2014/main" id="{D8AB2E1E-C92A-E0AE-BA7A-A1AEF28ACC80}"/>
              </a:ext>
            </a:extLst>
          </p:cNvPr>
          <p:cNvCxnSpPr>
            <a:cxnSpLocks/>
          </p:cNvCxnSpPr>
          <p:nvPr/>
        </p:nvCxnSpPr>
        <p:spPr>
          <a:xfrm flipH="1" flipV="1">
            <a:off x="3688740" y="3278706"/>
            <a:ext cx="441300" cy="50232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50AC1EFD-365A-5256-8C4C-65F55F8ED584}"/>
              </a:ext>
            </a:extLst>
          </p:cNvPr>
          <p:cNvSpPr/>
          <p:nvPr/>
        </p:nvSpPr>
        <p:spPr>
          <a:xfrm>
            <a:off x="1330083" y="3869260"/>
            <a:ext cx="1371341" cy="646331"/>
          </a:xfrm>
          <a:prstGeom prst="rect">
            <a:avLst/>
          </a:prstGeom>
        </p:spPr>
        <p:txBody>
          <a:bodyPr wrap="square">
            <a:spAutoFit/>
          </a:bodyPr>
          <a:lstStyle/>
          <a:p>
            <a:pPr algn="ctr"/>
            <a:r>
              <a:rPr lang="en-US" dirty="0">
                <a:solidFill>
                  <a:srgbClr val="000000"/>
                </a:solidFill>
                <a:cs typeface="Gill Sans" panose="020B0502020104020203" pitchFamily="34" charset="-79"/>
              </a:rPr>
              <a:t>average fecundity</a:t>
            </a:r>
            <a:endParaRPr lang="en-US" dirty="0">
              <a:solidFill>
                <a:srgbClr val="000000"/>
              </a:solidFill>
              <a:effectLst/>
              <a:cs typeface="Gill Sans" panose="020B0502020104020203" pitchFamily="34" charset="-79"/>
            </a:endParaRPr>
          </a:p>
        </p:txBody>
      </p:sp>
      <p:cxnSp>
        <p:nvCxnSpPr>
          <p:cNvPr id="18" name="Straight Arrow Connector 17">
            <a:extLst>
              <a:ext uri="{FF2B5EF4-FFF2-40B4-BE49-F238E27FC236}">
                <a16:creationId xmlns:a16="http://schemas.microsoft.com/office/drawing/2014/main" id="{0CCD3FB8-D578-6EEA-3CD2-C7AB2EA59517}"/>
              </a:ext>
            </a:extLst>
          </p:cNvPr>
          <p:cNvCxnSpPr>
            <a:cxnSpLocks/>
          </p:cNvCxnSpPr>
          <p:nvPr/>
        </p:nvCxnSpPr>
        <p:spPr>
          <a:xfrm flipV="1">
            <a:off x="1954987" y="3102447"/>
            <a:ext cx="0" cy="67858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5690D5A7-171C-1D65-E15F-E5932223520A}"/>
              </a:ext>
            </a:extLst>
          </p:cNvPr>
          <p:cNvCxnSpPr>
            <a:cxnSpLocks/>
          </p:cNvCxnSpPr>
          <p:nvPr/>
        </p:nvCxnSpPr>
        <p:spPr>
          <a:xfrm flipH="1" flipV="1">
            <a:off x="2168347" y="3071967"/>
            <a:ext cx="572351" cy="59569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1DEBEEB9-8C0E-7543-86BD-94FDF8178808}"/>
              </a:ext>
            </a:extLst>
          </p:cNvPr>
          <p:cNvSpPr/>
          <p:nvPr/>
        </p:nvSpPr>
        <p:spPr>
          <a:xfrm>
            <a:off x="2500642" y="3642315"/>
            <a:ext cx="1041266" cy="646331"/>
          </a:xfrm>
          <a:prstGeom prst="rect">
            <a:avLst/>
          </a:prstGeom>
        </p:spPr>
        <p:txBody>
          <a:bodyPr wrap="square">
            <a:spAutoFit/>
          </a:bodyPr>
          <a:lstStyle/>
          <a:p>
            <a:pPr algn="ctr"/>
            <a:r>
              <a:rPr lang="en-US" dirty="0">
                <a:solidFill>
                  <a:srgbClr val="000000"/>
                </a:solidFill>
                <a:cs typeface="Gill Sans" panose="020B0502020104020203" pitchFamily="34" charset="-79"/>
              </a:rPr>
              <a:t>growth rate</a:t>
            </a:r>
            <a:endParaRPr lang="en-US" dirty="0">
              <a:solidFill>
                <a:srgbClr val="000000"/>
              </a:solidFill>
              <a:effectLst/>
              <a:cs typeface="Gill Sans" panose="020B0502020104020203" pitchFamily="34" charset="-79"/>
            </a:endParaRPr>
          </a:p>
        </p:txBody>
      </p:sp>
      <p:sp>
        <p:nvSpPr>
          <p:cNvPr id="27" name="Rectangle 26">
            <a:extLst>
              <a:ext uri="{FF2B5EF4-FFF2-40B4-BE49-F238E27FC236}">
                <a16:creationId xmlns:a16="http://schemas.microsoft.com/office/drawing/2014/main" id="{10A0F831-F92C-673D-9A0E-72A9AEAC2F24}"/>
              </a:ext>
            </a:extLst>
          </p:cNvPr>
          <p:cNvSpPr/>
          <p:nvPr/>
        </p:nvSpPr>
        <p:spPr>
          <a:xfrm>
            <a:off x="4320933" y="2420899"/>
            <a:ext cx="1903718" cy="1200329"/>
          </a:xfrm>
          <a:prstGeom prst="rect">
            <a:avLst/>
          </a:prstGeom>
        </p:spPr>
        <p:txBody>
          <a:bodyPr wrap="square">
            <a:spAutoFit/>
          </a:bodyPr>
          <a:lstStyle/>
          <a:p>
            <a:pPr algn="ctr"/>
            <a:r>
              <a:rPr lang="en-US" i="1" dirty="0">
                <a:solidFill>
                  <a:srgbClr val="000000"/>
                </a:solidFill>
                <a:cs typeface="Gill Sans" panose="020B0502020104020203" pitchFamily="34" charset="-79"/>
              </a:rPr>
              <a:t>a</a:t>
            </a:r>
            <a:r>
              <a:rPr lang="en-US" dirty="0">
                <a:solidFill>
                  <a:srgbClr val="000000"/>
                </a:solidFill>
                <a:cs typeface="Gill Sans" panose="020B0502020104020203" pitchFamily="34" charset="-79"/>
              </a:rPr>
              <a:t> and </a:t>
            </a:r>
            <a:r>
              <a:rPr lang="en-US" i="1" dirty="0">
                <a:solidFill>
                  <a:srgbClr val="000000"/>
                </a:solidFill>
                <a:cs typeface="Gill Sans" panose="020B0502020104020203" pitchFamily="34" charset="-79"/>
              </a:rPr>
              <a:t>b</a:t>
            </a:r>
            <a:r>
              <a:rPr lang="en-US" dirty="0">
                <a:solidFill>
                  <a:srgbClr val="000000"/>
                </a:solidFill>
                <a:cs typeface="Gill Sans" panose="020B0502020104020203" pitchFamily="34" charset="-79"/>
              </a:rPr>
              <a:t> control the strength of density dependence.</a:t>
            </a:r>
            <a:endParaRPr lang="en-US" dirty="0">
              <a:solidFill>
                <a:srgbClr val="000000"/>
              </a:solidFill>
              <a:effectLst/>
              <a:cs typeface="Gill Sans" panose="020B0502020104020203" pitchFamily="34" charset="-79"/>
            </a:endParaRPr>
          </a:p>
        </p:txBody>
      </p:sp>
      <p:sp>
        <p:nvSpPr>
          <p:cNvPr id="28" name="Right Brace 27">
            <a:extLst>
              <a:ext uri="{FF2B5EF4-FFF2-40B4-BE49-F238E27FC236}">
                <a16:creationId xmlns:a16="http://schemas.microsoft.com/office/drawing/2014/main" id="{35E45261-AFAD-4F6A-EC09-7D26E18A027F}"/>
              </a:ext>
            </a:extLst>
          </p:cNvPr>
          <p:cNvSpPr/>
          <p:nvPr/>
        </p:nvSpPr>
        <p:spPr>
          <a:xfrm>
            <a:off x="4279520" y="2613854"/>
            <a:ext cx="154346" cy="637644"/>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0164337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line chart&#10;&#10;Description automatically generated">
            <a:extLst>
              <a:ext uri="{FF2B5EF4-FFF2-40B4-BE49-F238E27FC236}">
                <a16:creationId xmlns:a16="http://schemas.microsoft.com/office/drawing/2014/main" id="{B9A24790-63B9-F7F6-825E-CB28B4B6688E}"/>
              </a:ext>
            </a:extLst>
          </p:cNvPr>
          <p:cNvPicPr>
            <a:picLocks noChangeAspect="1"/>
          </p:cNvPicPr>
          <p:nvPr/>
        </p:nvPicPr>
        <p:blipFill rotWithShape="1">
          <a:blip r:embed="rId3"/>
          <a:srcRect t="3312" b="4114"/>
          <a:stretch/>
        </p:blipFill>
        <p:spPr>
          <a:xfrm>
            <a:off x="6753685" y="1447498"/>
            <a:ext cx="4880589" cy="3364810"/>
          </a:xfrm>
          <a:prstGeom prst="rect">
            <a:avLst/>
          </a:prstGeom>
        </p:spPr>
      </p:pic>
      <p:pic>
        <p:nvPicPr>
          <p:cNvPr id="7" name="Picture 6" descr="Graphical user interface, text, application&#10;&#10;Description automatically generated">
            <a:extLst>
              <a:ext uri="{FF2B5EF4-FFF2-40B4-BE49-F238E27FC236}">
                <a16:creationId xmlns:a16="http://schemas.microsoft.com/office/drawing/2014/main" id="{1D1D9F11-C284-889D-3CDB-34680893BE2C}"/>
              </a:ext>
            </a:extLst>
          </p:cNvPr>
          <p:cNvPicPr>
            <a:picLocks noChangeAspect="1"/>
          </p:cNvPicPr>
          <p:nvPr/>
        </p:nvPicPr>
        <p:blipFill rotWithShape="1">
          <a:blip r:embed="rId4"/>
          <a:srcRect t="15548" r="2563"/>
          <a:stretch/>
        </p:blipFill>
        <p:spPr>
          <a:xfrm>
            <a:off x="6486186" y="4858994"/>
            <a:ext cx="5705814" cy="1952319"/>
          </a:xfrm>
          <a:prstGeom prst="rect">
            <a:avLst/>
          </a:prstGeom>
        </p:spPr>
      </p:pic>
      <p:sp>
        <p:nvSpPr>
          <p:cNvPr id="9" name="Rectangle 8">
            <a:extLst>
              <a:ext uri="{FF2B5EF4-FFF2-40B4-BE49-F238E27FC236}">
                <a16:creationId xmlns:a16="http://schemas.microsoft.com/office/drawing/2014/main" id="{155A1EBF-46B9-4D84-1C2D-2A7ABF78FF11}"/>
              </a:ext>
            </a:extLst>
          </p:cNvPr>
          <p:cNvSpPr/>
          <p:nvPr/>
        </p:nvSpPr>
        <p:spPr>
          <a:xfrm>
            <a:off x="6714411" y="1346096"/>
            <a:ext cx="588985" cy="64395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E6A236B-D74A-36C7-78A0-334ED46ACC62}"/>
              </a:ext>
            </a:extLst>
          </p:cNvPr>
          <p:cNvSpPr>
            <a:spLocks noGrp="1"/>
          </p:cNvSpPr>
          <p:nvPr>
            <p:ph type="title"/>
          </p:nvPr>
        </p:nvSpPr>
        <p:spPr>
          <a:xfrm>
            <a:off x="838200" y="365125"/>
            <a:ext cx="10515600" cy="1325563"/>
          </a:xfrm>
        </p:spPr>
        <p:txBody>
          <a:bodyPr/>
          <a:lstStyle/>
          <a:p>
            <a:r>
              <a:rPr lang="en-US" dirty="0"/>
              <a:t>Structured populations in practice</a:t>
            </a:r>
          </a:p>
        </p:txBody>
      </p:sp>
      <p:sp>
        <p:nvSpPr>
          <p:cNvPr id="5" name="TextBox 4">
            <a:extLst>
              <a:ext uri="{FF2B5EF4-FFF2-40B4-BE49-F238E27FC236}">
                <a16:creationId xmlns:a16="http://schemas.microsoft.com/office/drawing/2014/main" id="{AA97C4BB-1108-E8FB-0D62-934E979DFFB9}"/>
              </a:ext>
            </a:extLst>
          </p:cNvPr>
          <p:cNvSpPr txBox="1"/>
          <p:nvPr/>
        </p:nvSpPr>
        <p:spPr>
          <a:xfrm>
            <a:off x="10830089" y="167169"/>
            <a:ext cx="1560237" cy="1446550"/>
          </a:xfrm>
          <a:prstGeom prst="rect">
            <a:avLst/>
          </a:prstGeom>
          <a:noFill/>
        </p:spPr>
        <p:txBody>
          <a:bodyPr wrap="square">
            <a:spAutoFit/>
          </a:bodyPr>
          <a:lstStyle/>
          <a:p>
            <a:r>
              <a:rPr lang="en-US" sz="2200" dirty="0">
                <a:effectLst/>
                <a:latin typeface="Helvetica" pitchFamily="2" charset="0"/>
              </a:rPr>
              <a:t>Model compared against data</a:t>
            </a:r>
            <a:endParaRPr lang="en-US" dirty="0">
              <a:effectLst/>
              <a:latin typeface="Helvetica" pitchFamily="2" charset="0"/>
            </a:endParaRPr>
          </a:p>
        </p:txBody>
      </p:sp>
      <p:cxnSp>
        <p:nvCxnSpPr>
          <p:cNvPr id="6" name="Straight Arrow Connector 5">
            <a:extLst>
              <a:ext uri="{FF2B5EF4-FFF2-40B4-BE49-F238E27FC236}">
                <a16:creationId xmlns:a16="http://schemas.microsoft.com/office/drawing/2014/main" id="{C30CF756-B1AD-C0CD-157E-B08A2B637002}"/>
              </a:ext>
            </a:extLst>
          </p:cNvPr>
          <p:cNvCxnSpPr>
            <a:cxnSpLocks/>
          </p:cNvCxnSpPr>
          <p:nvPr/>
        </p:nvCxnSpPr>
        <p:spPr>
          <a:xfrm flipH="1">
            <a:off x="11108986" y="1606625"/>
            <a:ext cx="203744" cy="28201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F58D734-0A06-112F-8831-7DDCDF03D363}"/>
              </a:ext>
            </a:extLst>
          </p:cNvPr>
          <p:cNvSpPr txBox="1"/>
          <p:nvPr/>
        </p:nvSpPr>
        <p:spPr>
          <a:xfrm>
            <a:off x="813629" y="1660709"/>
            <a:ext cx="5940056" cy="769441"/>
          </a:xfrm>
          <a:prstGeom prst="rect">
            <a:avLst/>
          </a:prstGeom>
          <a:noFill/>
        </p:spPr>
        <p:txBody>
          <a:bodyPr wrap="square">
            <a:spAutoFit/>
          </a:bodyPr>
          <a:lstStyle/>
          <a:p>
            <a:r>
              <a:rPr lang="en-US" sz="2200" dirty="0">
                <a:effectLst/>
                <a:latin typeface="Helvetica" pitchFamily="2" charset="0"/>
              </a:rPr>
              <a:t>These results used a simple </a:t>
            </a:r>
            <a:r>
              <a:rPr lang="en-US" sz="2200" b="1" dirty="0">
                <a:solidFill>
                  <a:srgbClr val="C00000"/>
                </a:solidFill>
                <a:effectLst/>
                <a:latin typeface="Helvetica" pitchFamily="2" charset="0"/>
              </a:rPr>
              <a:t>density-dependent </a:t>
            </a:r>
            <a:r>
              <a:rPr lang="en-US" sz="2200" dirty="0">
                <a:effectLst/>
                <a:latin typeface="Helvetica" pitchFamily="2" charset="0"/>
              </a:rPr>
              <a:t>model only!</a:t>
            </a:r>
            <a:endParaRPr lang="en-US" dirty="0">
              <a:effectLst/>
              <a:latin typeface="Helvetica" pitchFamily="2" charset="0"/>
            </a:endParaRPr>
          </a:p>
        </p:txBody>
      </p:sp>
      <p:pic>
        <p:nvPicPr>
          <p:cNvPr id="15" name="Picture 14" descr="A picture containing text, clock, watch&#10;&#10;Description automatically generated">
            <a:extLst>
              <a:ext uri="{FF2B5EF4-FFF2-40B4-BE49-F238E27FC236}">
                <a16:creationId xmlns:a16="http://schemas.microsoft.com/office/drawing/2014/main" id="{C7B74504-7399-8F49-4EE6-44483EFC598C}"/>
              </a:ext>
            </a:extLst>
          </p:cNvPr>
          <p:cNvPicPr>
            <a:picLocks noChangeAspect="1"/>
          </p:cNvPicPr>
          <p:nvPr/>
        </p:nvPicPr>
        <p:blipFill>
          <a:blip r:embed="rId5"/>
          <a:stretch>
            <a:fillRect/>
          </a:stretch>
        </p:blipFill>
        <p:spPr>
          <a:xfrm>
            <a:off x="795567" y="2552700"/>
            <a:ext cx="3608793" cy="637644"/>
          </a:xfrm>
          <a:prstGeom prst="rect">
            <a:avLst/>
          </a:prstGeom>
        </p:spPr>
      </p:pic>
      <p:sp>
        <p:nvSpPr>
          <p:cNvPr id="4" name="Rectangle 3">
            <a:extLst>
              <a:ext uri="{FF2B5EF4-FFF2-40B4-BE49-F238E27FC236}">
                <a16:creationId xmlns:a16="http://schemas.microsoft.com/office/drawing/2014/main" id="{0D913329-CCE9-73F0-20FC-EAD2B61E845D}"/>
              </a:ext>
            </a:extLst>
          </p:cNvPr>
          <p:cNvSpPr/>
          <p:nvPr/>
        </p:nvSpPr>
        <p:spPr>
          <a:xfrm>
            <a:off x="274572" y="3868930"/>
            <a:ext cx="1371341" cy="646331"/>
          </a:xfrm>
          <a:prstGeom prst="rect">
            <a:avLst/>
          </a:prstGeom>
        </p:spPr>
        <p:txBody>
          <a:bodyPr wrap="square">
            <a:spAutoFit/>
          </a:bodyPr>
          <a:lstStyle/>
          <a:p>
            <a:pPr algn="ctr"/>
            <a:r>
              <a:rPr lang="en-US" dirty="0">
                <a:solidFill>
                  <a:srgbClr val="000000"/>
                </a:solidFill>
                <a:cs typeface="Gill Sans" panose="020B0502020104020203" pitchFamily="34" charset="-79"/>
              </a:rPr>
              <a:t>p</a:t>
            </a:r>
            <a:r>
              <a:rPr lang="en-US" dirty="0">
                <a:solidFill>
                  <a:srgbClr val="000000"/>
                </a:solidFill>
                <a:effectLst/>
                <a:cs typeface="Gill Sans" panose="020B0502020104020203" pitchFamily="34" charset="-79"/>
              </a:rPr>
              <a:t>opulation at t+1</a:t>
            </a:r>
          </a:p>
        </p:txBody>
      </p:sp>
      <p:cxnSp>
        <p:nvCxnSpPr>
          <p:cNvPr id="10" name="Straight Arrow Connector 9">
            <a:extLst>
              <a:ext uri="{FF2B5EF4-FFF2-40B4-BE49-F238E27FC236}">
                <a16:creationId xmlns:a16="http://schemas.microsoft.com/office/drawing/2014/main" id="{07D29B0F-85DD-A821-FF40-5CA52472BB4A}"/>
              </a:ext>
            </a:extLst>
          </p:cNvPr>
          <p:cNvCxnSpPr>
            <a:cxnSpLocks/>
          </p:cNvCxnSpPr>
          <p:nvPr/>
        </p:nvCxnSpPr>
        <p:spPr>
          <a:xfrm flipV="1">
            <a:off x="995144" y="3190344"/>
            <a:ext cx="0" cy="48435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22B5421F-A3FC-5E32-8041-5B4306C3D0B3}"/>
              </a:ext>
            </a:extLst>
          </p:cNvPr>
          <p:cNvSpPr/>
          <p:nvPr/>
        </p:nvSpPr>
        <p:spPr>
          <a:xfrm>
            <a:off x="3716744" y="3868930"/>
            <a:ext cx="1371341" cy="646331"/>
          </a:xfrm>
          <a:prstGeom prst="rect">
            <a:avLst/>
          </a:prstGeom>
        </p:spPr>
        <p:txBody>
          <a:bodyPr wrap="square">
            <a:spAutoFit/>
          </a:bodyPr>
          <a:lstStyle/>
          <a:p>
            <a:pPr algn="ctr"/>
            <a:r>
              <a:rPr lang="en-US" dirty="0">
                <a:solidFill>
                  <a:srgbClr val="000000"/>
                </a:solidFill>
                <a:cs typeface="Gill Sans" panose="020B0502020104020203" pitchFamily="34" charset="-79"/>
              </a:rPr>
              <a:t>p</a:t>
            </a:r>
            <a:r>
              <a:rPr lang="en-US" dirty="0">
                <a:solidFill>
                  <a:srgbClr val="000000"/>
                </a:solidFill>
                <a:effectLst/>
                <a:cs typeface="Gill Sans" panose="020B0502020104020203" pitchFamily="34" charset="-79"/>
              </a:rPr>
              <a:t>opulation at t</a:t>
            </a:r>
          </a:p>
        </p:txBody>
      </p:sp>
      <p:cxnSp>
        <p:nvCxnSpPr>
          <p:cNvPr id="16" name="Straight Arrow Connector 15">
            <a:extLst>
              <a:ext uri="{FF2B5EF4-FFF2-40B4-BE49-F238E27FC236}">
                <a16:creationId xmlns:a16="http://schemas.microsoft.com/office/drawing/2014/main" id="{D8AB2E1E-C92A-E0AE-BA7A-A1AEF28ACC80}"/>
              </a:ext>
            </a:extLst>
          </p:cNvPr>
          <p:cNvCxnSpPr>
            <a:cxnSpLocks/>
          </p:cNvCxnSpPr>
          <p:nvPr/>
        </p:nvCxnSpPr>
        <p:spPr>
          <a:xfrm flipH="1" flipV="1">
            <a:off x="3688740" y="3278706"/>
            <a:ext cx="441300" cy="50232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50AC1EFD-365A-5256-8C4C-65F55F8ED584}"/>
              </a:ext>
            </a:extLst>
          </p:cNvPr>
          <p:cNvSpPr/>
          <p:nvPr/>
        </p:nvSpPr>
        <p:spPr>
          <a:xfrm>
            <a:off x="1330083" y="3869260"/>
            <a:ext cx="1371341" cy="646331"/>
          </a:xfrm>
          <a:prstGeom prst="rect">
            <a:avLst/>
          </a:prstGeom>
        </p:spPr>
        <p:txBody>
          <a:bodyPr wrap="square">
            <a:spAutoFit/>
          </a:bodyPr>
          <a:lstStyle/>
          <a:p>
            <a:pPr algn="ctr"/>
            <a:r>
              <a:rPr lang="en-US" dirty="0">
                <a:solidFill>
                  <a:srgbClr val="000000"/>
                </a:solidFill>
                <a:cs typeface="Gill Sans" panose="020B0502020104020203" pitchFamily="34" charset="-79"/>
              </a:rPr>
              <a:t>average fecundity</a:t>
            </a:r>
            <a:endParaRPr lang="en-US" dirty="0">
              <a:solidFill>
                <a:srgbClr val="000000"/>
              </a:solidFill>
              <a:effectLst/>
              <a:cs typeface="Gill Sans" panose="020B0502020104020203" pitchFamily="34" charset="-79"/>
            </a:endParaRPr>
          </a:p>
        </p:txBody>
      </p:sp>
      <p:cxnSp>
        <p:nvCxnSpPr>
          <p:cNvPr id="18" name="Straight Arrow Connector 17">
            <a:extLst>
              <a:ext uri="{FF2B5EF4-FFF2-40B4-BE49-F238E27FC236}">
                <a16:creationId xmlns:a16="http://schemas.microsoft.com/office/drawing/2014/main" id="{0CCD3FB8-D578-6EEA-3CD2-C7AB2EA59517}"/>
              </a:ext>
            </a:extLst>
          </p:cNvPr>
          <p:cNvCxnSpPr>
            <a:cxnSpLocks/>
          </p:cNvCxnSpPr>
          <p:nvPr/>
        </p:nvCxnSpPr>
        <p:spPr>
          <a:xfrm flipV="1">
            <a:off x="1954987" y="3102447"/>
            <a:ext cx="0" cy="67858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5690D5A7-171C-1D65-E15F-E5932223520A}"/>
              </a:ext>
            </a:extLst>
          </p:cNvPr>
          <p:cNvCxnSpPr>
            <a:cxnSpLocks/>
          </p:cNvCxnSpPr>
          <p:nvPr/>
        </p:nvCxnSpPr>
        <p:spPr>
          <a:xfrm flipH="1" flipV="1">
            <a:off x="2168347" y="3071967"/>
            <a:ext cx="572351" cy="59569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1DEBEEB9-8C0E-7543-86BD-94FDF8178808}"/>
              </a:ext>
            </a:extLst>
          </p:cNvPr>
          <p:cNvSpPr/>
          <p:nvPr/>
        </p:nvSpPr>
        <p:spPr>
          <a:xfrm>
            <a:off x="2500642" y="3642315"/>
            <a:ext cx="1041266" cy="646331"/>
          </a:xfrm>
          <a:prstGeom prst="rect">
            <a:avLst/>
          </a:prstGeom>
        </p:spPr>
        <p:txBody>
          <a:bodyPr wrap="square">
            <a:spAutoFit/>
          </a:bodyPr>
          <a:lstStyle/>
          <a:p>
            <a:pPr algn="ctr"/>
            <a:r>
              <a:rPr lang="en-US" dirty="0">
                <a:solidFill>
                  <a:srgbClr val="000000"/>
                </a:solidFill>
                <a:cs typeface="Gill Sans" panose="020B0502020104020203" pitchFamily="34" charset="-79"/>
              </a:rPr>
              <a:t>growth rate</a:t>
            </a:r>
            <a:endParaRPr lang="en-US" dirty="0">
              <a:solidFill>
                <a:srgbClr val="000000"/>
              </a:solidFill>
              <a:effectLst/>
              <a:cs typeface="Gill Sans" panose="020B0502020104020203" pitchFamily="34" charset="-79"/>
            </a:endParaRPr>
          </a:p>
        </p:txBody>
      </p:sp>
      <p:sp>
        <p:nvSpPr>
          <p:cNvPr id="27" name="Rectangle 26">
            <a:extLst>
              <a:ext uri="{FF2B5EF4-FFF2-40B4-BE49-F238E27FC236}">
                <a16:creationId xmlns:a16="http://schemas.microsoft.com/office/drawing/2014/main" id="{10A0F831-F92C-673D-9A0E-72A9AEAC2F24}"/>
              </a:ext>
            </a:extLst>
          </p:cNvPr>
          <p:cNvSpPr/>
          <p:nvPr/>
        </p:nvSpPr>
        <p:spPr>
          <a:xfrm>
            <a:off x="4320933" y="2420899"/>
            <a:ext cx="1903718" cy="1200329"/>
          </a:xfrm>
          <a:prstGeom prst="rect">
            <a:avLst/>
          </a:prstGeom>
        </p:spPr>
        <p:txBody>
          <a:bodyPr wrap="square">
            <a:spAutoFit/>
          </a:bodyPr>
          <a:lstStyle/>
          <a:p>
            <a:pPr algn="ctr"/>
            <a:r>
              <a:rPr lang="en-US" i="1" dirty="0">
                <a:solidFill>
                  <a:srgbClr val="000000"/>
                </a:solidFill>
                <a:cs typeface="Gill Sans" panose="020B0502020104020203" pitchFamily="34" charset="-79"/>
              </a:rPr>
              <a:t>a</a:t>
            </a:r>
            <a:r>
              <a:rPr lang="en-US" dirty="0">
                <a:solidFill>
                  <a:srgbClr val="000000"/>
                </a:solidFill>
                <a:cs typeface="Gill Sans" panose="020B0502020104020203" pitchFamily="34" charset="-79"/>
              </a:rPr>
              <a:t> and </a:t>
            </a:r>
            <a:r>
              <a:rPr lang="en-US" i="1" dirty="0">
                <a:solidFill>
                  <a:srgbClr val="000000"/>
                </a:solidFill>
                <a:cs typeface="Gill Sans" panose="020B0502020104020203" pitchFamily="34" charset="-79"/>
              </a:rPr>
              <a:t>b</a:t>
            </a:r>
            <a:r>
              <a:rPr lang="en-US" dirty="0">
                <a:solidFill>
                  <a:srgbClr val="000000"/>
                </a:solidFill>
                <a:cs typeface="Gill Sans" panose="020B0502020104020203" pitchFamily="34" charset="-79"/>
              </a:rPr>
              <a:t> control the strength of density dependence.</a:t>
            </a:r>
            <a:endParaRPr lang="en-US" dirty="0">
              <a:solidFill>
                <a:srgbClr val="000000"/>
              </a:solidFill>
              <a:effectLst/>
              <a:cs typeface="Gill Sans" panose="020B0502020104020203" pitchFamily="34" charset="-79"/>
            </a:endParaRPr>
          </a:p>
        </p:txBody>
      </p:sp>
      <p:sp>
        <p:nvSpPr>
          <p:cNvPr id="28" name="Right Brace 27">
            <a:extLst>
              <a:ext uri="{FF2B5EF4-FFF2-40B4-BE49-F238E27FC236}">
                <a16:creationId xmlns:a16="http://schemas.microsoft.com/office/drawing/2014/main" id="{35E45261-AFAD-4F6A-EC09-7D26E18A027F}"/>
              </a:ext>
            </a:extLst>
          </p:cNvPr>
          <p:cNvSpPr/>
          <p:nvPr/>
        </p:nvSpPr>
        <p:spPr>
          <a:xfrm>
            <a:off x="4279520" y="2613854"/>
            <a:ext cx="154346" cy="637644"/>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0F1302EA-C74A-058F-7B00-2B3B58595925}"/>
                  </a:ext>
                </a:extLst>
              </p:cNvPr>
              <p:cNvSpPr txBox="1"/>
              <p:nvPr/>
            </p:nvSpPr>
            <p:spPr>
              <a:xfrm>
                <a:off x="1165001" y="5670529"/>
                <a:ext cx="3501957" cy="87408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000" i="1" smtClean="0">
                              <a:latin typeface="Cambria Math" panose="02040503050406030204" pitchFamily="18" charset="0"/>
                            </a:rPr>
                          </m:ctrlPr>
                        </m:sSubPr>
                        <m:e>
                          <m:r>
                            <a:rPr lang="en-US" sz="3000" i="1">
                              <a:latin typeface="Cambria Math" panose="02040503050406030204" pitchFamily="18" charset="0"/>
                            </a:rPr>
                            <m:t>𝑁</m:t>
                          </m:r>
                        </m:e>
                        <m:sub>
                          <m:r>
                            <a:rPr lang="en-US" sz="3000" b="0" i="1" smtClean="0">
                              <a:latin typeface="Cambria Math" panose="02040503050406030204" pitchFamily="18" charset="0"/>
                            </a:rPr>
                            <m:t>𝑡</m:t>
                          </m:r>
                          <m:r>
                            <a:rPr lang="en-US" sz="3000" b="0" i="1" smtClean="0">
                              <a:latin typeface="Cambria Math" panose="02040503050406030204" pitchFamily="18" charset="0"/>
                            </a:rPr>
                            <m:t>+1</m:t>
                          </m:r>
                        </m:sub>
                      </m:sSub>
                      <m:r>
                        <a:rPr lang="en-US" sz="3000" b="0" i="1" smtClean="0">
                          <a:latin typeface="Cambria Math" panose="02040503050406030204" pitchFamily="18" charset="0"/>
                        </a:rPr>
                        <m:t>=</m:t>
                      </m:r>
                      <m:sSub>
                        <m:sSubPr>
                          <m:ctrlPr>
                            <a:rPr lang="en-US" sz="3000" b="0" i="1" smtClean="0">
                              <a:latin typeface="Cambria Math" panose="02040503050406030204" pitchFamily="18" charset="0"/>
                            </a:rPr>
                          </m:ctrlPr>
                        </m:sSubPr>
                        <m:e>
                          <m:r>
                            <a:rPr lang="en-US" sz="3000" i="1">
                              <a:latin typeface="Cambria Math" panose="02040503050406030204" pitchFamily="18" charset="0"/>
                            </a:rPr>
                            <m:t>𝑁</m:t>
                          </m:r>
                        </m:e>
                        <m:sub>
                          <m:r>
                            <a:rPr lang="en-US" sz="3000" b="0" i="1" smtClean="0">
                              <a:latin typeface="Cambria Math" panose="02040503050406030204" pitchFamily="18" charset="0"/>
                            </a:rPr>
                            <m:t>𝑡</m:t>
                          </m:r>
                        </m:sub>
                      </m:sSub>
                      <m:d>
                        <m:dPr>
                          <m:ctrlPr>
                            <a:rPr lang="en-US" sz="3000" b="0" i="1" smtClean="0">
                              <a:latin typeface="Cambria Math" panose="02040503050406030204" pitchFamily="18" charset="0"/>
                            </a:rPr>
                          </m:ctrlPr>
                        </m:dPr>
                        <m:e>
                          <m:r>
                            <a:rPr lang="en-US" sz="3000" b="0" i="1" smtClean="0">
                              <a:latin typeface="Cambria Math" panose="02040503050406030204" pitchFamily="18" charset="0"/>
                            </a:rPr>
                            <m:t>1−</m:t>
                          </m:r>
                          <m:f>
                            <m:fPr>
                              <m:ctrlPr>
                                <a:rPr lang="en-US" sz="3000" b="0" i="1" smtClean="0">
                                  <a:latin typeface="Cambria Math" panose="02040503050406030204" pitchFamily="18" charset="0"/>
                                </a:rPr>
                              </m:ctrlPr>
                            </m:fPr>
                            <m:num>
                              <m:sSub>
                                <m:sSubPr>
                                  <m:ctrlPr>
                                    <a:rPr lang="en-US" sz="3000" b="0" i="1" smtClean="0">
                                      <a:latin typeface="Cambria Math" panose="02040503050406030204" pitchFamily="18" charset="0"/>
                                    </a:rPr>
                                  </m:ctrlPr>
                                </m:sSubPr>
                                <m:e>
                                  <m:r>
                                    <a:rPr lang="en-US" sz="3000" i="1">
                                      <a:latin typeface="Cambria Math" panose="02040503050406030204" pitchFamily="18" charset="0"/>
                                    </a:rPr>
                                    <m:t>𝑁</m:t>
                                  </m:r>
                                </m:e>
                                <m:sub>
                                  <m:r>
                                    <a:rPr lang="en-US" sz="3000" b="0" i="1" smtClean="0">
                                      <a:latin typeface="Cambria Math" panose="02040503050406030204" pitchFamily="18" charset="0"/>
                                    </a:rPr>
                                    <m:t>𝑡</m:t>
                                  </m:r>
                                </m:sub>
                              </m:sSub>
                            </m:num>
                            <m:den>
                              <m:r>
                                <a:rPr lang="en-US" sz="3000" b="0" i="1" smtClean="0">
                                  <a:latin typeface="Cambria Math" panose="02040503050406030204" pitchFamily="18" charset="0"/>
                                </a:rPr>
                                <m:t>𝐾</m:t>
                              </m:r>
                            </m:den>
                          </m:f>
                        </m:e>
                      </m:d>
                    </m:oMath>
                  </m:oMathPara>
                </a14:m>
                <a:endParaRPr lang="en-US" sz="3000" dirty="0"/>
              </a:p>
            </p:txBody>
          </p:sp>
        </mc:Choice>
        <mc:Fallback xmlns="">
          <p:sp>
            <p:nvSpPr>
              <p:cNvPr id="29" name="TextBox 28">
                <a:extLst>
                  <a:ext uri="{FF2B5EF4-FFF2-40B4-BE49-F238E27FC236}">
                    <a16:creationId xmlns:a16="http://schemas.microsoft.com/office/drawing/2014/main" id="{0F1302EA-C74A-058F-7B00-2B3B58595925}"/>
                  </a:ext>
                </a:extLst>
              </p:cNvPr>
              <p:cNvSpPr txBox="1">
                <a:spLocks noRot="1" noChangeAspect="1" noMove="1" noResize="1" noEditPoints="1" noAdjustHandles="1" noChangeArrowheads="1" noChangeShapeType="1" noTextEdit="1"/>
              </p:cNvSpPr>
              <p:nvPr/>
            </p:nvSpPr>
            <p:spPr>
              <a:xfrm>
                <a:off x="1165001" y="5670529"/>
                <a:ext cx="3501957" cy="874085"/>
              </a:xfrm>
              <a:prstGeom prst="rect">
                <a:avLst/>
              </a:prstGeom>
              <a:blipFill>
                <a:blip r:embed="rId6"/>
                <a:stretch>
                  <a:fillRect t="-1429" b="-11429"/>
                </a:stretch>
              </a:blipFill>
            </p:spPr>
            <p:txBody>
              <a:bodyPr/>
              <a:lstStyle/>
              <a:p>
                <a:r>
                  <a:rPr lang="en-US">
                    <a:noFill/>
                  </a:rPr>
                  <a:t> </a:t>
                </a:r>
              </a:p>
            </p:txBody>
          </p:sp>
        </mc:Fallback>
      </mc:AlternateContent>
      <p:sp>
        <p:nvSpPr>
          <p:cNvPr id="30" name="TextBox 29">
            <a:extLst>
              <a:ext uri="{FF2B5EF4-FFF2-40B4-BE49-F238E27FC236}">
                <a16:creationId xmlns:a16="http://schemas.microsoft.com/office/drawing/2014/main" id="{90DA6C9C-AB5B-444F-CD27-89E2583EC074}"/>
              </a:ext>
            </a:extLst>
          </p:cNvPr>
          <p:cNvSpPr txBox="1"/>
          <p:nvPr/>
        </p:nvSpPr>
        <p:spPr>
          <a:xfrm>
            <a:off x="320952" y="5193847"/>
            <a:ext cx="5705814" cy="769441"/>
          </a:xfrm>
          <a:prstGeom prst="rect">
            <a:avLst/>
          </a:prstGeom>
          <a:noFill/>
        </p:spPr>
        <p:txBody>
          <a:bodyPr wrap="square">
            <a:spAutoFit/>
          </a:bodyPr>
          <a:lstStyle/>
          <a:p>
            <a:r>
              <a:rPr lang="en-US" sz="2200" dirty="0">
                <a:effectLst/>
                <a:latin typeface="Helvetica" pitchFamily="2" charset="0"/>
              </a:rPr>
              <a:t>Similar to the simple logistic growth equation!</a:t>
            </a:r>
            <a:endParaRPr lang="en-US" dirty="0">
              <a:effectLst/>
              <a:latin typeface="Helvetica" pitchFamily="2" charset="0"/>
            </a:endParaRPr>
          </a:p>
        </p:txBody>
      </p:sp>
    </p:spTree>
    <p:extLst>
      <p:ext uri="{BB962C8B-B14F-4D97-AF65-F5344CB8AC3E}">
        <p14:creationId xmlns:p14="http://schemas.microsoft.com/office/powerpoint/2010/main" val="25209015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563067-1731-3D7F-014C-4B48276C7BE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B9CFFEE-7552-1361-8B32-246FD40152BD}"/>
              </a:ext>
            </a:extLst>
          </p:cNvPr>
          <p:cNvSpPr>
            <a:spLocks noGrp="1"/>
          </p:cNvSpPr>
          <p:nvPr>
            <p:ph type="ctrTitle"/>
          </p:nvPr>
        </p:nvSpPr>
        <p:spPr/>
        <p:txBody>
          <a:bodyPr/>
          <a:lstStyle/>
          <a:p>
            <a:r>
              <a:rPr lang="en-US" dirty="0"/>
              <a:t>Fundamentals of Ecology</a:t>
            </a:r>
          </a:p>
        </p:txBody>
      </p:sp>
      <p:sp>
        <p:nvSpPr>
          <p:cNvPr id="3" name="Subtitle 2">
            <a:extLst>
              <a:ext uri="{FF2B5EF4-FFF2-40B4-BE49-F238E27FC236}">
                <a16:creationId xmlns:a16="http://schemas.microsoft.com/office/drawing/2014/main" id="{87A37F9F-F2FC-0DE9-7C1E-28FAA24547E4}"/>
              </a:ext>
            </a:extLst>
          </p:cNvPr>
          <p:cNvSpPr>
            <a:spLocks noGrp="1"/>
          </p:cNvSpPr>
          <p:nvPr>
            <p:ph type="subTitle" idx="1"/>
          </p:nvPr>
        </p:nvSpPr>
        <p:spPr/>
        <p:txBody>
          <a:bodyPr>
            <a:normAutofit/>
          </a:bodyPr>
          <a:lstStyle/>
          <a:p>
            <a:r>
              <a:rPr lang="en-US" dirty="0"/>
              <a:t>Week 6, Ecology Lecture 3</a:t>
            </a:r>
          </a:p>
          <a:p>
            <a:r>
              <a:rPr lang="en-US" dirty="0"/>
              <a:t>Cara Brook</a:t>
            </a:r>
          </a:p>
          <a:p>
            <a:r>
              <a:rPr lang="en-US" dirty="0"/>
              <a:t>February 11, 2025</a:t>
            </a:r>
          </a:p>
        </p:txBody>
      </p:sp>
    </p:spTree>
    <p:extLst>
      <p:ext uri="{BB962C8B-B14F-4D97-AF65-F5344CB8AC3E}">
        <p14:creationId xmlns:p14="http://schemas.microsoft.com/office/powerpoint/2010/main" val="23644953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55A1EBF-46B9-4D84-1C2D-2A7ABF78FF11}"/>
              </a:ext>
            </a:extLst>
          </p:cNvPr>
          <p:cNvSpPr/>
          <p:nvPr/>
        </p:nvSpPr>
        <p:spPr>
          <a:xfrm>
            <a:off x="6714411" y="1346096"/>
            <a:ext cx="588985" cy="64395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E6A236B-D74A-36C7-78A0-334ED46ACC62}"/>
              </a:ext>
            </a:extLst>
          </p:cNvPr>
          <p:cNvSpPr>
            <a:spLocks noGrp="1"/>
          </p:cNvSpPr>
          <p:nvPr>
            <p:ph type="title"/>
          </p:nvPr>
        </p:nvSpPr>
        <p:spPr>
          <a:xfrm>
            <a:off x="838200" y="365125"/>
            <a:ext cx="10515600" cy="1325563"/>
          </a:xfrm>
        </p:spPr>
        <p:txBody>
          <a:bodyPr/>
          <a:lstStyle/>
          <a:p>
            <a:r>
              <a:rPr lang="en-US" dirty="0"/>
              <a:t>Structured populations in practice</a:t>
            </a:r>
          </a:p>
        </p:txBody>
      </p:sp>
      <p:sp>
        <p:nvSpPr>
          <p:cNvPr id="11" name="TextBox 10">
            <a:extLst>
              <a:ext uri="{FF2B5EF4-FFF2-40B4-BE49-F238E27FC236}">
                <a16:creationId xmlns:a16="http://schemas.microsoft.com/office/drawing/2014/main" id="{DF58D734-0A06-112F-8831-7DDCDF03D363}"/>
              </a:ext>
            </a:extLst>
          </p:cNvPr>
          <p:cNvSpPr txBox="1"/>
          <p:nvPr/>
        </p:nvSpPr>
        <p:spPr>
          <a:xfrm>
            <a:off x="838200" y="1707773"/>
            <a:ext cx="8391331" cy="769441"/>
          </a:xfrm>
          <a:prstGeom prst="rect">
            <a:avLst/>
          </a:prstGeom>
          <a:noFill/>
        </p:spPr>
        <p:txBody>
          <a:bodyPr wrap="square">
            <a:spAutoFit/>
          </a:bodyPr>
          <a:lstStyle/>
          <a:p>
            <a:r>
              <a:rPr lang="en-US" sz="2200" dirty="0">
                <a:effectLst/>
                <a:latin typeface="Helvetica" pitchFamily="2" charset="0"/>
              </a:rPr>
              <a:t>In later work, the authors added </a:t>
            </a:r>
            <a:r>
              <a:rPr lang="en-US" sz="2200" b="1" dirty="0">
                <a:solidFill>
                  <a:srgbClr val="C00000"/>
                </a:solidFill>
                <a:effectLst/>
                <a:latin typeface="Helvetica" pitchFamily="2" charset="0"/>
              </a:rPr>
              <a:t>environmental stochasticity </a:t>
            </a:r>
            <a:r>
              <a:rPr lang="en-US" sz="2200" dirty="0">
                <a:effectLst/>
                <a:latin typeface="Helvetica" pitchFamily="2" charset="0"/>
              </a:rPr>
              <a:t>(bad </a:t>
            </a:r>
            <a:r>
              <a:rPr lang="en-US" sz="2200" dirty="0">
                <a:latin typeface="Helvetica" pitchFamily="2" charset="0"/>
              </a:rPr>
              <a:t>weather) t</a:t>
            </a:r>
            <a:r>
              <a:rPr lang="en-US" sz="2200" dirty="0">
                <a:effectLst/>
                <a:latin typeface="Helvetica" pitchFamily="2" charset="0"/>
              </a:rPr>
              <a:t>o </a:t>
            </a:r>
            <a:r>
              <a:rPr lang="en-US" sz="2200" b="1" dirty="0">
                <a:solidFill>
                  <a:srgbClr val="C00000"/>
                </a:solidFill>
                <a:effectLst/>
                <a:latin typeface="Helvetica" pitchFamily="2" charset="0"/>
              </a:rPr>
              <a:t>better represent</a:t>
            </a:r>
            <a:r>
              <a:rPr lang="en-US" sz="2200" dirty="0">
                <a:effectLst/>
                <a:latin typeface="Helvetica" pitchFamily="2" charset="0"/>
              </a:rPr>
              <a:t> the data……</a:t>
            </a:r>
            <a:endParaRPr lang="en-US" dirty="0">
              <a:effectLst/>
              <a:latin typeface="Helvetica" pitchFamily="2" charset="0"/>
            </a:endParaRPr>
          </a:p>
        </p:txBody>
      </p:sp>
      <p:pic>
        <p:nvPicPr>
          <p:cNvPr id="20" name="Picture 19" descr="Chart, scatter chart&#10;&#10;Description automatically generated">
            <a:extLst>
              <a:ext uri="{FF2B5EF4-FFF2-40B4-BE49-F238E27FC236}">
                <a16:creationId xmlns:a16="http://schemas.microsoft.com/office/drawing/2014/main" id="{46159E0B-6E01-F853-B52F-7F3568C9A5AD}"/>
              </a:ext>
            </a:extLst>
          </p:cNvPr>
          <p:cNvPicPr>
            <a:picLocks noChangeAspect="1"/>
          </p:cNvPicPr>
          <p:nvPr/>
        </p:nvPicPr>
        <p:blipFill rotWithShape="1">
          <a:blip r:embed="rId3"/>
          <a:srcRect l="53200" t="-1" b="51468"/>
          <a:stretch/>
        </p:blipFill>
        <p:spPr>
          <a:xfrm>
            <a:off x="7802879" y="3185691"/>
            <a:ext cx="4141465" cy="3550389"/>
          </a:xfrm>
          <a:prstGeom prst="rect">
            <a:avLst/>
          </a:prstGeom>
        </p:spPr>
      </p:pic>
      <p:pic>
        <p:nvPicPr>
          <p:cNvPr id="22" name="Picture 21" descr="Graphical user interface, text, application, email&#10;&#10;Description automatically generated">
            <a:extLst>
              <a:ext uri="{FF2B5EF4-FFF2-40B4-BE49-F238E27FC236}">
                <a16:creationId xmlns:a16="http://schemas.microsoft.com/office/drawing/2014/main" id="{59DFA64C-2F9D-41AF-B444-5C359909C8BC}"/>
              </a:ext>
            </a:extLst>
          </p:cNvPr>
          <p:cNvPicPr>
            <a:picLocks noChangeAspect="1"/>
          </p:cNvPicPr>
          <p:nvPr/>
        </p:nvPicPr>
        <p:blipFill>
          <a:blip r:embed="rId4"/>
          <a:stretch>
            <a:fillRect/>
          </a:stretch>
        </p:blipFill>
        <p:spPr>
          <a:xfrm>
            <a:off x="838200" y="2671659"/>
            <a:ext cx="7100361" cy="2357541"/>
          </a:xfrm>
          <a:prstGeom prst="rect">
            <a:avLst/>
          </a:prstGeom>
        </p:spPr>
      </p:pic>
      <p:sp>
        <p:nvSpPr>
          <p:cNvPr id="24" name="Rectangle 23">
            <a:extLst>
              <a:ext uri="{FF2B5EF4-FFF2-40B4-BE49-F238E27FC236}">
                <a16:creationId xmlns:a16="http://schemas.microsoft.com/office/drawing/2014/main" id="{FF6483D1-0E9A-6E81-5E34-6C9F4D223730}"/>
              </a:ext>
            </a:extLst>
          </p:cNvPr>
          <p:cNvSpPr/>
          <p:nvPr/>
        </p:nvSpPr>
        <p:spPr>
          <a:xfrm>
            <a:off x="8046720" y="3185691"/>
            <a:ext cx="350520" cy="4261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307398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55A1EBF-46B9-4D84-1C2D-2A7ABF78FF11}"/>
              </a:ext>
            </a:extLst>
          </p:cNvPr>
          <p:cNvSpPr/>
          <p:nvPr/>
        </p:nvSpPr>
        <p:spPr>
          <a:xfrm>
            <a:off x="6714411" y="1346096"/>
            <a:ext cx="588985" cy="64395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E6A236B-D74A-36C7-78A0-334ED46ACC62}"/>
              </a:ext>
            </a:extLst>
          </p:cNvPr>
          <p:cNvSpPr>
            <a:spLocks noGrp="1"/>
          </p:cNvSpPr>
          <p:nvPr>
            <p:ph type="title"/>
          </p:nvPr>
        </p:nvSpPr>
        <p:spPr>
          <a:xfrm>
            <a:off x="838200" y="365125"/>
            <a:ext cx="10515600" cy="1325563"/>
          </a:xfrm>
        </p:spPr>
        <p:txBody>
          <a:bodyPr/>
          <a:lstStyle/>
          <a:p>
            <a:r>
              <a:rPr lang="en-US" dirty="0"/>
              <a:t>Structured populations in practice</a:t>
            </a:r>
          </a:p>
        </p:txBody>
      </p:sp>
      <p:sp>
        <p:nvSpPr>
          <p:cNvPr id="11" name="TextBox 10">
            <a:extLst>
              <a:ext uri="{FF2B5EF4-FFF2-40B4-BE49-F238E27FC236}">
                <a16:creationId xmlns:a16="http://schemas.microsoft.com/office/drawing/2014/main" id="{DF58D734-0A06-112F-8831-7DDCDF03D363}"/>
              </a:ext>
            </a:extLst>
          </p:cNvPr>
          <p:cNvSpPr txBox="1"/>
          <p:nvPr/>
        </p:nvSpPr>
        <p:spPr>
          <a:xfrm>
            <a:off x="838200" y="1707773"/>
            <a:ext cx="8391331" cy="769441"/>
          </a:xfrm>
          <a:prstGeom prst="rect">
            <a:avLst/>
          </a:prstGeom>
          <a:noFill/>
        </p:spPr>
        <p:txBody>
          <a:bodyPr wrap="square">
            <a:spAutoFit/>
          </a:bodyPr>
          <a:lstStyle/>
          <a:p>
            <a:r>
              <a:rPr lang="en-US" sz="2200" dirty="0">
                <a:effectLst/>
                <a:latin typeface="Helvetica" pitchFamily="2" charset="0"/>
              </a:rPr>
              <a:t>In later work, the authors added </a:t>
            </a:r>
            <a:r>
              <a:rPr lang="en-US" sz="2200" b="1" dirty="0">
                <a:solidFill>
                  <a:srgbClr val="C00000"/>
                </a:solidFill>
                <a:effectLst/>
                <a:latin typeface="Helvetica" pitchFamily="2" charset="0"/>
              </a:rPr>
              <a:t>environmental stochasticity </a:t>
            </a:r>
            <a:r>
              <a:rPr lang="en-US" sz="2200" dirty="0">
                <a:effectLst/>
                <a:latin typeface="Helvetica" pitchFamily="2" charset="0"/>
              </a:rPr>
              <a:t>(bad </a:t>
            </a:r>
            <a:r>
              <a:rPr lang="en-US" sz="2200" dirty="0">
                <a:latin typeface="Helvetica" pitchFamily="2" charset="0"/>
              </a:rPr>
              <a:t>weather) t</a:t>
            </a:r>
            <a:r>
              <a:rPr lang="en-US" sz="2200" dirty="0">
                <a:effectLst/>
                <a:latin typeface="Helvetica" pitchFamily="2" charset="0"/>
              </a:rPr>
              <a:t>o </a:t>
            </a:r>
            <a:r>
              <a:rPr lang="en-US" sz="2200" b="1" dirty="0">
                <a:solidFill>
                  <a:srgbClr val="C00000"/>
                </a:solidFill>
                <a:effectLst/>
                <a:latin typeface="Helvetica" pitchFamily="2" charset="0"/>
              </a:rPr>
              <a:t>better represent</a:t>
            </a:r>
            <a:r>
              <a:rPr lang="en-US" sz="2200" dirty="0">
                <a:effectLst/>
                <a:latin typeface="Helvetica" pitchFamily="2" charset="0"/>
              </a:rPr>
              <a:t> the data……</a:t>
            </a:r>
            <a:endParaRPr lang="en-US" dirty="0">
              <a:effectLst/>
              <a:latin typeface="Helvetica" pitchFamily="2" charset="0"/>
            </a:endParaRPr>
          </a:p>
        </p:txBody>
      </p:sp>
      <p:pic>
        <p:nvPicPr>
          <p:cNvPr id="7" name="Picture 6" descr="Chart, scatter chart&#10;&#10;Description automatically generated">
            <a:extLst>
              <a:ext uri="{FF2B5EF4-FFF2-40B4-BE49-F238E27FC236}">
                <a16:creationId xmlns:a16="http://schemas.microsoft.com/office/drawing/2014/main" id="{38F62BCF-0BBD-04D4-AE54-471E36A4126D}"/>
              </a:ext>
            </a:extLst>
          </p:cNvPr>
          <p:cNvPicPr>
            <a:picLocks noChangeAspect="1"/>
          </p:cNvPicPr>
          <p:nvPr/>
        </p:nvPicPr>
        <p:blipFill rotWithShape="1">
          <a:blip r:embed="rId3"/>
          <a:srcRect l="53200" t="-1" b="51468"/>
          <a:stretch/>
        </p:blipFill>
        <p:spPr>
          <a:xfrm>
            <a:off x="7802879" y="3185691"/>
            <a:ext cx="4141465" cy="3550389"/>
          </a:xfrm>
          <a:prstGeom prst="rect">
            <a:avLst/>
          </a:prstGeom>
        </p:spPr>
      </p:pic>
      <p:pic>
        <p:nvPicPr>
          <p:cNvPr id="8" name="Picture 7" descr="Graphical user interface, text, application, email&#10;&#10;Description automatically generated">
            <a:extLst>
              <a:ext uri="{FF2B5EF4-FFF2-40B4-BE49-F238E27FC236}">
                <a16:creationId xmlns:a16="http://schemas.microsoft.com/office/drawing/2014/main" id="{6705E1D0-7307-F7E3-1873-5CC45C366740}"/>
              </a:ext>
            </a:extLst>
          </p:cNvPr>
          <p:cNvPicPr>
            <a:picLocks noChangeAspect="1"/>
          </p:cNvPicPr>
          <p:nvPr/>
        </p:nvPicPr>
        <p:blipFill>
          <a:blip r:embed="rId4"/>
          <a:stretch>
            <a:fillRect/>
          </a:stretch>
        </p:blipFill>
        <p:spPr>
          <a:xfrm>
            <a:off x="838200" y="2671659"/>
            <a:ext cx="7100361" cy="2357541"/>
          </a:xfrm>
          <a:prstGeom prst="rect">
            <a:avLst/>
          </a:prstGeom>
        </p:spPr>
      </p:pic>
      <p:sp>
        <p:nvSpPr>
          <p:cNvPr id="10" name="Rectangle 9">
            <a:extLst>
              <a:ext uri="{FF2B5EF4-FFF2-40B4-BE49-F238E27FC236}">
                <a16:creationId xmlns:a16="http://schemas.microsoft.com/office/drawing/2014/main" id="{D03D2F78-9B06-DE3F-2444-F0DB1AD8BADB}"/>
              </a:ext>
            </a:extLst>
          </p:cNvPr>
          <p:cNvSpPr/>
          <p:nvPr/>
        </p:nvSpPr>
        <p:spPr>
          <a:xfrm>
            <a:off x="8046720" y="3185691"/>
            <a:ext cx="350520" cy="4261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343C91B-B401-3441-544F-AEFE0DFF2971}"/>
              </a:ext>
            </a:extLst>
          </p:cNvPr>
          <p:cNvSpPr/>
          <p:nvPr/>
        </p:nvSpPr>
        <p:spPr>
          <a:xfrm>
            <a:off x="2179320" y="2671659"/>
            <a:ext cx="1706880" cy="483021"/>
          </a:xfrm>
          <a:prstGeom prst="rect">
            <a:avLst/>
          </a:prstGeom>
          <a:solidFill>
            <a:srgbClr val="FFFF00">
              <a:alpha val="3803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6E1C880-945A-D117-7A58-53B0B244AF50}"/>
              </a:ext>
            </a:extLst>
          </p:cNvPr>
          <p:cNvSpPr/>
          <p:nvPr/>
        </p:nvSpPr>
        <p:spPr>
          <a:xfrm>
            <a:off x="853440" y="2625938"/>
            <a:ext cx="822960" cy="483021"/>
          </a:xfrm>
          <a:prstGeom prst="rect">
            <a:avLst/>
          </a:prstGeom>
          <a:solidFill>
            <a:srgbClr val="FFFF00">
              <a:alpha val="3803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351E8EF4-5EEF-B6F9-7507-428178DF5AD0}"/>
              </a:ext>
            </a:extLst>
          </p:cNvPr>
          <p:cNvSpPr txBox="1"/>
          <p:nvPr/>
        </p:nvSpPr>
        <p:spPr>
          <a:xfrm>
            <a:off x="6936087" y="6452214"/>
            <a:ext cx="2774196" cy="369332"/>
          </a:xfrm>
          <a:prstGeom prst="rect">
            <a:avLst/>
          </a:prstGeom>
          <a:noFill/>
        </p:spPr>
        <p:txBody>
          <a:bodyPr wrap="square" rtlCol="0">
            <a:spAutoFit/>
          </a:bodyPr>
          <a:lstStyle/>
          <a:p>
            <a:r>
              <a:rPr lang="en-US" i="1" dirty="0"/>
              <a:t>sheep population at time t</a:t>
            </a:r>
          </a:p>
        </p:txBody>
      </p:sp>
      <p:cxnSp>
        <p:nvCxnSpPr>
          <p:cNvPr id="5" name="Straight Arrow Connector 4">
            <a:extLst>
              <a:ext uri="{FF2B5EF4-FFF2-40B4-BE49-F238E27FC236}">
                <a16:creationId xmlns:a16="http://schemas.microsoft.com/office/drawing/2014/main" id="{7F7F9982-F022-66CF-7BDD-4E20B176F0AA}"/>
              </a:ext>
            </a:extLst>
          </p:cNvPr>
          <p:cNvCxnSpPr>
            <a:cxnSpLocks/>
          </p:cNvCxnSpPr>
          <p:nvPr/>
        </p:nvCxnSpPr>
        <p:spPr>
          <a:xfrm>
            <a:off x="9546956" y="6636880"/>
            <a:ext cx="32665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B0315421-A4FE-A452-53F3-3E32DE6E5D03}"/>
              </a:ext>
            </a:extLst>
          </p:cNvPr>
          <p:cNvCxnSpPr>
            <a:cxnSpLocks/>
          </p:cNvCxnSpPr>
          <p:nvPr/>
        </p:nvCxnSpPr>
        <p:spPr>
          <a:xfrm>
            <a:off x="7566869" y="4929889"/>
            <a:ext cx="32519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95B0E7D5-6C28-F4A7-C420-B3EEAF763659}"/>
              </a:ext>
            </a:extLst>
          </p:cNvPr>
          <p:cNvSpPr txBox="1"/>
          <p:nvPr/>
        </p:nvSpPr>
        <p:spPr>
          <a:xfrm>
            <a:off x="5950264" y="4378720"/>
            <a:ext cx="1701766" cy="923330"/>
          </a:xfrm>
          <a:prstGeom prst="rect">
            <a:avLst/>
          </a:prstGeom>
          <a:noFill/>
        </p:spPr>
        <p:txBody>
          <a:bodyPr wrap="square" rtlCol="0">
            <a:spAutoFit/>
          </a:bodyPr>
          <a:lstStyle/>
          <a:p>
            <a:pPr algn="ctr"/>
            <a:r>
              <a:rPr lang="en-US" i="1" dirty="0"/>
              <a:t>sheep population at time t+1</a:t>
            </a:r>
          </a:p>
        </p:txBody>
      </p:sp>
      <p:cxnSp>
        <p:nvCxnSpPr>
          <p:cNvPr id="21" name="Straight Arrow Connector 20">
            <a:extLst>
              <a:ext uri="{FF2B5EF4-FFF2-40B4-BE49-F238E27FC236}">
                <a16:creationId xmlns:a16="http://schemas.microsoft.com/office/drawing/2014/main" id="{929E2C8B-0DB7-3AB9-45FE-DE9E982FC076}"/>
              </a:ext>
            </a:extLst>
          </p:cNvPr>
          <p:cNvCxnSpPr>
            <a:cxnSpLocks/>
          </p:cNvCxnSpPr>
          <p:nvPr/>
        </p:nvCxnSpPr>
        <p:spPr>
          <a:xfrm>
            <a:off x="11717878" y="2975675"/>
            <a:ext cx="0" cy="42051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47D56029-9AB2-96B5-CA0A-A01D5CE01CBE}"/>
              </a:ext>
            </a:extLst>
          </p:cNvPr>
          <p:cNvSpPr txBox="1"/>
          <p:nvPr/>
        </p:nvSpPr>
        <p:spPr>
          <a:xfrm>
            <a:off x="9049705" y="1755635"/>
            <a:ext cx="3138991" cy="1477328"/>
          </a:xfrm>
          <a:prstGeom prst="rect">
            <a:avLst/>
          </a:prstGeom>
          <a:noFill/>
        </p:spPr>
        <p:txBody>
          <a:bodyPr wrap="square" rtlCol="0">
            <a:spAutoFit/>
          </a:bodyPr>
          <a:lstStyle/>
          <a:p>
            <a:pPr algn="ctr"/>
            <a:r>
              <a:rPr lang="en-US" i="1" dirty="0"/>
              <a:t>At high population sizes, population crashes can occur due to density dependence – but these happen preferentially in bad weather!</a:t>
            </a:r>
          </a:p>
        </p:txBody>
      </p:sp>
    </p:spTree>
    <p:extLst>
      <p:ext uri="{BB962C8B-B14F-4D97-AF65-F5344CB8AC3E}">
        <p14:creationId xmlns:p14="http://schemas.microsoft.com/office/powerpoint/2010/main" val="14384431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55A1EBF-46B9-4D84-1C2D-2A7ABF78FF11}"/>
              </a:ext>
            </a:extLst>
          </p:cNvPr>
          <p:cNvSpPr/>
          <p:nvPr/>
        </p:nvSpPr>
        <p:spPr>
          <a:xfrm>
            <a:off x="6714411" y="1346096"/>
            <a:ext cx="588985" cy="64395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DF58D734-0A06-112F-8831-7DDCDF03D363}"/>
              </a:ext>
            </a:extLst>
          </p:cNvPr>
          <p:cNvSpPr txBox="1"/>
          <p:nvPr/>
        </p:nvSpPr>
        <p:spPr>
          <a:xfrm>
            <a:off x="838200" y="1707773"/>
            <a:ext cx="8391331" cy="430887"/>
          </a:xfrm>
          <a:prstGeom prst="rect">
            <a:avLst/>
          </a:prstGeom>
          <a:noFill/>
        </p:spPr>
        <p:txBody>
          <a:bodyPr wrap="square">
            <a:spAutoFit/>
          </a:bodyPr>
          <a:lstStyle/>
          <a:p>
            <a:r>
              <a:rPr lang="en-US" sz="2200" dirty="0">
                <a:effectLst/>
                <a:latin typeface="Helvetica" pitchFamily="2" charset="0"/>
              </a:rPr>
              <a:t>And, finally, they added in </a:t>
            </a:r>
            <a:r>
              <a:rPr lang="en-US" sz="2200" b="1" dirty="0">
                <a:solidFill>
                  <a:srgbClr val="C00000"/>
                </a:solidFill>
                <a:effectLst/>
                <a:latin typeface="Helvetica" pitchFamily="2" charset="0"/>
              </a:rPr>
              <a:t>population structure </a:t>
            </a:r>
            <a:r>
              <a:rPr lang="en-US" sz="2200" dirty="0">
                <a:effectLst/>
                <a:latin typeface="Helvetica" pitchFamily="2" charset="0"/>
              </a:rPr>
              <a:t>as well!</a:t>
            </a:r>
            <a:endParaRPr lang="en-US" dirty="0">
              <a:effectLst/>
              <a:latin typeface="Helvetica" pitchFamily="2" charset="0"/>
            </a:endParaRPr>
          </a:p>
        </p:txBody>
      </p:sp>
      <p:pic>
        <p:nvPicPr>
          <p:cNvPr id="5" name="Picture 4" descr="A picture containing text&#10;&#10;Description automatically generated">
            <a:extLst>
              <a:ext uri="{FF2B5EF4-FFF2-40B4-BE49-F238E27FC236}">
                <a16:creationId xmlns:a16="http://schemas.microsoft.com/office/drawing/2014/main" id="{1702ACCE-BD1A-ADED-97E5-48A1B652F694}"/>
              </a:ext>
            </a:extLst>
          </p:cNvPr>
          <p:cNvPicPr>
            <a:picLocks noChangeAspect="1"/>
          </p:cNvPicPr>
          <p:nvPr/>
        </p:nvPicPr>
        <p:blipFill>
          <a:blip r:embed="rId3"/>
          <a:stretch>
            <a:fillRect/>
          </a:stretch>
        </p:blipFill>
        <p:spPr>
          <a:xfrm>
            <a:off x="838200" y="4471673"/>
            <a:ext cx="6223951" cy="792563"/>
          </a:xfrm>
          <a:prstGeom prst="rect">
            <a:avLst/>
          </a:prstGeom>
        </p:spPr>
      </p:pic>
      <p:pic>
        <p:nvPicPr>
          <p:cNvPr id="7" name="Picture 6" descr="Text&#10;&#10;Description automatically generated">
            <a:extLst>
              <a:ext uri="{FF2B5EF4-FFF2-40B4-BE49-F238E27FC236}">
                <a16:creationId xmlns:a16="http://schemas.microsoft.com/office/drawing/2014/main" id="{265C9D9B-10CF-6FB3-B414-04D482F6166D}"/>
              </a:ext>
            </a:extLst>
          </p:cNvPr>
          <p:cNvPicPr>
            <a:picLocks noChangeAspect="1"/>
          </p:cNvPicPr>
          <p:nvPr/>
        </p:nvPicPr>
        <p:blipFill>
          <a:blip r:embed="rId4"/>
          <a:stretch>
            <a:fillRect/>
          </a:stretch>
        </p:blipFill>
        <p:spPr>
          <a:xfrm>
            <a:off x="1046272" y="2180152"/>
            <a:ext cx="5807805" cy="2414291"/>
          </a:xfrm>
          <a:prstGeom prst="rect">
            <a:avLst/>
          </a:prstGeom>
        </p:spPr>
      </p:pic>
      <p:pic>
        <p:nvPicPr>
          <p:cNvPr id="10" name="Picture 9" descr="Chart, scatter chart&#10;&#10;Description automatically generated">
            <a:extLst>
              <a:ext uri="{FF2B5EF4-FFF2-40B4-BE49-F238E27FC236}">
                <a16:creationId xmlns:a16="http://schemas.microsoft.com/office/drawing/2014/main" id="{11F55352-CAE2-5E46-A84D-26F712DB061C}"/>
              </a:ext>
            </a:extLst>
          </p:cNvPr>
          <p:cNvPicPr>
            <a:picLocks noChangeAspect="1"/>
          </p:cNvPicPr>
          <p:nvPr/>
        </p:nvPicPr>
        <p:blipFill rotWithShape="1">
          <a:blip r:embed="rId5"/>
          <a:srcRect t="10981" r="48008"/>
          <a:stretch/>
        </p:blipFill>
        <p:spPr>
          <a:xfrm>
            <a:off x="8032569" y="370015"/>
            <a:ext cx="4041041" cy="3537290"/>
          </a:xfrm>
          <a:prstGeom prst="rect">
            <a:avLst/>
          </a:prstGeom>
        </p:spPr>
      </p:pic>
      <p:grpSp>
        <p:nvGrpSpPr>
          <p:cNvPr id="16" name="Group 15">
            <a:extLst>
              <a:ext uri="{FF2B5EF4-FFF2-40B4-BE49-F238E27FC236}">
                <a16:creationId xmlns:a16="http://schemas.microsoft.com/office/drawing/2014/main" id="{400B539D-2705-5528-4FED-42E5958C8F0F}"/>
              </a:ext>
            </a:extLst>
          </p:cNvPr>
          <p:cNvGrpSpPr/>
          <p:nvPr/>
        </p:nvGrpSpPr>
        <p:grpSpPr>
          <a:xfrm>
            <a:off x="8211659" y="3225549"/>
            <a:ext cx="3947134" cy="3632451"/>
            <a:chOff x="7387367" y="3039588"/>
            <a:chExt cx="4312824" cy="3645456"/>
          </a:xfrm>
        </p:grpSpPr>
        <p:pic>
          <p:nvPicPr>
            <p:cNvPr id="17" name="Picture 16" descr="Chart, scatter chart&#10;&#10;Description automatically generated">
              <a:extLst>
                <a:ext uri="{FF2B5EF4-FFF2-40B4-BE49-F238E27FC236}">
                  <a16:creationId xmlns:a16="http://schemas.microsoft.com/office/drawing/2014/main" id="{89EE7078-470D-5968-3253-4BC09B296D35}"/>
                </a:ext>
              </a:extLst>
            </p:cNvPr>
            <p:cNvPicPr>
              <a:picLocks noChangeAspect="1"/>
            </p:cNvPicPr>
            <p:nvPr/>
          </p:nvPicPr>
          <p:blipFill rotWithShape="1">
            <a:blip r:embed="rId5"/>
            <a:srcRect l="53007" t="8259"/>
            <a:stretch/>
          </p:blipFill>
          <p:spPr>
            <a:xfrm>
              <a:off x="8047671" y="3039588"/>
              <a:ext cx="3652520" cy="3645456"/>
            </a:xfrm>
            <a:prstGeom prst="rect">
              <a:avLst/>
            </a:prstGeom>
          </p:spPr>
        </p:pic>
        <p:pic>
          <p:nvPicPr>
            <p:cNvPr id="18" name="Picture 17" descr="Chart, scatter chart&#10;&#10;Description automatically generated">
              <a:extLst>
                <a:ext uri="{FF2B5EF4-FFF2-40B4-BE49-F238E27FC236}">
                  <a16:creationId xmlns:a16="http://schemas.microsoft.com/office/drawing/2014/main" id="{5AE313A4-7CE5-7386-8786-451B4ED86ED1}"/>
                </a:ext>
              </a:extLst>
            </p:cNvPr>
            <p:cNvPicPr>
              <a:picLocks noChangeAspect="1"/>
            </p:cNvPicPr>
            <p:nvPr/>
          </p:nvPicPr>
          <p:blipFill rotWithShape="1">
            <a:blip r:embed="rId5"/>
            <a:srcRect l="1500" t="3908" r="87079" b="24558"/>
            <a:stretch/>
          </p:blipFill>
          <p:spPr>
            <a:xfrm>
              <a:off x="7387367" y="3039588"/>
              <a:ext cx="887654" cy="2842509"/>
            </a:xfrm>
            <a:prstGeom prst="rect">
              <a:avLst/>
            </a:prstGeom>
          </p:spPr>
        </p:pic>
      </p:grpSp>
      <p:pic>
        <p:nvPicPr>
          <p:cNvPr id="19" name="Graphic 18" descr="Female with solid fill">
            <a:extLst>
              <a:ext uri="{FF2B5EF4-FFF2-40B4-BE49-F238E27FC236}">
                <a16:creationId xmlns:a16="http://schemas.microsoft.com/office/drawing/2014/main" id="{3AFB7C31-C19C-D32B-E73D-ADADA268F25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209827" y="2180152"/>
            <a:ext cx="579327" cy="579327"/>
          </a:xfrm>
          <a:prstGeom prst="rect">
            <a:avLst/>
          </a:prstGeom>
        </p:spPr>
      </p:pic>
      <p:pic>
        <p:nvPicPr>
          <p:cNvPr id="20" name="Graphic 19" descr="Male with solid fill">
            <a:extLst>
              <a:ext uri="{FF2B5EF4-FFF2-40B4-BE49-F238E27FC236}">
                <a16:creationId xmlns:a16="http://schemas.microsoft.com/office/drawing/2014/main" id="{BC48D687-5066-AE23-7EFC-5B63C6E990A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978283" y="5452800"/>
            <a:ext cx="587807" cy="587807"/>
          </a:xfrm>
          <a:prstGeom prst="rect">
            <a:avLst/>
          </a:prstGeom>
        </p:spPr>
      </p:pic>
      <p:sp>
        <p:nvSpPr>
          <p:cNvPr id="22" name="TextBox 21">
            <a:extLst>
              <a:ext uri="{FF2B5EF4-FFF2-40B4-BE49-F238E27FC236}">
                <a16:creationId xmlns:a16="http://schemas.microsoft.com/office/drawing/2014/main" id="{C1367E62-5139-9980-397A-D26566B480B8}"/>
              </a:ext>
            </a:extLst>
          </p:cNvPr>
          <p:cNvSpPr txBox="1"/>
          <p:nvPr/>
        </p:nvSpPr>
        <p:spPr>
          <a:xfrm>
            <a:off x="9334460" y="1923216"/>
            <a:ext cx="1394500" cy="1200329"/>
          </a:xfrm>
          <a:prstGeom prst="rect">
            <a:avLst/>
          </a:prstGeom>
          <a:noFill/>
        </p:spPr>
        <p:txBody>
          <a:bodyPr wrap="square">
            <a:spAutoFit/>
          </a:bodyPr>
          <a:lstStyle/>
          <a:p>
            <a:r>
              <a:rPr lang="en-US" dirty="0">
                <a:solidFill>
                  <a:schemeClr val="accent6">
                    <a:lumMod val="75000"/>
                  </a:schemeClr>
                </a:solidFill>
              </a:rPr>
              <a:t>lambs</a:t>
            </a:r>
          </a:p>
          <a:p>
            <a:r>
              <a:rPr lang="en-US" dirty="0"/>
              <a:t>yearlings</a:t>
            </a:r>
          </a:p>
          <a:p>
            <a:r>
              <a:rPr lang="en-US" dirty="0">
                <a:solidFill>
                  <a:srgbClr val="FF0000"/>
                </a:solidFill>
              </a:rPr>
              <a:t>adults</a:t>
            </a:r>
          </a:p>
          <a:p>
            <a:r>
              <a:rPr lang="en-US" dirty="0">
                <a:solidFill>
                  <a:schemeClr val="accent5">
                    <a:lumMod val="75000"/>
                  </a:schemeClr>
                </a:solidFill>
              </a:rPr>
              <a:t>older adults</a:t>
            </a:r>
          </a:p>
        </p:txBody>
      </p:sp>
      <p:sp>
        <p:nvSpPr>
          <p:cNvPr id="24" name="TextBox 23">
            <a:extLst>
              <a:ext uri="{FF2B5EF4-FFF2-40B4-BE49-F238E27FC236}">
                <a16:creationId xmlns:a16="http://schemas.microsoft.com/office/drawing/2014/main" id="{1D81FA45-A5AF-132A-F84F-B5C149FF0EF8}"/>
              </a:ext>
            </a:extLst>
          </p:cNvPr>
          <p:cNvSpPr txBox="1"/>
          <p:nvPr/>
        </p:nvSpPr>
        <p:spPr>
          <a:xfrm>
            <a:off x="9281033" y="5394276"/>
            <a:ext cx="1394500" cy="646331"/>
          </a:xfrm>
          <a:prstGeom prst="rect">
            <a:avLst/>
          </a:prstGeom>
          <a:noFill/>
        </p:spPr>
        <p:txBody>
          <a:bodyPr wrap="square">
            <a:spAutoFit/>
          </a:bodyPr>
          <a:lstStyle/>
          <a:p>
            <a:r>
              <a:rPr lang="en-US" dirty="0">
                <a:solidFill>
                  <a:schemeClr val="accent6">
                    <a:lumMod val="75000"/>
                  </a:schemeClr>
                </a:solidFill>
              </a:rPr>
              <a:t>lambs</a:t>
            </a:r>
          </a:p>
          <a:p>
            <a:r>
              <a:rPr lang="en-US" dirty="0">
                <a:solidFill>
                  <a:srgbClr val="FF0000"/>
                </a:solidFill>
              </a:rPr>
              <a:t>adults</a:t>
            </a:r>
          </a:p>
        </p:txBody>
      </p:sp>
      <p:sp>
        <p:nvSpPr>
          <p:cNvPr id="25" name="Rectangle 24">
            <a:extLst>
              <a:ext uri="{FF2B5EF4-FFF2-40B4-BE49-F238E27FC236}">
                <a16:creationId xmlns:a16="http://schemas.microsoft.com/office/drawing/2014/main" id="{8FBFD7FE-13E6-4471-6D9B-94FCD5F6007E}"/>
              </a:ext>
            </a:extLst>
          </p:cNvPr>
          <p:cNvSpPr/>
          <p:nvPr/>
        </p:nvSpPr>
        <p:spPr>
          <a:xfrm>
            <a:off x="8211659" y="274854"/>
            <a:ext cx="350520" cy="4261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ED26723C-6870-8789-4625-5F9AD202641F}"/>
              </a:ext>
            </a:extLst>
          </p:cNvPr>
          <p:cNvSpPr/>
          <p:nvPr/>
        </p:nvSpPr>
        <p:spPr>
          <a:xfrm>
            <a:off x="8243669" y="3456411"/>
            <a:ext cx="350520" cy="4261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itle 1">
            <a:extLst>
              <a:ext uri="{FF2B5EF4-FFF2-40B4-BE49-F238E27FC236}">
                <a16:creationId xmlns:a16="http://schemas.microsoft.com/office/drawing/2014/main" id="{FF69818F-8144-17AA-418A-3FAFAD977B2D}"/>
              </a:ext>
            </a:extLst>
          </p:cNvPr>
          <p:cNvSpPr txBox="1">
            <a:spLocks/>
          </p:cNvSpPr>
          <p:nvPr/>
        </p:nvSpPr>
        <p:spPr>
          <a:xfrm>
            <a:off x="360474" y="264644"/>
            <a:ext cx="825737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Structured populations in practice</a:t>
            </a:r>
            <a:endParaRPr lang="en-US" dirty="0"/>
          </a:p>
        </p:txBody>
      </p:sp>
    </p:spTree>
    <p:extLst>
      <p:ext uri="{BB962C8B-B14F-4D97-AF65-F5344CB8AC3E}">
        <p14:creationId xmlns:p14="http://schemas.microsoft.com/office/powerpoint/2010/main" val="2174294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038BC713-E9E7-7709-B0BA-A25B8589F080}"/>
              </a:ext>
            </a:extLst>
          </p:cNvPr>
          <p:cNvSpPr/>
          <p:nvPr/>
        </p:nvSpPr>
        <p:spPr>
          <a:xfrm>
            <a:off x="102381" y="49909"/>
            <a:ext cx="3225338" cy="954107"/>
          </a:xfrm>
          <a:prstGeom prst="rect">
            <a:avLst/>
          </a:prstGeom>
          <a:ln>
            <a:solidFill>
              <a:schemeClr val="tx1"/>
            </a:solidFill>
          </a:ln>
        </p:spPr>
        <p:txBody>
          <a:bodyPr wrap="square">
            <a:spAutoFit/>
          </a:bodyPr>
          <a:lstStyle/>
          <a:p>
            <a:r>
              <a:rPr lang="en-US" sz="2800" b="1" dirty="0">
                <a:solidFill>
                  <a:srgbClr val="000000"/>
                </a:solidFill>
                <a:effectLst/>
                <a:latin typeface="Helvetica" pitchFamily="2" charset="0"/>
              </a:rPr>
              <a:t>The structured</a:t>
            </a:r>
            <a:endParaRPr lang="en-US" sz="2800" dirty="0">
              <a:solidFill>
                <a:srgbClr val="000000"/>
              </a:solidFill>
              <a:effectLst/>
              <a:latin typeface="Helvetica" pitchFamily="2" charset="0"/>
            </a:endParaRPr>
          </a:p>
          <a:p>
            <a:r>
              <a:rPr lang="en-US" sz="2800" b="1" dirty="0">
                <a:solidFill>
                  <a:srgbClr val="000000"/>
                </a:solidFill>
                <a:effectLst/>
                <a:latin typeface="Helvetica" pitchFamily="2" charset="0"/>
              </a:rPr>
              <a:t>population model</a:t>
            </a:r>
            <a:endParaRPr lang="en-US" sz="2800" dirty="0">
              <a:solidFill>
                <a:srgbClr val="000000"/>
              </a:solidFill>
              <a:effectLst/>
              <a:latin typeface="Helvetica" pitchFamily="2" charset="0"/>
            </a:endParaRPr>
          </a:p>
        </p:txBody>
      </p:sp>
      <p:sp>
        <p:nvSpPr>
          <p:cNvPr id="60" name="Rectangle 59">
            <a:extLst>
              <a:ext uri="{FF2B5EF4-FFF2-40B4-BE49-F238E27FC236}">
                <a16:creationId xmlns:a16="http://schemas.microsoft.com/office/drawing/2014/main" id="{EAB8323B-9B51-E16B-80A7-69F777F43964}"/>
              </a:ext>
            </a:extLst>
          </p:cNvPr>
          <p:cNvSpPr/>
          <p:nvPr/>
        </p:nvSpPr>
        <p:spPr>
          <a:xfrm>
            <a:off x="3571210" y="75179"/>
            <a:ext cx="8620789" cy="954107"/>
          </a:xfrm>
          <a:prstGeom prst="rect">
            <a:avLst/>
          </a:prstGeom>
        </p:spPr>
        <p:txBody>
          <a:bodyPr wrap="square">
            <a:spAutoFit/>
          </a:bodyPr>
          <a:lstStyle/>
          <a:p>
            <a:pPr algn="ctr"/>
            <a:r>
              <a:rPr lang="en-US" sz="2800" dirty="0"/>
              <a:t>If data are available, we can model much more detailed population structures using the same approach.</a:t>
            </a:r>
          </a:p>
        </p:txBody>
      </p:sp>
      <p:sp>
        <p:nvSpPr>
          <p:cNvPr id="61" name="Rectangle 60">
            <a:extLst>
              <a:ext uri="{FF2B5EF4-FFF2-40B4-BE49-F238E27FC236}">
                <a16:creationId xmlns:a16="http://schemas.microsoft.com/office/drawing/2014/main" id="{9B36949A-87DE-DAE8-8AEF-9254CD1C55A3}"/>
              </a:ext>
            </a:extLst>
          </p:cNvPr>
          <p:cNvSpPr/>
          <p:nvPr/>
        </p:nvSpPr>
        <p:spPr>
          <a:xfrm>
            <a:off x="-93390" y="4436606"/>
            <a:ext cx="8620789" cy="523220"/>
          </a:xfrm>
          <a:prstGeom prst="rect">
            <a:avLst/>
          </a:prstGeom>
        </p:spPr>
        <p:txBody>
          <a:bodyPr wrap="square">
            <a:spAutoFit/>
          </a:bodyPr>
          <a:lstStyle/>
          <a:p>
            <a:pPr algn="ctr"/>
            <a:r>
              <a:rPr lang="en-US" sz="2800" dirty="0"/>
              <a:t>The </a:t>
            </a:r>
            <a:r>
              <a:rPr lang="en-US" sz="2800" b="1" dirty="0">
                <a:solidFill>
                  <a:srgbClr val="C00000"/>
                </a:solidFill>
              </a:rPr>
              <a:t>Leslie matrix </a:t>
            </a:r>
            <a:r>
              <a:rPr lang="en-US" sz="2800" dirty="0"/>
              <a:t>model divides classes based on age.</a:t>
            </a:r>
          </a:p>
        </p:txBody>
      </p:sp>
      <p:sp>
        <p:nvSpPr>
          <p:cNvPr id="62" name="Rectangle 61">
            <a:extLst>
              <a:ext uri="{FF2B5EF4-FFF2-40B4-BE49-F238E27FC236}">
                <a16:creationId xmlns:a16="http://schemas.microsoft.com/office/drawing/2014/main" id="{61A292A0-48BA-7533-9605-B18070FC1EB6}"/>
              </a:ext>
            </a:extLst>
          </p:cNvPr>
          <p:cNvSpPr/>
          <p:nvPr/>
        </p:nvSpPr>
        <p:spPr>
          <a:xfrm>
            <a:off x="86451" y="4823077"/>
            <a:ext cx="9723278" cy="523220"/>
          </a:xfrm>
          <a:prstGeom prst="rect">
            <a:avLst/>
          </a:prstGeom>
        </p:spPr>
        <p:txBody>
          <a:bodyPr wrap="square">
            <a:spAutoFit/>
          </a:bodyPr>
          <a:lstStyle/>
          <a:p>
            <a:pPr algn="ctr"/>
            <a:r>
              <a:rPr lang="en-US" sz="2800" dirty="0"/>
              <a:t>The </a:t>
            </a:r>
            <a:r>
              <a:rPr lang="en-US" sz="2800" b="1" dirty="0" err="1">
                <a:solidFill>
                  <a:srgbClr val="C00000"/>
                </a:solidFill>
              </a:rPr>
              <a:t>Lefkovitch</a:t>
            </a:r>
            <a:r>
              <a:rPr lang="en-US" sz="2800" b="1" dirty="0">
                <a:solidFill>
                  <a:srgbClr val="C00000"/>
                </a:solidFill>
              </a:rPr>
              <a:t> matrix </a:t>
            </a:r>
            <a:r>
              <a:rPr lang="en-US" sz="2800" dirty="0"/>
              <a:t>model divides classes based on life stage.</a:t>
            </a:r>
          </a:p>
        </p:txBody>
      </p:sp>
      <p:sp>
        <p:nvSpPr>
          <p:cNvPr id="63" name="TextBox 62">
            <a:extLst>
              <a:ext uri="{FF2B5EF4-FFF2-40B4-BE49-F238E27FC236}">
                <a16:creationId xmlns:a16="http://schemas.microsoft.com/office/drawing/2014/main" id="{27BBAEF4-8E68-509B-414E-6E1E51B94245}"/>
              </a:ext>
            </a:extLst>
          </p:cNvPr>
          <p:cNvSpPr txBox="1"/>
          <p:nvPr/>
        </p:nvSpPr>
        <p:spPr>
          <a:xfrm>
            <a:off x="6318006" y="6114816"/>
            <a:ext cx="5873994" cy="769441"/>
          </a:xfrm>
          <a:prstGeom prst="rect">
            <a:avLst/>
          </a:prstGeom>
          <a:noFill/>
        </p:spPr>
        <p:txBody>
          <a:bodyPr wrap="square" rtlCol="0">
            <a:spAutoFit/>
          </a:bodyPr>
          <a:lstStyle/>
          <a:p>
            <a:pPr algn="r"/>
            <a:r>
              <a:rPr lang="en-US" sz="2200" dirty="0">
                <a:cs typeface="Franklin Gothic Medium"/>
              </a:rPr>
              <a:t>Leslie 1945 </a:t>
            </a:r>
            <a:r>
              <a:rPr lang="en-US" sz="2200" i="1" dirty="0" err="1">
                <a:cs typeface="Franklin Gothic Medium"/>
              </a:rPr>
              <a:t>Biometrika</a:t>
            </a:r>
            <a:r>
              <a:rPr lang="en-US" sz="2200" i="1" dirty="0">
                <a:cs typeface="Franklin Gothic Medium"/>
              </a:rPr>
              <a:t>. </a:t>
            </a:r>
            <a:r>
              <a:rPr lang="en-US" sz="2200" dirty="0">
                <a:cs typeface="Franklin Gothic Medium"/>
              </a:rPr>
              <a:t>Leslie 1948 </a:t>
            </a:r>
            <a:r>
              <a:rPr lang="en-US" sz="2200" i="1" dirty="0" err="1">
                <a:cs typeface="Franklin Gothic Medium"/>
              </a:rPr>
              <a:t>Biometrika</a:t>
            </a:r>
            <a:r>
              <a:rPr lang="en-US" sz="2200" i="1" dirty="0">
                <a:cs typeface="Franklin Gothic Medium"/>
              </a:rPr>
              <a:t>.</a:t>
            </a:r>
          </a:p>
          <a:p>
            <a:pPr algn="r"/>
            <a:r>
              <a:rPr lang="en-US" sz="2200" dirty="0" err="1">
                <a:cs typeface="Franklin Gothic Medium"/>
              </a:rPr>
              <a:t>Lefkovitch</a:t>
            </a:r>
            <a:r>
              <a:rPr lang="en-US" sz="2200" dirty="0">
                <a:cs typeface="Franklin Gothic Medium"/>
              </a:rPr>
              <a:t> 1965 </a:t>
            </a:r>
            <a:r>
              <a:rPr lang="en-US" sz="2200" i="1" dirty="0">
                <a:cs typeface="Franklin Gothic Medium"/>
              </a:rPr>
              <a:t>Biometrics.</a:t>
            </a:r>
            <a:endParaRPr lang="en-US" sz="2200" dirty="0">
              <a:latin typeface="+mj-lt"/>
              <a:cs typeface="Franklin Gothic Medium"/>
            </a:endParaRPr>
          </a:p>
        </p:txBody>
      </p:sp>
      <p:sp>
        <p:nvSpPr>
          <p:cNvPr id="64" name="Rectangle 63">
            <a:extLst>
              <a:ext uri="{FF2B5EF4-FFF2-40B4-BE49-F238E27FC236}">
                <a16:creationId xmlns:a16="http://schemas.microsoft.com/office/drawing/2014/main" id="{3A919472-C0C2-340D-9C6E-001D4B909930}"/>
              </a:ext>
            </a:extLst>
          </p:cNvPr>
          <p:cNvSpPr/>
          <p:nvPr/>
        </p:nvSpPr>
        <p:spPr>
          <a:xfrm>
            <a:off x="2194986" y="2577382"/>
            <a:ext cx="1068005" cy="1110836"/>
          </a:xfrm>
          <a:prstGeom prst="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rPr>
              <a:t>Age</a:t>
            </a:r>
            <a:r>
              <a:rPr lang="en-US" sz="2200" baseline="-25000" dirty="0">
                <a:solidFill>
                  <a:schemeClr val="bg1"/>
                </a:solidFill>
              </a:rPr>
              <a:t>1</a:t>
            </a:r>
          </a:p>
        </p:txBody>
      </p:sp>
      <p:sp>
        <p:nvSpPr>
          <p:cNvPr id="65" name="Rectangle 64">
            <a:extLst>
              <a:ext uri="{FF2B5EF4-FFF2-40B4-BE49-F238E27FC236}">
                <a16:creationId xmlns:a16="http://schemas.microsoft.com/office/drawing/2014/main" id="{BA56BB07-6801-BEB2-3906-41B1AAFC8B6F}"/>
              </a:ext>
            </a:extLst>
          </p:cNvPr>
          <p:cNvSpPr/>
          <p:nvPr/>
        </p:nvSpPr>
        <p:spPr>
          <a:xfrm>
            <a:off x="3993044" y="2639903"/>
            <a:ext cx="1068005" cy="1110836"/>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rPr>
              <a:t>Age</a:t>
            </a:r>
            <a:r>
              <a:rPr lang="en-US" sz="2200" baseline="-25000" dirty="0">
                <a:solidFill>
                  <a:schemeClr val="bg1"/>
                </a:solidFill>
              </a:rPr>
              <a:t>2</a:t>
            </a:r>
          </a:p>
        </p:txBody>
      </p:sp>
      <p:cxnSp>
        <p:nvCxnSpPr>
          <p:cNvPr id="66" name="Straight Arrow Connector 65">
            <a:extLst>
              <a:ext uri="{FF2B5EF4-FFF2-40B4-BE49-F238E27FC236}">
                <a16:creationId xmlns:a16="http://schemas.microsoft.com/office/drawing/2014/main" id="{9C217CB1-51C2-C115-3500-EE74AAA47256}"/>
              </a:ext>
            </a:extLst>
          </p:cNvPr>
          <p:cNvCxnSpPr>
            <a:cxnSpLocks/>
          </p:cNvCxnSpPr>
          <p:nvPr/>
        </p:nvCxnSpPr>
        <p:spPr>
          <a:xfrm>
            <a:off x="3327719" y="3185128"/>
            <a:ext cx="63568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Curved Connector 66">
            <a:extLst>
              <a:ext uri="{FF2B5EF4-FFF2-40B4-BE49-F238E27FC236}">
                <a16:creationId xmlns:a16="http://schemas.microsoft.com/office/drawing/2014/main" id="{ECEAA396-6D32-6D56-1016-F8555F4FE3AC}"/>
              </a:ext>
            </a:extLst>
          </p:cNvPr>
          <p:cNvCxnSpPr>
            <a:cxnSpLocks/>
            <a:stCxn id="65" idx="0"/>
            <a:endCxn id="64" idx="0"/>
          </p:cNvCxnSpPr>
          <p:nvPr/>
        </p:nvCxnSpPr>
        <p:spPr>
          <a:xfrm rot="16200000" flipV="1">
            <a:off x="3596758" y="1709614"/>
            <a:ext cx="62521" cy="1798058"/>
          </a:xfrm>
          <a:prstGeom prst="curvedConnector3">
            <a:avLst>
              <a:gd name="adj1" fmla="val 465637"/>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8" name="Rectangle 67">
            <a:extLst>
              <a:ext uri="{FF2B5EF4-FFF2-40B4-BE49-F238E27FC236}">
                <a16:creationId xmlns:a16="http://schemas.microsoft.com/office/drawing/2014/main" id="{AE87DFEC-FA14-FE99-FD8E-DBD377C63DD8}"/>
              </a:ext>
            </a:extLst>
          </p:cNvPr>
          <p:cNvSpPr/>
          <p:nvPr/>
        </p:nvSpPr>
        <p:spPr>
          <a:xfrm>
            <a:off x="4082405" y="2015173"/>
            <a:ext cx="370614"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F</a:t>
            </a:r>
            <a:r>
              <a:rPr lang="en-US" baseline="-25000" dirty="0">
                <a:solidFill>
                  <a:srgbClr val="000000"/>
                </a:solidFill>
                <a:effectLst/>
                <a:latin typeface="Gill Sans" panose="020B0502020104020203" pitchFamily="34" charset="-79"/>
                <a:cs typeface="Gill Sans" panose="020B0502020104020203" pitchFamily="34" charset="-79"/>
              </a:rPr>
              <a:t>2</a:t>
            </a:r>
          </a:p>
        </p:txBody>
      </p:sp>
      <p:sp>
        <p:nvSpPr>
          <p:cNvPr id="69" name="Rectangle 68">
            <a:extLst>
              <a:ext uri="{FF2B5EF4-FFF2-40B4-BE49-F238E27FC236}">
                <a16:creationId xmlns:a16="http://schemas.microsoft.com/office/drawing/2014/main" id="{335C4FE3-A5BB-C024-2A62-046C79EF1029}"/>
              </a:ext>
            </a:extLst>
          </p:cNvPr>
          <p:cNvSpPr/>
          <p:nvPr/>
        </p:nvSpPr>
        <p:spPr>
          <a:xfrm>
            <a:off x="3453130" y="3181319"/>
            <a:ext cx="349775"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s</a:t>
            </a:r>
            <a:r>
              <a:rPr lang="en-US" baseline="-25000" dirty="0">
                <a:solidFill>
                  <a:srgbClr val="000000"/>
                </a:solidFill>
                <a:effectLst/>
                <a:latin typeface="Gill Sans" panose="020B0502020104020203" pitchFamily="34" charset="-79"/>
                <a:cs typeface="Gill Sans" panose="020B0502020104020203" pitchFamily="34" charset="-79"/>
              </a:rPr>
              <a:t>1</a:t>
            </a:r>
            <a:endParaRPr lang="en-US" dirty="0">
              <a:solidFill>
                <a:srgbClr val="000000"/>
              </a:solidFill>
              <a:effectLst/>
              <a:latin typeface="Gill Sans" panose="020B0502020104020203" pitchFamily="34" charset="-79"/>
              <a:cs typeface="Gill Sans" panose="020B0502020104020203" pitchFamily="34" charset="-79"/>
            </a:endParaRPr>
          </a:p>
        </p:txBody>
      </p:sp>
      <p:sp>
        <p:nvSpPr>
          <p:cNvPr id="70" name="Rectangle 69">
            <a:extLst>
              <a:ext uri="{FF2B5EF4-FFF2-40B4-BE49-F238E27FC236}">
                <a16:creationId xmlns:a16="http://schemas.microsoft.com/office/drawing/2014/main" id="{C265DF18-C7EC-5233-4CBD-462D7CBAC1FB}"/>
              </a:ext>
            </a:extLst>
          </p:cNvPr>
          <p:cNvSpPr/>
          <p:nvPr/>
        </p:nvSpPr>
        <p:spPr>
          <a:xfrm>
            <a:off x="5784001" y="2619122"/>
            <a:ext cx="1068005" cy="1110836"/>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rPr>
              <a:t>Age</a:t>
            </a:r>
            <a:r>
              <a:rPr lang="en-US" sz="2200" baseline="-25000" dirty="0">
                <a:solidFill>
                  <a:schemeClr val="bg1"/>
                </a:solidFill>
              </a:rPr>
              <a:t>3</a:t>
            </a:r>
          </a:p>
        </p:txBody>
      </p:sp>
      <p:sp>
        <p:nvSpPr>
          <p:cNvPr id="71" name="Rectangle 70">
            <a:extLst>
              <a:ext uri="{FF2B5EF4-FFF2-40B4-BE49-F238E27FC236}">
                <a16:creationId xmlns:a16="http://schemas.microsoft.com/office/drawing/2014/main" id="{6EA0804B-79C2-6384-C21D-7D3350694AE1}"/>
              </a:ext>
            </a:extLst>
          </p:cNvPr>
          <p:cNvSpPr/>
          <p:nvPr/>
        </p:nvSpPr>
        <p:spPr>
          <a:xfrm>
            <a:off x="7553720" y="2635774"/>
            <a:ext cx="1068005" cy="1110836"/>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rPr>
              <a:t>Age</a:t>
            </a:r>
            <a:r>
              <a:rPr lang="en-US" sz="2200" baseline="-25000" dirty="0">
                <a:solidFill>
                  <a:schemeClr val="bg1"/>
                </a:solidFill>
              </a:rPr>
              <a:t>4</a:t>
            </a:r>
          </a:p>
        </p:txBody>
      </p:sp>
      <p:sp>
        <p:nvSpPr>
          <p:cNvPr id="72" name="Rectangle 71">
            <a:extLst>
              <a:ext uri="{FF2B5EF4-FFF2-40B4-BE49-F238E27FC236}">
                <a16:creationId xmlns:a16="http://schemas.microsoft.com/office/drawing/2014/main" id="{0169D42B-6DD7-C1F3-FEA5-A7341411DCA7}"/>
              </a:ext>
            </a:extLst>
          </p:cNvPr>
          <p:cNvSpPr/>
          <p:nvPr/>
        </p:nvSpPr>
        <p:spPr>
          <a:xfrm>
            <a:off x="9323439" y="2619122"/>
            <a:ext cx="1068005" cy="1110836"/>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rPr>
              <a:t>Age</a:t>
            </a:r>
            <a:r>
              <a:rPr lang="en-US" sz="2200" baseline="-25000" dirty="0">
                <a:solidFill>
                  <a:schemeClr val="bg1"/>
                </a:solidFill>
              </a:rPr>
              <a:t>5</a:t>
            </a:r>
          </a:p>
        </p:txBody>
      </p:sp>
      <p:cxnSp>
        <p:nvCxnSpPr>
          <p:cNvPr id="73" name="Curved Connector 72">
            <a:extLst>
              <a:ext uri="{FF2B5EF4-FFF2-40B4-BE49-F238E27FC236}">
                <a16:creationId xmlns:a16="http://schemas.microsoft.com/office/drawing/2014/main" id="{50D85BC3-6EB4-2CF0-0ABF-02E3AFB35000}"/>
              </a:ext>
            </a:extLst>
          </p:cNvPr>
          <p:cNvCxnSpPr>
            <a:cxnSpLocks/>
            <a:stCxn id="70" idx="0"/>
            <a:endCxn id="64" idx="0"/>
          </p:cNvCxnSpPr>
          <p:nvPr/>
        </p:nvCxnSpPr>
        <p:spPr>
          <a:xfrm rot="16200000" flipV="1">
            <a:off x="4502627" y="803744"/>
            <a:ext cx="41740" cy="3589015"/>
          </a:xfrm>
          <a:prstGeom prst="curvedConnector3">
            <a:avLst>
              <a:gd name="adj1" fmla="val 171972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4" name="Rectangle 73">
            <a:extLst>
              <a:ext uri="{FF2B5EF4-FFF2-40B4-BE49-F238E27FC236}">
                <a16:creationId xmlns:a16="http://schemas.microsoft.com/office/drawing/2014/main" id="{22BC42B6-5013-4E99-D963-2C1612AF874C}"/>
              </a:ext>
            </a:extLst>
          </p:cNvPr>
          <p:cNvSpPr/>
          <p:nvPr/>
        </p:nvSpPr>
        <p:spPr>
          <a:xfrm>
            <a:off x="5852418" y="1919136"/>
            <a:ext cx="370614"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F</a:t>
            </a:r>
            <a:r>
              <a:rPr lang="en-US" baseline="-25000" dirty="0">
                <a:solidFill>
                  <a:srgbClr val="000000"/>
                </a:solidFill>
                <a:effectLst/>
                <a:latin typeface="Gill Sans" panose="020B0502020104020203" pitchFamily="34" charset="-79"/>
                <a:cs typeface="Gill Sans" panose="020B0502020104020203" pitchFamily="34" charset="-79"/>
              </a:rPr>
              <a:t>3</a:t>
            </a:r>
          </a:p>
        </p:txBody>
      </p:sp>
      <p:sp>
        <p:nvSpPr>
          <p:cNvPr id="75" name="Rectangle 74">
            <a:extLst>
              <a:ext uri="{FF2B5EF4-FFF2-40B4-BE49-F238E27FC236}">
                <a16:creationId xmlns:a16="http://schemas.microsoft.com/office/drawing/2014/main" id="{466018D6-B0EB-EE50-AFD8-D1DB0B9BADE4}"/>
              </a:ext>
            </a:extLst>
          </p:cNvPr>
          <p:cNvSpPr/>
          <p:nvPr/>
        </p:nvSpPr>
        <p:spPr>
          <a:xfrm>
            <a:off x="7691336" y="1830507"/>
            <a:ext cx="370614"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F</a:t>
            </a:r>
            <a:r>
              <a:rPr lang="en-US" baseline="-25000" dirty="0">
                <a:solidFill>
                  <a:srgbClr val="000000"/>
                </a:solidFill>
                <a:effectLst/>
                <a:latin typeface="Gill Sans" panose="020B0502020104020203" pitchFamily="34" charset="-79"/>
                <a:cs typeface="Gill Sans" panose="020B0502020104020203" pitchFamily="34" charset="-79"/>
              </a:rPr>
              <a:t>4</a:t>
            </a:r>
          </a:p>
        </p:txBody>
      </p:sp>
      <p:cxnSp>
        <p:nvCxnSpPr>
          <p:cNvPr id="76" name="Curved Connector 75">
            <a:extLst>
              <a:ext uri="{FF2B5EF4-FFF2-40B4-BE49-F238E27FC236}">
                <a16:creationId xmlns:a16="http://schemas.microsoft.com/office/drawing/2014/main" id="{CC4F06BA-39D9-99AA-1F27-87E545532526}"/>
              </a:ext>
            </a:extLst>
          </p:cNvPr>
          <p:cNvCxnSpPr>
            <a:cxnSpLocks/>
            <a:stCxn id="72" idx="0"/>
            <a:endCxn id="64" idx="0"/>
          </p:cNvCxnSpPr>
          <p:nvPr/>
        </p:nvCxnSpPr>
        <p:spPr>
          <a:xfrm rot="16200000" flipV="1">
            <a:off x="6272346" y="-965975"/>
            <a:ext cx="41740" cy="7128453"/>
          </a:xfrm>
          <a:prstGeom prst="curvedConnector3">
            <a:avLst>
              <a:gd name="adj1" fmla="val 3211265"/>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Curved Connector 76">
            <a:extLst>
              <a:ext uri="{FF2B5EF4-FFF2-40B4-BE49-F238E27FC236}">
                <a16:creationId xmlns:a16="http://schemas.microsoft.com/office/drawing/2014/main" id="{0A0394CD-A518-9F25-8004-4262CBF33934}"/>
              </a:ext>
            </a:extLst>
          </p:cNvPr>
          <p:cNvCxnSpPr>
            <a:cxnSpLocks/>
            <a:stCxn id="71" idx="0"/>
            <a:endCxn id="64" idx="0"/>
          </p:cNvCxnSpPr>
          <p:nvPr/>
        </p:nvCxnSpPr>
        <p:spPr>
          <a:xfrm rot="16200000" flipV="1">
            <a:off x="5379160" y="-72789"/>
            <a:ext cx="58392" cy="5358734"/>
          </a:xfrm>
          <a:prstGeom prst="curvedConnector3">
            <a:avLst>
              <a:gd name="adj1" fmla="val 1757594"/>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8" name="Rectangle 77">
            <a:extLst>
              <a:ext uri="{FF2B5EF4-FFF2-40B4-BE49-F238E27FC236}">
                <a16:creationId xmlns:a16="http://schemas.microsoft.com/office/drawing/2014/main" id="{760DCCAD-0F37-05B1-558D-2ACA9907D55F}"/>
              </a:ext>
            </a:extLst>
          </p:cNvPr>
          <p:cNvSpPr/>
          <p:nvPr/>
        </p:nvSpPr>
        <p:spPr>
          <a:xfrm>
            <a:off x="9680595" y="1909840"/>
            <a:ext cx="370614"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F</a:t>
            </a:r>
            <a:r>
              <a:rPr lang="en-US" baseline="-25000" dirty="0">
                <a:solidFill>
                  <a:srgbClr val="000000"/>
                </a:solidFill>
                <a:effectLst/>
                <a:latin typeface="Gill Sans" panose="020B0502020104020203" pitchFamily="34" charset="-79"/>
                <a:cs typeface="Gill Sans" panose="020B0502020104020203" pitchFamily="34" charset="-79"/>
              </a:rPr>
              <a:t>5</a:t>
            </a:r>
          </a:p>
        </p:txBody>
      </p:sp>
      <p:cxnSp>
        <p:nvCxnSpPr>
          <p:cNvPr id="79" name="Straight Arrow Connector 78">
            <a:extLst>
              <a:ext uri="{FF2B5EF4-FFF2-40B4-BE49-F238E27FC236}">
                <a16:creationId xmlns:a16="http://schemas.microsoft.com/office/drawing/2014/main" id="{C1E47F1F-BFA7-372F-967B-3DEE5B4DB15F}"/>
              </a:ext>
            </a:extLst>
          </p:cNvPr>
          <p:cNvCxnSpPr>
            <a:cxnSpLocks/>
          </p:cNvCxnSpPr>
          <p:nvPr/>
        </p:nvCxnSpPr>
        <p:spPr>
          <a:xfrm>
            <a:off x="5122226" y="3201115"/>
            <a:ext cx="63568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0" name="Rectangle 79">
            <a:extLst>
              <a:ext uri="{FF2B5EF4-FFF2-40B4-BE49-F238E27FC236}">
                <a16:creationId xmlns:a16="http://schemas.microsoft.com/office/drawing/2014/main" id="{4667C551-C565-9CCF-DB13-DFC46D11DE6A}"/>
              </a:ext>
            </a:extLst>
          </p:cNvPr>
          <p:cNvSpPr/>
          <p:nvPr/>
        </p:nvSpPr>
        <p:spPr>
          <a:xfrm>
            <a:off x="5247637" y="3197306"/>
            <a:ext cx="349775"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s</a:t>
            </a:r>
            <a:r>
              <a:rPr lang="en-US" baseline="-25000" dirty="0">
                <a:solidFill>
                  <a:srgbClr val="000000"/>
                </a:solidFill>
                <a:effectLst/>
                <a:latin typeface="Gill Sans" panose="020B0502020104020203" pitchFamily="34" charset="-79"/>
                <a:cs typeface="Gill Sans" panose="020B0502020104020203" pitchFamily="34" charset="-79"/>
              </a:rPr>
              <a:t>2</a:t>
            </a:r>
            <a:endParaRPr lang="en-US" dirty="0">
              <a:solidFill>
                <a:srgbClr val="000000"/>
              </a:solidFill>
              <a:effectLst/>
              <a:latin typeface="Gill Sans" panose="020B0502020104020203" pitchFamily="34" charset="-79"/>
              <a:cs typeface="Gill Sans" panose="020B0502020104020203" pitchFamily="34" charset="-79"/>
            </a:endParaRPr>
          </a:p>
        </p:txBody>
      </p:sp>
      <p:cxnSp>
        <p:nvCxnSpPr>
          <p:cNvPr id="81" name="Straight Arrow Connector 80">
            <a:extLst>
              <a:ext uri="{FF2B5EF4-FFF2-40B4-BE49-F238E27FC236}">
                <a16:creationId xmlns:a16="http://schemas.microsoft.com/office/drawing/2014/main" id="{C15F818D-664B-5582-B880-F0EE933F9919}"/>
              </a:ext>
            </a:extLst>
          </p:cNvPr>
          <p:cNvCxnSpPr>
            <a:cxnSpLocks/>
          </p:cNvCxnSpPr>
          <p:nvPr/>
        </p:nvCxnSpPr>
        <p:spPr>
          <a:xfrm>
            <a:off x="6889456" y="3185128"/>
            <a:ext cx="63568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2" name="Rectangle 81">
            <a:extLst>
              <a:ext uri="{FF2B5EF4-FFF2-40B4-BE49-F238E27FC236}">
                <a16:creationId xmlns:a16="http://schemas.microsoft.com/office/drawing/2014/main" id="{2B1A83A9-E094-4F32-A72F-0263B445A3CF}"/>
              </a:ext>
            </a:extLst>
          </p:cNvPr>
          <p:cNvSpPr/>
          <p:nvPr/>
        </p:nvSpPr>
        <p:spPr>
          <a:xfrm>
            <a:off x="7014867" y="3181319"/>
            <a:ext cx="349775"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s</a:t>
            </a:r>
            <a:r>
              <a:rPr lang="en-US" baseline="-25000" dirty="0">
                <a:solidFill>
                  <a:srgbClr val="000000"/>
                </a:solidFill>
                <a:effectLst/>
                <a:latin typeface="Gill Sans" panose="020B0502020104020203" pitchFamily="34" charset="-79"/>
                <a:cs typeface="Gill Sans" panose="020B0502020104020203" pitchFamily="34" charset="-79"/>
              </a:rPr>
              <a:t>3</a:t>
            </a:r>
            <a:endParaRPr lang="en-US" dirty="0">
              <a:solidFill>
                <a:srgbClr val="000000"/>
              </a:solidFill>
              <a:effectLst/>
              <a:latin typeface="Gill Sans" panose="020B0502020104020203" pitchFamily="34" charset="-79"/>
              <a:cs typeface="Gill Sans" panose="020B0502020104020203" pitchFamily="34" charset="-79"/>
            </a:endParaRPr>
          </a:p>
        </p:txBody>
      </p:sp>
      <p:cxnSp>
        <p:nvCxnSpPr>
          <p:cNvPr id="83" name="Straight Arrow Connector 82">
            <a:extLst>
              <a:ext uri="{FF2B5EF4-FFF2-40B4-BE49-F238E27FC236}">
                <a16:creationId xmlns:a16="http://schemas.microsoft.com/office/drawing/2014/main" id="{733DAE7C-0A60-E29F-CC3D-37D56BC52E80}"/>
              </a:ext>
            </a:extLst>
          </p:cNvPr>
          <p:cNvCxnSpPr>
            <a:cxnSpLocks/>
          </p:cNvCxnSpPr>
          <p:nvPr/>
        </p:nvCxnSpPr>
        <p:spPr>
          <a:xfrm>
            <a:off x="8672283" y="3223919"/>
            <a:ext cx="63568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4" name="Rectangle 83">
            <a:extLst>
              <a:ext uri="{FF2B5EF4-FFF2-40B4-BE49-F238E27FC236}">
                <a16:creationId xmlns:a16="http://schemas.microsoft.com/office/drawing/2014/main" id="{0F223CF9-3D43-4911-F7C2-8B781E1D86A2}"/>
              </a:ext>
            </a:extLst>
          </p:cNvPr>
          <p:cNvSpPr/>
          <p:nvPr/>
        </p:nvSpPr>
        <p:spPr>
          <a:xfrm>
            <a:off x="8797694" y="3220110"/>
            <a:ext cx="349775"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s</a:t>
            </a:r>
            <a:r>
              <a:rPr lang="en-US" baseline="-25000" dirty="0">
                <a:solidFill>
                  <a:srgbClr val="000000"/>
                </a:solidFill>
                <a:effectLst/>
                <a:latin typeface="Gill Sans" panose="020B0502020104020203" pitchFamily="34" charset="-79"/>
                <a:cs typeface="Gill Sans" panose="020B0502020104020203" pitchFamily="34" charset="-79"/>
              </a:rPr>
              <a:t>4</a:t>
            </a:r>
            <a:endParaRPr lang="en-US" dirty="0">
              <a:solidFill>
                <a:srgbClr val="000000"/>
              </a:solidFill>
              <a:effectLst/>
              <a:latin typeface="Gill Sans" panose="020B0502020104020203" pitchFamily="34" charset="-79"/>
              <a:cs typeface="Gill Sans" panose="020B0502020104020203" pitchFamily="34" charset="-79"/>
            </a:endParaRPr>
          </a:p>
        </p:txBody>
      </p:sp>
    </p:spTree>
    <p:extLst>
      <p:ext uri="{BB962C8B-B14F-4D97-AF65-F5344CB8AC3E}">
        <p14:creationId xmlns:p14="http://schemas.microsoft.com/office/powerpoint/2010/main" val="41937865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F696A1C-45EC-0500-C0D9-77E12DFD1469}"/>
              </a:ext>
            </a:extLst>
          </p:cNvPr>
          <p:cNvSpPr/>
          <p:nvPr/>
        </p:nvSpPr>
        <p:spPr>
          <a:xfrm>
            <a:off x="3327719" y="2091119"/>
            <a:ext cx="1068005" cy="1110836"/>
          </a:xfrm>
          <a:prstGeom prst="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rPr>
              <a:t>Age</a:t>
            </a:r>
            <a:r>
              <a:rPr lang="en-US" sz="2200" baseline="-25000" dirty="0">
                <a:solidFill>
                  <a:schemeClr val="bg1"/>
                </a:solidFill>
              </a:rPr>
              <a:t>1</a:t>
            </a:r>
          </a:p>
        </p:txBody>
      </p:sp>
      <p:sp>
        <p:nvSpPr>
          <p:cNvPr id="7" name="Rectangle 6">
            <a:extLst>
              <a:ext uri="{FF2B5EF4-FFF2-40B4-BE49-F238E27FC236}">
                <a16:creationId xmlns:a16="http://schemas.microsoft.com/office/drawing/2014/main" id="{B100A66E-14FC-9490-514E-7F4B15169425}"/>
              </a:ext>
            </a:extLst>
          </p:cNvPr>
          <p:cNvSpPr/>
          <p:nvPr/>
        </p:nvSpPr>
        <p:spPr>
          <a:xfrm>
            <a:off x="5125777" y="2153640"/>
            <a:ext cx="1068005" cy="1110836"/>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rPr>
              <a:t>Age</a:t>
            </a:r>
            <a:r>
              <a:rPr lang="en-US" sz="2200" baseline="-25000" dirty="0">
                <a:solidFill>
                  <a:schemeClr val="bg1"/>
                </a:solidFill>
              </a:rPr>
              <a:t>2</a:t>
            </a:r>
          </a:p>
        </p:txBody>
      </p:sp>
      <p:cxnSp>
        <p:nvCxnSpPr>
          <p:cNvPr id="8" name="Straight Arrow Connector 7">
            <a:extLst>
              <a:ext uri="{FF2B5EF4-FFF2-40B4-BE49-F238E27FC236}">
                <a16:creationId xmlns:a16="http://schemas.microsoft.com/office/drawing/2014/main" id="{126D0A65-B8DE-E62E-A810-3A2266DECA0B}"/>
              </a:ext>
            </a:extLst>
          </p:cNvPr>
          <p:cNvCxnSpPr>
            <a:cxnSpLocks/>
          </p:cNvCxnSpPr>
          <p:nvPr/>
        </p:nvCxnSpPr>
        <p:spPr>
          <a:xfrm>
            <a:off x="4460452" y="2698865"/>
            <a:ext cx="63568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Curved Connector 8">
            <a:extLst>
              <a:ext uri="{FF2B5EF4-FFF2-40B4-BE49-F238E27FC236}">
                <a16:creationId xmlns:a16="http://schemas.microsoft.com/office/drawing/2014/main" id="{FE79CBD2-5EBC-2FEA-5226-900D30F6C4A6}"/>
              </a:ext>
            </a:extLst>
          </p:cNvPr>
          <p:cNvCxnSpPr>
            <a:cxnSpLocks/>
            <a:stCxn id="7" idx="0"/>
            <a:endCxn id="6" idx="0"/>
          </p:cNvCxnSpPr>
          <p:nvPr/>
        </p:nvCxnSpPr>
        <p:spPr>
          <a:xfrm rot="16200000" flipV="1">
            <a:off x="4729491" y="1223351"/>
            <a:ext cx="62521" cy="1798058"/>
          </a:xfrm>
          <a:prstGeom prst="curvedConnector3">
            <a:avLst>
              <a:gd name="adj1" fmla="val 465637"/>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E11AF108-E2F0-EB7D-4543-6EB8DE0E1BAC}"/>
              </a:ext>
            </a:extLst>
          </p:cNvPr>
          <p:cNvSpPr/>
          <p:nvPr/>
        </p:nvSpPr>
        <p:spPr>
          <a:xfrm>
            <a:off x="5215138" y="1528910"/>
            <a:ext cx="370614"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F</a:t>
            </a:r>
            <a:r>
              <a:rPr lang="en-US" baseline="-25000" dirty="0">
                <a:solidFill>
                  <a:srgbClr val="000000"/>
                </a:solidFill>
                <a:effectLst/>
                <a:latin typeface="Gill Sans" panose="020B0502020104020203" pitchFamily="34" charset="-79"/>
                <a:cs typeface="Gill Sans" panose="020B0502020104020203" pitchFamily="34" charset="-79"/>
              </a:rPr>
              <a:t>2</a:t>
            </a:r>
          </a:p>
        </p:txBody>
      </p:sp>
      <p:sp>
        <p:nvSpPr>
          <p:cNvPr id="12" name="Rectangle 11">
            <a:extLst>
              <a:ext uri="{FF2B5EF4-FFF2-40B4-BE49-F238E27FC236}">
                <a16:creationId xmlns:a16="http://schemas.microsoft.com/office/drawing/2014/main" id="{440444FA-EE77-573F-8858-4655CE403C1B}"/>
              </a:ext>
            </a:extLst>
          </p:cNvPr>
          <p:cNvSpPr/>
          <p:nvPr/>
        </p:nvSpPr>
        <p:spPr>
          <a:xfrm>
            <a:off x="4585863" y="2695056"/>
            <a:ext cx="349775"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s</a:t>
            </a:r>
            <a:r>
              <a:rPr lang="en-US" baseline="-25000" dirty="0">
                <a:solidFill>
                  <a:srgbClr val="000000"/>
                </a:solidFill>
                <a:effectLst/>
                <a:latin typeface="Gill Sans" panose="020B0502020104020203" pitchFamily="34" charset="-79"/>
                <a:cs typeface="Gill Sans" panose="020B0502020104020203" pitchFamily="34" charset="-79"/>
              </a:rPr>
              <a:t>1</a:t>
            </a:r>
            <a:endParaRPr lang="en-US" dirty="0">
              <a:solidFill>
                <a:srgbClr val="000000"/>
              </a:solidFill>
              <a:effectLst/>
              <a:latin typeface="Gill Sans" panose="020B0502020104020203" pitchFamily="34" charset="-79"/>
              <a:cs typeface="Gill Sans" panose="020B0502020104020203" pitchFamily="34" charset="-79"/>
            </a:endParaRPr>
          </a:p>
        </p:txBody>
      </p:sp>
      <p:sp>
        <p:nvSpPr>
          <p:cNvPr id="14" name="Rectangle 13">
            <a:extLst>
              <a:ext uri="{FF2B5EF4-FFF2-40B4-BE49-F238E27FC236}">
                <a16:creationId xmlns:a16="http://schemas.microsoft.com/office/drawing/2014/main" id="{038BC713-E9E7-7709-B0BA-A25B8589F080}"/>
              </a:ext>
            </a:extLst>
          </p:cNvPr>
          <p:cNvSpPr/>
          <p:nvPr/>
        </p:nvSpPr>
        <p:spPr>
          <a:xfrm>
            <a:off x="102381" y="49909"/>
            <a:ext cx="3225338" cy="954107"/>
          </a:xfrm>
          <a:prstGeom prst="rect">
            <a:avLst/>
          </a:prstGeom>
          <a:ln>
            <a:solidFill>
              <a:schemeClr val="tx1"/>
            </a:solidFill>
          </a:ln>
        </p:spPr>
        <p:txBody>
          <a:bodyPr wrap="square">
            <a:spAutoFit/>
          </a:bodyPr>
          <a:lstStyle/>
          <a:p>
            <a:r>
              <a:rPr lang="en-US" sz="2800" b="1" dirty="0">
                <a:solidFill>
                  <a:srgbClr val="000000"/>
                </a:solidFill>
                <a:effectLst/>
                <a:latin typeface="Helvetica" pitchFamily="2" charset="0"/>
              </a:rPr>
              <a:t>The structured</a:t>
            </a:r>
            <a:endParaRPr lang="en-US" sz="2800" dirty="0">
              <a:solidFill>
                <a:srgbClr val="000000"/>
              </a:solidFill>
              <a:effectLst/>
              <a:latin typeface="Helvetica" pitchFamily="2" charset="0"/>
            </a:endParaRPr>
          </a:p>
          <a:p>
            <a:r>
              <a:rPr lang="en-US" sz="2800" b="1" dirty="0">
                <a:solidFill>
                  <a:srgbClr val="000000"/>
                </a:solidFill>
                <a:effectLst/>
                <a:latin typeface="Helvetica" pitchFamily="2" charset="0"/>
              </a:rPr>
              <a:t>population model</a:t>
            </a:r>
            <a:endParaRPr lang="en-US" sz="2800" dirty="0">
              <a:solidFill>
                <a:srgbClr val="000000"/>
              </a:solidFill>
              <a:effectLst/>
              <a:latin typeface="Helvetica" pitchFamily="2" charset="0"/>
            </a:endParaRPr>
          </a:p>
        </p:txBody>
      </p:sp>
      <p:sp>
        <p:nvSpPr>
          <p:cNvPr id="15" name="Rectangle 14">
            <a:extLst>
              <a:ext uri="{FF2B5EF4-FFF2-40B4-BE49-F238E27FC236}">
                <a16:creationId xmlns:a16="http://schemas.microsoft.com/office/drawing/2014/main" id="{3F42B2FB-89ED-C5A3-4734-07B9113D8B01}"/>
              </a:ext>
            </a:extLst>
          </p:cNvPr>
          <p:cNvSpPr/>
          <p:nvPr/>
        </p:nvSpPr>
        <p:spPr>
          <a:xfrm>
            <a:off x="3387055" y="5771605"/>
            <a:ext cx="2572114" cy="677108"/>
          </a:xfrm>
          <a:prstGeom prst="rect">
            <a:avLst/>
          </a:prstGeom>
        </p:spPr>
        <p:txBody>
          <a:bodyPr wrap="none">
            <a:spAutoFit/>
          </a:bodyPr>
          <a:lstStyle/>
          <a:p>
            <a:pPr algn="ctr"/>
            <a:r>
              <a:rPr lang="en-US" sz="3800" dirty="0">
                <a:solidFill>
                  <a:srgbClr val="C00000"/>
                </a:solidFill>
                <a:effectLst/>
                <a:latin typeface="Helvetica" pitchFamily="2" charset="0"/>
                <a:cs typeface="Gill Sans" panose="020B0502020104020203" pitchFamily="34" charset="-79"/>
              </a:rPr>
              <a:t>N</a:t>
            </a:r>
            <a:r>
              <a:rPr lang="en-US" sz="3800" baseline="-25000" dirty="0">
                <a:solidFill>
                  <a:srgbClr val="C00000"/>
                </a:solidFill>
                <a:effectLst/>
                <a:latin typeface="Helvetica" pitchFamily="2" charset="0"/>
                <a:cs typeface="Gill Sans" panose="020B0502020104020203" pitchFamily="34" charset="-79"/>
              </a:rPr>
              <a:t>t+1 </a:t>
            </a:r>
            <a:r>
              <a:rPr lang="en-US" sz="3800" dirty="0">
                <a:solidFill>
                  <a:srgbClr val="C00000"/>
                </a:solidFill>
                <a:effectLst/>
                <a:latin typeface="Helvetica" pitchFamily="2" charset="0"/>
                <a:cs typeface="Gill Sans" panose="020B0502020104020203" pitchFamily="34" charset="-79"/>
              </a:rPr>
              <a:t>= A* </a:t>
            </a:r>
            <a:r>
              <a:rPr lang="en-US" sz="3800" dirty="0" err="1">
                <a:solidFill>
                  <a:srgbClr val="C00000"/>
                </a:solidFill>
                <a:effectLst/>
                <a:latin typeface="Helvetica" pitchFamily="2" charset="0"/>
                <a:cs typeface="Gill Sans" panose="020B0502020104020203" pitchFamily="34" charset="-79"/>
              </a:rPr>
              <a:t>N</a:t>
            </a:r>
            <a:r>
              <a:rPr lang="en-US" sz="3800" baseline="-25000" dirty="0" err="1">
                <a:solidFill>
                  <a:srgbClr val="C00000"/>
                </a:solidFill>
                <a:effectLst/>
                <a:latin typeface="Helvetica" pitchFamily="2" charset="0"/>
                <a:cs typeface="Gill Sans" panose="020B0502020104020203" pitchFamily="34" charset="-79"/>
              </a:rPr>
              <a:t>t</a:t>
            </a:r>
            <a:endParaRPr lang="en-US" sz="3800" baseline="-25000" dirty="0">
              <a:solidFill>
                <a:srgbClr val="C00000"/>
              </a:solidFill>
              <a:effectLst/>
              <a:latin typeface="Helvetica" pitchFamily="2" charset="0"/>
              <a:cs typeface="Gill Sans" panose="020B0502020104020203" pitchFamily="34" charset="-79"/>
            </a:endParaRPr>
          </a:p>
        </p:txBody>
      </p:sp>
      <p:sp>
        <p:nvSpPr>
          <p:cNvPr id="17" name="Rectangle 16">
            <a:extLst>
              <a:ext uri="{FF2B5EF4-FFF2-40B4-BE49-F238E27FC236}">
                <a16:creationId xmlns:a16="http://schemas.microsoft.com/office/drawing/2014/main" id="{3E48C7A5-C833-0912-3D5E-91D8503F8482}"/>
              </a:ext>
            </a:extLst>
          </p:cNvPr>
          <p:cNvSpPr/>
          <p:nvPr/>
        </p:nvSpPr>
        <p:spPr>
          <a:xfrm>
            <a:off x="6916734" y="2132859"/>
            <a:ext cx="1068005" cy="1110836"/>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rPr>
              <a:t>Age</a:t>
            </a:r>
            <a:r>
              <a:rPr lang="en-US" sz="2200" baseline="-25000" dirty="0">
                <a:solidFill>
                  <a:schemeClr val="bg1"/>
                </a:solidFill>
              </a:rPr>
              <a:t>3</a:t>
            </a:r>
          </a:p>
        </p:txBody>
      </p:sp>
      <p:sp>
        <p:nvSpPr>
          <p:cNvPr id="19" name="Rectangle 18">
            <a:extLst>
              <a:ext uri="{FF2B5EF4-FFF2-40B4-BE49-F238E27FC236}">
                <a16:creationId xmlns:a16="http://schemas.microsoft.com/office/drawing/2014/main" id="{4C03C8A5-C7D1-1E87-B4E8-7BE9DB333AF3}"/>
              </a:ext>
            </a:extLst>
          </p:cNvPr>
          <p:cNvSpPr/>
          <p:nvPr/>
        </p:nvSpPr>
        <p:spPr>
          <a:xfrm>
            <a:off x="8686453" y="2149511"/>
            <a:ext cx="1068005" cy="1110836"/>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rPr>
              <a:t>Age</a:t>
            </a:r>
            <a:r>
              <a:rPr lang="en-US" sz="2200" baseline="-25000" dirty="0">
                <a:solidFill>
                  <a:schemeClr val="bg1"/>
                </a:solidFill>
              </a:rPr>
              <a:t>4</a:t>
            </a:r>
          </a:p>
        </p:txBody>
      </p:sp>
      <p:cxnSp>
        <p:nvCxnSpPr>
          <p:cNvPr id="29" name="Curved Connector 28">
            <a:extLst>
              <a:ext uri="{FF2B5EF4-FFF2-40B4-BE49-F238E27FC236}">
                <a16:creationId xmlns:a16="http://schemas.microsoft.com/office/drawing/2014/main" id="{47335A30-4D77-6456-FF96-1B3D9C77AE92}"/>
              </a:ext>
            </a:extLst>
          </p:cNvPr>
          <p:cNvCxnSpPr>
            <a:cxnSpLocks/>
            <a:stCxn id="17" idx="0"/>
            <a:endCxn id="6" idx="0"/>
          </p:cNvCxnSpPr>
          <p:nvPr/>
        </p:nvCxnSpPr>
        <p:spPr>
          <a:xfrm rot="16200000" flipV="1">
            <a:off x="5635360" y="317481"/>
            <a:ext cx="41740" cy="3589015"/>
          </a:xfrm>
          <a:prstGeom prst="curvedConnector3">
            <a:avLst>
              <a:gd name="adj1" fmla="val 171972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1931D421-A09B-677A-0DE9-5CA4FD733F5A}"/>
              </a:ext>
            </a:extLst>
          </p:cNvPr>
          <p:cNvSpPr/>
          <p:nvPr/>
        </p:nvSpPr>
        <p:spPr>
          <a:xfrm>
            <a:off x="6985151" y="1432873"/>
            <a:ext cx="370614"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F</a:t>
            </a:r>
            <a:r>
              <a:rPr lang="en-US" baseline="-25000" dirty="0">
                <a:solidFill>
                  <a:srgbClr val="000000"/>
                </a:solidFill>
                <a:effectLst/>
                <a:latin typeface="Gill Sans" panose="020B0502020104020203" pitchFamily="34" charset="-79"/>
                <a:cs typeface="Gill Sans" panose="020B0502020104020203" pitchFamily="34" charset="-79"/>
              </a:rPr>
              <a:t>3</a:t>
            </a:r>
          </a:p>
        </p:txBody>
      </p:sp>
      <p:sp>
        <p:nvSpPr>
          <p:cNvPr id="34" name="Rectangle 33">
            <a:extLst>
              <a:ext uri="{FF2B5EF4-FFF2-40B4-BE49-F238E27FC236}">
                <a16:creationId xmlns:a16="http://schemas.microsoft.com/office/drawing/2014/main" id="{F3AC45C7-44F2-AB58-E957-4BB6D813837B}"/>
              </a:ext>
            </a:extLst>
          </p:cNvPr>
          <p:cNvSpPr/>
          <p:nvPr/>
        </p:nvSpPr>
        <p:spPr>
          <a:xfrm>
            <a:off x="8824069" y="1344244"/>
            <a:ext cx="370614"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F</a:t>
            </a:r>
            <a:r>
              <a:rPr lang="en-US" baseline="-25000" dirty="0">
                <a:solidFill>
                  <a:srgbClr val="000000"/>
                </a:solidFill>
                <a:effectLst/>
                <a:latin typeface="Gill Sans" panose="020B0502020104020203" pitchFamily="34" charset="-79"/>
                <a:cs typeface="Gill Sans" panose="020B0502020104020203" pitchFamily="34" charset="-79"/>
              </a:rPr>
              <a:t>4</a:t>
            </a:r>
          </a:p>
        </p:txBody>
      </p:sp>
      <p:cxnSp>
        <p:nvCxnSpPr>
          <p:cNvPr id="39" name="Curved Connector 38">
            <a:extLst>
              <a:ext uri="{FF2B5EF4-FFF2-40B4-BE49-F238E27FC236}">
                <a16:creationId xmlns:a16="http://schemas.microsoft.com/office/drawing/2014/main" id="{D72AF380-22F4-5B45-38CB-591D2E71BDAF}"/>
              </a:ext>
            </a:extLst>
          </p:cNvPr>
          <p:cNvCxnSpPr>
            <a:cxnSpLocks/>
            <a:stCxn id="19" idx="0"/>
            <a:endCxn id="6" idx="0"/>
          </p:cNvCxnSpPr>
          <p:nvPr/>
        </p:nvCxnSpPr>
        <p:spPr>
          <a:xfrm rot="16200000" flipV="1">
            <a:off x="6511893" y="-559052"/>
            <a:ext cx="58392" cy="5358734"/>
          </a:xfrm>
          <a:prstGeom prst="curvedConnector3">
            <a:avLst>
              <a:gd name="adj1" fmla="val 1757594"/>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A05CCB20-3C42-767D-87A3-F6210A3F1087}"/>
              </a:ext>
            </a:extLst>
          </p:cNvPr>
          <p:cNvCxnSpPr>
            <a:cxnSpLocks/>
          </p:cNvCxnSpPr>
          <p:nvPr/>
        </p:nvCxnSpPr>
        <p:spPr>
          <a:xfrm>
            <a:off x="6254959" y="2714852"/>
            <a:ext cx="63568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Rectangle 48">
            <a:extLst>
              <a:ext uri="{FF2B5EF4-FFF2-40B4-BE49-F238E27FC236}">
                <a16:creationId xmlns:a16="http://schemas.microsoft.com/office/drawing/2014/main" id="{09E488CE-1B8F-8138-B347-F8A05764FE6B}"/>
              </a:ext>
            </a:extLst>
          </p:cNvPr>
          <p:cNvSpPr/>
          <p:nvPr/>
        </p:nvSpPr>
        <p:spPr>
          <a:xfrm>
            <a:off x="6380370" y="2711043"/>
            <a:ext cx="349775"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s</a:t>
            </a:r>
            <a:r>
              <a:rPr lang="en-US" baseline="-25000" dirty="0">
                <a:solidFill>
                  <a:srgbClr val="000000"/>
                </a:solidFill>
                <a:effectLst/>
                <a:latin typeface="Gill Sans" panose="020B0502020104020203" pitchFamily="34" charset="-79"/>
                <a:cs typeface="Gill Sans" panose="020B0502020104020203" pitchFamily="34" charset="-79"/>
              </a:rPr>
              <a:t>2</a:t>
            </a:r>
            <a:endParaRPr lang="en-US" dirty="0">
              <a:solidFill>
                <a:srgbClr val="000000"/>
              </a:solidFill>
              <a:effectLst/>
              <a:latin typeface="Gill Sans" panose="020B0502020104020203" pitchFamily="34" charset="-79"/>
              <a:cs typeface="Gill Sans" panose="020B0502020104020203" pitchFamily="34" charset="-79"/>
            </a:endParaRPr>
          </a:p>
        </p:txBody>
      </p:sp>
      <p:cxnSp>
        <p:nvCxnSpPr>
          <p:cNvPr id="50" name="Straight Arrow Connector 49">
            <a:extLst>
              <a:ext uri="{FF2B5EF4-FFF2-40B4-BE49-F238E27FC236}">
                <a16:creationId xmlns:a16="http://schemas.microsoft.com/office/drawing/2014/main" id="{B0D30529-5EF5-53CA-C41B-BD49CE005BE3}"/>
              </a:ext>
            </a:extLst>
          </p:cNvPr>
          <p:cNvCxnSpPr>
            <a:cxnSpLocks/>
          </p:cNvCxnSpPr>
          <p:nvPr/>
        </p:nvCxnSpPr>
        <p:spPr>
          <a:xfrm>
            <a:off x="8022189" y="2698865"/>
            <a:ext cx="63568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5B5B36BD-AF4A-53EB-F0C2-73FF3133D6EA}"/>
              </a:ext>
            </a:extLst>
          </p:cNvPr>
          <p:cNvSpPr/>
          <p:nvPr/>
        </p:nvSpPr>
        <p:spPr>
          <a:xfrm>
            <a:off x="8147600" y="2695056"/>
            <a:ext cx="349775"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s</a:t>
            </a:r>
            <a:r>
              <a:rPr lang="en-US" baseline="-25000" dirty="0">
                <a:solidFill>
                  <a:srgbClr val="000000"/>
                </a:solidFill>
                <a:effectLst/>
                <a:latin typeface="Gill Sans" panose="020B0502020104020203" pitchFamily="34" charset="-79"/>
                <a:cs typeface="Gill Sans" panose="020B0502020104020203" pitchFamily="34" charset="-79"/>
              </a:rPr>
              <a:t>3</a:t>
            </a:r>
            <a:endParaRPr lang="en-US" dirty="0">
              <a:solidFill>
                <a:srgbClr val="000000"/>
              </a:solidFill>
              <a:effectLst/>
              <a:latin typeface="Gill Sans" panose="020B0502020104020203" pitchFamily="34" charset="-79"/>
              <a:cs typeface="Gill Sans" panose="020B0502020104020203" pitchFamily="34" charset="-79"/>
            </a:endParaRPr>
          </a:p>
        </p:txBody>
      </p:sp>
      <p:sp>
        <p:nvSpPr>
          <p:cNvPr id="2" name="TextBox 1">
            <a:extLst>
              <a:ext uri="{FF2B5EF4-FFF2-40B4-BE49-F238E27FC236}">
                <a16:creationId xmlns:a16="http://schemas.microsoft.com/office/drawing/2014/main" id="{839015FD-F306-F50D-D1D3-CB97176F6AFD}"/>
              </a:ext>
            </a:extLst>
          </p:cNvPr>
          <p:cNvSpPr txBox="1"/>
          <p:nvPr/>
        </p:nvSpPr>
        <p:spPr>
          <a:xfrm>
            <a:off x="6318006" y="6114816"/>
            <a:ext cx="5873994" cy="769441"/>
          </a:xfrm>
          <a:prstGeom prst="rect">
            <a:avLst/>
          </a:prstGeom>
          <a:noFill/>
        </p:spPr>
        <p:txBody>
          <a:bodyPr wrap="square" rtlCol="0">
            <a:spAutoFit/>
          </a:bodyPr>
          <a:lstStyle/>
          <a:p>
            <a:pPr algn="r"/>
            <a:r>
              <a:rPr lang="en-US" sz="2200" dirty="0">
                <a:cs typeface="Franklin Gothic Medium"/>
              </a:rPr>
              <a:t>Leslie 1945 </a:t>
            </a:r>
            <a:r>
              <a:rPr lang="en-US" sz="2200" i="1" dirty="0" err="1">
                <a:cs typeface="Franklin Gothic Medium"/>
              </a:rPr>
              <a:t>Biometrika</a:t>
            </a:r>
            <a:r>
              <a:rPr lang="en-US" sz="2200" i="1" dirty="0">
                <a:cs typeface="Franklin Gothic Medium"/>
              </a:rPr>
              <a:t>. </a:t>
            </a:r>
            <a:r>
              <a:rPr lang="en-US" sz="2200" dirty="0">
                <a:cs typeface="Franklin Gothic Medium"/>
              </a:rPr>
              <a:t>Leslie 1948 </a:t>
            </a:r>
            <a:r>
              <a:rPr lang="en-US" sz="2200" i="1" dirty="0" err="1">
                <a:cs typeface="Franklin Gothic Medium"/>
              </a:rPr>
              <a:t>Biometrika</a:t>
            </a:r>
            <a:r>
              <a:rPr lang="en-US" sz="2200" i="1" dirty="0">
                <a:cs typeface="Franklin Gothic Medium"/>
              </a:rPr>
              <a:t>.</a:t>
            </a:r>
          </a:p>
          <a:p>
            <a:pPr algn="r"/>
            <a:r>
              <a:rPr lang="en-US" sz="2200" dirty="0" err="1">
                <a:cs typeface="Franklin Gothic Medium"/>
              </a:rPr>
              <a:t>Lefkovitch</a:t>
            </a:r>
            <a:r>
              <a:rPr lang="en-US" sz="2200" dirty="0">
                <a:cs typeface="Franklin Gothic Medium"/>
              </a:rPr>
              <a:t> 1965 </a:t>
            </a:r>
            <a:r>
              <a:rPr lang="en-US" sz="2200" i="1" dirty="0">
                <a:cs typeface="Franklin Gothic Medium"/>
              </a:rPr>
              <a:t>Biometrics.</a:t>
            </a:r>
            <a:endParaRPr lang="en-US" sz="2200" dirty="0">
              <a:latin typeface="+mj-lt"/>
              <a:cs typeface="Franklin Gothic Medium"/>
            </a:endParaRPr>
          </a:p>
        </p:txBody>
      </p:sp>
      <p:sp>
        <p:nvSpPr>
          <p:cNvPr id="21" name="Rectangle 20">
            <a:extLst>
              <a:ext uri="{FF2B5EF4-FFF2-40B4-BE49-F238E27FC236}">
                <a16:creationId xmlns:a16="http://schemas.microsoft.com/office/drawing/2014/main" id="{19F520FD-AC08-0280-1DFE-C4822F84BE8B}"/>
              </a:ext>
            </a:extLst>
          </p:cNvPr>
          <p:cNvSpPr/>
          <p:nvPr/>
        </p:nvSpPr>
        <p:spPr>
          <a:xfrm>
            <a:off x="4395724" y="3672959"/>
            <a:ext cx="407484" cy="461665"/>
          </a:xfrm>
          <a:prstGeom prst="rect">
            <a:avLst/>
          </a:prstGeom>
        </p:spPr>
        <p:txBody>
          <a:bodyPr wrap="none">
            <a:spAutoFit/>
          </a:bodyPr>
          <a:lstStyle/>
          <a:p>
            <a:r>
              <a:rPr lang="en-US" sz="2400" b="1" dirty="0">
                <a:latin typeface="Helvetica" pitchFamily="2" charset="0"/>
              </a:rPr>
              <a:t>A</a:t>
            </a:r>
          </a:p>
        </p:txBody>
      </p:sp>
      <p:sp>
        <p:nvSpPr>
          <p:cNvPr id="22" name="Rectangle 21">
            <a:extLst>
              <a:ext uri="{FF2B5EF4-FFF2-40B4-BE49-F238E27FC236}">
                <a16:creationId xmlns:a16="http://schemas.microsoft.com/office/drawing/2014/main" id="{A8E02256-13D0-4441-03BF-F3F262F52405}"/>
              </a:ext>
            </a:extLst>
          </p:cNvPr>
          <p:cNvSpPr/>
          <p:nvPr/>
        </p:nvSpPr>
        <p:spPr>
          <a:xfrm>
            <a:off x="6674839" y="3672960"/>
            <a:ext cx="476412" cy="461665"/>
          </a:xfrm>
          <a:prstGeom prst="rect">
            <a:avLst/>
          </a:prstGeom>
        </p:spPr>
        <p:txBody>
          <a:bodyPr wrap="square">
            <a:spAutoFit/>
          </a:bodyPr>
          <a:lstStyle/>
          <a:p>
            <a:r>
              <a:rPr lang="en-US" sz="2400" b="1" dirty="0" err="1">
                <a:latin typeface="Helvetica" pitchFamily="2" charset="0"/>
              </a:rPr>
              <a:t>N</a:t>
            </a:r>
            <a:r>
              <a:rPr lang="en-US" sz="2400" b="1" baseline="-25000" dirty="0" err="1">
                <a:latin typeface="Helvetica" pitchFamily="2" charset="0"/>
              </a:rPr>
              <a:t>t</a:t>
            </a:r>
            <a:endParaRPr lang="en-US" sz="2400" b="1" baseline="-25000" dirty="0">
              <a:latin typeface="Helvetica" pitchFamily="2" charset="0"/>
            </a:endParaRPr>
          </a:p>
        </p:txBody>
      </p:sp>
      <p:sp>
        <p:nvSpPr>
          <p:cNvPr id="23" name="Rectangle 22">
            <a:extLst>
              <a:ext uri="{FF2B5EF4-FFF2-40B4-BE49-F238E27FC236}">
                <a16:creationId xmlns:a16="http://schemas.microsoft.com/office/drawing/2014/main" id="{A0041619-87EE-6861-C26D-9B38D3832797}"/>
              </a:ext>
            </a:extLst>
          </p:cNvPr>
          <p:cNvSpPr/>
          <p:nvPr/>
        </p:nvSpPr>
        <p:spPr>
          <a:xfrm>
            <a:off x="8528837" y="3672959"/>
            <a:ext cx="710452" cy="461665"/>
          </a:xfrm>
          <a:prstGeom prst="rect">
            <a:avLst/>
          </a:prstGeom>
        </p:spPr>
        <p:txBody>
          <a:bodyPr wrap="none">
            <a:spAutoFit/>
          </a:bodyPr>
          <a:lstStyle/>
          <a:p>
            <a:pPr algn="ctr"/>
            <a:r>
              <a:rPr lang="en-US" sz="2400" b="1" dirty="0">
                <a:solidFill>
                  <a:srgbClr val="000000"/>
                </a:solidFill>
                <a:effectLst/>
                <a:latin typeface="Helvetica" pitchFamily="2" charset="0"/>
                <a:cs typeface="Gill Sans" panose="020B0502020104020203" pitchFamily="34" charset="-79"/>
              </a:rPr>
              <a:t>N</a:t>
            </a:r>
            <a:r>
              <a:rPr lang="en-US" sz="2400" b="1" baseline="-25000" dirty="0">
                <a:solidFill>
                  <a:srgbClr val="000000"/>
                </a:solidFill>
                <a:effectLst/>
                <a:latin typeface="Helvetica" pitchFamily="2" charset="0"/>
                <a:cs typeface="Gill Sans" panose="020B0502020104020203" pitchFamily="34" charset="-79"/>
              </a:rPr>
              <a:t>t+1</a:t>
            </a:r>
            <a:endParaRPr lang="en-US" sz="2400" dirty="0">
              <a:solidFill>
                <a:srgbClr val="000000"/>
              </a:solidFill>
              <a:effectLst/>
              <a:latin typeface="Helvetica" pitchFamily="2" charset="0"/>
              <a:cs typeface="Gill Sans" panose="020B0502020104020203" pitchFamily="34" charset="-79"/>
            </a:endParaRPr>
          </a:p>
        </p:txBody>
      </p:sp>
      <p:sp>
        <p:nvSpPr>
          <p:cNvPr id="24" name="Rectangle 23">
            <a:extLst>
              <a:ext uri="{FF2B5EF4-FFF2-40B4-BE49-F238E27FC236}">
                <a16:creationId xmlns:a16="http://schemas.microsoft.com/office/drawing/2014/main" id="{93483930-DE8C-B63F-6C2F-1AEE6F9576F6}"/>
              </a:ext>
            </a:extLst>
          </p:cNvPr>
          <p:cNvSpPr/>
          <p:nvPr/>
        </p:nvSpPr>
        <p:spPr>
          <a:xfrm>
            <a:off x="6226167" y="4535696"/>
            <a:ext cx="441146" cy="461665"/>
          </a:xfrm>
          <a:prstGeom prst="rect">
            <a:avLst/>
          </a:prstGeom>
        </p:spPr>
        <p:txBody>
          <a:bodyPr wrap="square">
            <a:spAutoFit/>
          </a:bodyPr>
          <a:lstStyle/>
          <a:p>
            <a:r>
              <a:rPr lang="en-US" sz="2400" b="1" dirty="0">
                <a:latin typeface="Helvetica" pitchFamily="2" charset="0"/>
              </a:rPr>
              <a:t>x</a:t>
            </a:r>
          </a:p>
        </p:txBody>
      </p:sp>
      <p:sp>
        <p:nvSpPr>
          <p:cNvPr id="25" name="Rectangle 24">
            <a:extLst>
              <a:ext uri="{FF2B5EF4-FFF2-40B4-BE49-F238E27FC236}">
                <a16:creationId xmlns:a16="http://schemas.microsoft.com/office/drawing/2014/main" id="{B7473E30-80DC-98CA-277F-71A7FC5640BD}"/>
              </a:ext>
            </a:extLst>
          </p:cNvPr>
          <p:cNvSpPr/>
          <p:nvPr/>
        </p:nvSpPr>
        <p:spPr>
          <a:xfrm>
            <a:off x="7384309" y="4530659"/>
            <a:ext cx="441146" cy="461665"/>
          </a:xfrm>
          <a:prstGeom prst="rect">
            <a:avLst/>
          </a:prstGeom>
        </p:spPr>
        <p:txBody>
          <a:bodyPr wrap="square">
            <a:spAutoFit/>
          </a:bodyPr>
          <a:lstStyle/>
          <a:p>
            <a:r>
              <a:rPr lang="en-US" sz="2400" b="1" dirty="0">
                <a:latin typeface="Helvetica" pitchFamily="2" charset="0"/>
              </a:rPr>
              <a:t>=</a:t>
            </a:r>
          </a:p>
        </p:txBody>
      </p:sp>
      <p:sp>
        <p:nvSpPr>
          <p:cNvPr id="31" name="Rectangle 30">
            <a:extLst>
              <a:ext uri="{FF2B5EF4-FFF2-40B4-BE49-F238E27FC236}">
                <a16:creationId xmlns:a16="http://schemas.microsoft.com/office/drawing/2014/main" id="{8A4BF727-2A46-118A-0465-0021482E4D71}"/>
              </a:ext>
            </a:extLst>
          </p:cNvPr>
          <p:cNvSpPr/>
          <p:nvPr/>
        </p:nvSpPr>
        <p:spPr>
          <a:xfrm>
            <a:off x="3571210" y="75179"/>
            <a:ext cx="8620789" cy="954107"/>
          </a:xfrm>
          <a:prstGeom prst="rect">
            <a:avLst/>
          </a:prstGeom>
        </p:spPr>
        <p:txBody>
          <a:bodyPr wrap="square">
            <a:spAutoFit/>
          </a:bodyPr>
          <a:lstStyle/>
          <a:p>
            <a:pPr algn="ctr"/>
            <a:r>
              <a:rPr lang="en-US" sz="2800" dirty="0"/>
              <a:t>If data are available, we can model much more detailed population structures using the same approach.</a:t>
            </a:r>
          </a:p>
        </p:txBody>
      </p:sp>
      <p:sp>
        <p:nvSpPr>
          <p:cNvPr id="40" name="TextBox 39">
            <a:extLst>
              <a:ext uri="{FF2B5EF4-FFF2-40B4-BE49-F238E27FC236}">
                <a16:creationId xmlns:a16="http://schemas.microsoft.com/office/drawing/2014/main" id="{B55F2713-39E0-6E05-8602-35965FCC4242}"/>
              </a:ext>
            </a:extLst>
          </p:cNvPr>
          <p:cNvSpPr txBox="1"/>
          <p:nvPr/>
        </p:nvSpPr>
        <p:spPr>
          <a:xfrm>
            <a:off x="3908674" y="4345093"/>
            <a:ext cx="65" cy="553998"/>
          </a:xfrm>
          <a:prstGeom prst="rect">
            <a:avLst/>
          </a:prstGeom>
          <a:noFill/>
        </p:spPr>
        <p:txBody>
          <a:bodyPr wrap="none" lIns="0" tIns="0" rIns="0" bIns="0" rtlCol="0">
            <a:spAutoFit/>
          </a:bodyPr>
          <a:lstStyle/>
          <a:p>
            <a:endParaRPr lang="en-US" dirty="0"/>
          </a:p>
          <a:p>
            <a:endParaRPr lang="en-US" dirty="0"/>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DB9DC884-0EF0-6FF4-A461-FD7D97B2521E}"/>
                  </a:ext>
                </a:extLst>
              </p:cNvPr>
              <p:cNvSpPr txBox="1"/>
              <p:nvPr/>
            </p:nvSpPr>
            <p:spPr>
              <a:xfrm>
                <a:off x="6634636" y="4196118"/>
                <a:ext cx="556819" cy="105984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m>
                            <m:mPr>
                              <m:mcs>
                                <m:mc>
                                  <m:mcPr>
                                    <m:count m:val="1"/>
                                    <m:mcJc m:val="center"/>
                                  </m:mcPr>
                                </m:mc>
                              </m:mcs>
                              <m:ctrlPr>
                                <a:rPr lang="en-US" i="1" smtClean="0">
                                  <a:latin typeface="Cambria Math" panose="02040503050406030204" pitchFamily="18" charset="0"/>
                                </a:rPr>
                              </m:ctrlPr>
                            </m:mPr>
                            <m:mr>
                              <m:e>
                                <m:m>
                                  <m:mPr>
                                    <m:mcs>
                                      <m:mc>
                                        <m:mcPr>
                                          <m:count m:val="1"/>
                                          <m:mcJc m:val="center"/>
                                        </m:mcPr>
                                      </m:mc>
                                    </m:mcs>
                                    <m:ctrlPr>
                                      <a:rPr lang="en-US" i="1" smtClean="0">
                                        <a:latin typeface="Cambria Math" panose="02040503050406030204" pitchFamily="18" charset="0"/>
                                      </a:rPr>
                                    </m:ctrlPr>
                                  </m:mPr>
                                  <m:mr>
                                    <m:e>
                                      <m:sSub>
                                        <m:sSubPr>
                                          <m:ctrlPr>
                                            <a:rPr lang="en-US"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1</m:t>
                                          </m:r>
                                        </m:sub>
                                      </m:sSub>
                                    </m:e>
                                  </m:mr>
                                  <m:mr>
                                    <m:e>
                                      <m:sSub>
                                        <m:sSubPr>
                                          <m:ctrlPr>
                                            <a:rPr lang="en-US"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2</m:t>
                                          </m:r>
                                        </m:sub>
                                      </m:sSub>
                                    </m:e>
                                  </m:mr>
                                </m:m>
                                <m:r>
                                  <m:rPr>
                                    <m:nor/>
                                  </m:rPr>
                                  <a:rPr lang="en-US" dirty="0"/>
                                  <m:t> </m:t>
                                </m:r>
                              </m:e>
                            </m:mr>
                            <m:mr>
                              <m:e>
                                <m:m>
                                  <m:mPr>
                                    <m:mcs>
                                      <m:mc>
                                        <m:mcPr>
                                          <m:count m:val="1"/>
                                          <m:mcJc m:val="center"/>
                                        </m:mcPr>
                                      </m:mc>
                                    </m:mcs>
                                    <m:ctrlPr>
                                      <a:rPr lang="en-US" i="1" smtClean="0">
                                        <a:latin typeface="Cambria Math" panose="02040503050406030204" pitchFamily="18" charset="0"/>
                                      </a:rPr>
                                    </m:ctrlPr>
                                  </m:mPr>
                                  <m:mr>
                                    <m:e>
                                      <m:sSub>
                                        <m:sSubPr>
                                          <m:ctrlPr>
                                            <a:rPr lang="en-US"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3</m:t>
                                          </m:r>
                                        </m:sub>
                                      </m:sSub>
                                    </m:e>
                                  </m:mr>
                                  <m:mr>
                                    <m:e>
                                      <m:sSub>
                                        <m:sSubPr>
                                          <m:ctrlPr>
                                            <a:rPr lang="en-US"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4</m:t>
                                          </m:r>
                                        </m:sub>
                                      </m:sSub>
                                    </m:e>
                                  </m:mr>
                                </m:m>
                              </m:e>
                            </m:mr>
                          </m:m>
                        </m:e>
                      </m:d>
                    </m:oMath>
                  </m:oMathPara>
                </a14:m>
                <a:endParaRPr lang="en-US" dirty="0"/>
              </a:p>
            </p:txBody>
          </p:sp>
        </mc:Choice>
        <mc:Fallback xmlns="">
          <p:sp>
            <p:nvSpPr>
              <p:cNvPr id="52" name="TextBox 51">
                <a:extLst>
                  <a:ext uri="{FF2B5EF4-FFF2-40B4-BE49-F238E27FC236}">
                    <a16:creationId xmlns:a16="http://schemas.microsoft.com/office/drawing/2014/main" id="{DB9DC884-0EF0-6FF4-A461-FD7D97B2521E}"/>
                  </a:ext>
                </a:extLst>
              </p:cNvPr>
              <p:cNvSpPr txBox="1">
                <a:spLocks noRot="1" noChangeAspect="1" noMove="1" noResize="1" noEditPoints="1" noAdjustHandles="1" noChangeArrowheads="1" noChangeShapeType="1" noTextEdit="1"/>
              </p:cNvSpPr>
              <p:nvPr/>
            </p:nvSpPr>
            <p:spPr>
              <a:xfrm>
                <a:off x="6634636" y="4196118"/>
                <a:ext cx="556819" cy="1059842"/>
              </a:xfrm>
              <a:prstGeom prst="rect">
                <a:avLst/>
              </a:prstGeom>
              <a:blipFill>
                <a:blip r:embed="rId3"/>
                <a:stretch>
                  <a:fillRect b="-47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DDC1D120-2961-653D-C464-14F4D229045A}"/>
                  </a:ext>
                </a:extLst>
              </p:cNvPr>
              <p:cNvSpPr txBox="1"/>
              <p:nvPr/>
            </p:nvSpPr>
            <p:spPr>
              <a:xfrm>
                <a:off x="3387055" y="4196118"/>
                <a:ext cx="2355196" cy="10615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eqArr>
                            <m:eqArrPr>
                              <m:ctrlPr>
                                <a:rPr lang="en-US" i="1" smtClean="0">
                                  <a:latin typeface="Cambria Math" panose="02040503050406030204" pitchFamily="18" charset="0"/>
                                </a:rPr>
                              </m:ctrlPr>
                            </m:eqArrPr>
                            <m:e>
                              <m:m>
                                <m:mPr>
                                  <m:mcs>
                                    <m:mc>
                                      <m:mcPr>
                                        <m:count m:val="2"/>
                                        <m:mcJc m:val="center"/>
                                      </m:mcPr>
                                    </m:mc>
                                  </m:mcs>
                                  <m:ctrlPr>
                                    <a:rPr lang="en-US" i="1" smtClean="0">
                                      <a:latin typeface="Cambria Math" panose="02040503050406030204" pitchFamily="18" charset="0"/>
                                    </a:rPr>
                                  </m:ctrlPr>
                                </m:mPr>
                                <m:mr>
                                  <m:e>
                                    <m:r>
                                      <m:rPr>
                                        <m:brk m:alnAt="7"/>
                                      </m:rPr>
                                      <a:rPr lang="en-US" b="0" i="1" smtClean="0">
                                        <a:latin typeface="Cambria Math" panose="02040503050406030204" pitchFamily="18" charset="0"/>
                                      </a:rPr>
                                      <m:t>0</m:t>
                                    </m:r>
                                  </m:e>
                                  <m:e>
                                    <m:r>
                                      <a:rPr lang="en-US" b="0" i="1" smtClean="0">
                                        <a:latin typeface="Cambria Math" panose="02040503050406030204" pitchFamily="18" charset="0"/>
                                      </a:rPr>
                                      <m:t>     </m:t>
                                    </m:r>
                                    <m:sSub>
                                      <m:sSubPr>
                                        <m:ctrlPr>
                                          <a:rPr lang="en-US"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2</m:t>
                                        </m:r>
                                      </m:sub>
                                    </m:sSub>
                                  </m:e>
                                </m:mr>
                                <m:mr>
                                  <m:e>
                                    <m:sSub>
                                      <m:sSubPr>
                                        <m:ctrlPr>
                                          <a:rPr lang="en-US"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1</m:t>
                                        </m:r>
                                      </m:sub>
                                    </m:sSub>
                                  </m:e>
                                  <m:e>
                                    <m:r>
                                      <a:rPr lang="en-US" b="0" i="1" smtClean="0">
                                        <a:latin typeface="Cambria Math" panose="02040503050406030204" pitchFamily="18" charset="0"/>
                                      </a:rPr>
                                      <m:t>        0</m:t>
                                    </m:r>
                                  </m:e>
                                </m:mr>
                              </m:m>
                              <m:r>
                                <a:rPr lang="en-US" b="0" i="1" smtClean="0">
                                  <a:latin typeface="Cambria Math" panose="02040503050406030204" pitchFamily="18" charset="0"/>
                                </a:rPr>
                                <m:t>      </m:t>
                              </m:r>
                              <m:m>
                                <m:mPr>
                                  <m:mcs>
                                    <m:mc>
                                      <m:mcPr>
                                        <m:count m:val="2"/>
                                        <m:mcJc m:val="center"/>
                                      </m:mcPr>
                                    </m:mc>
                                  </m:mcs>
                                  <m:ctrlPr>
                                    <a:rPr lang="en-US" i="1" smtClean="0">
                                      <a:latin typeface="Cambria Math" panose="02040503050406030204" pitchFamily="18" charset="0"/>
                                    </a:rPr>
                                  </m:ctrlPr>
                                </m:mPr>
                                <m:mr>
                                  <m:e>
                                    <m:sSub>
                                      <m:sSubPr>
                                        <m:ctrlPr>
                                          <a:rPr lang="en-US"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3</m:t>
                                        </m:r>
                                      </m:sub>
                                    </m:sSub>
                                  </m:e>
                                  <m:e>
                                    <m:sSub>
                                      <m:sSubPr>
                                        <m:ctrlPr>
                                          <a:rPr lang="en-US"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4</m:t>
                                        </m:r>
                                      </m:sub>
                                    </m:sSub>
                                  </m:e>
                                </m:mr>
                                <m:mr>
                                  <m:e>
                                    <m:r>
                                      <a:rPr lang="en-US" b="0" i="1" smtClean="0">
                                        <a:latin typeface="Cambria Math" panose="02040503050406030204" pitchFamily="18" charset="0"/>
                                      </a:rPr>
                                      <m:t>0</m:t>
                                    </m:r>
                                  </m:e>
                                  <m:e>
                                    <m:r>
                                      <a:rPr lang="en-US" b="0" i="1" smtClean="0">
                                        <a:latin typeface="Cambria Math" panose="02040503050406030204" pitchFamily="18" charset="0"/>
                                      </a:rPr>
                                      <m:t>0</m:t>
                                    </m:r>
                                  </m:e>
                                </m:mr>
                              </m:m>
                            </m:e>
                            <m:e>
                              <m:m>
                                <m:mPr>
                                  <m:mcs>
                                    <m:mc>
                                      <m:mcPr>
                                        <m:count m:val="2"/>
                                        <m:mcJc m:val="center"/>
                                      </m:mcPr>
                                    </m:mc>
                                  </m:mcs>
                                  <m:ctrlPr>
                                    <a:rPr lang="en-US" i="1" smtClean="0">
                                      <a:latin typeface="Cambria Math" panose="02040503050406030204" pitchFamily="18" charset="0"/>
                                    </a:rPr>
                                  </m:ctrlPr>
                                </m:mPr>
                                <m:mr>
                                  <m:e>
                                    <m:r>
                                      <m:rPr>
                                        <m:brk m:alnAt="7"/>
                                      </m:rPr>
                                      <a:rPr lang="en-US" b="0" i="1" smtClean="0">
                                        <a:latin typeface="Cambria Math" panose="02040503050406030204" pitchFamily="18" charset="0"/>
                                      </a:rPr>
                                      <m:t>0</m:t>
                                    </m:r>
                                    <m:r>
                                      <a:rPr lang="en-US" b="0" i="1" smtClean="0">
                                        <a:latin typeface="Cambria Math" panose="02040503050406030204" pitchFamily="18" charset="0"/>
                                      </a:rPr>
                                      <m:t>      </m:t>
                                    </m:r>
                                  </m:e>
                                  <m:e>
                                    <m:sSub>
                                      <m:sSubPr>
                                        <m:ctrlPr>
                                          <a:rPr lang="en-US"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2</m:t>
                                        </m:r>
                                      </m:sub>
                                    </m:sSub>
                                  </m:e>
                                </m:mr>
                                <m:mr>
                                  <m:e>
                                    <m:r>
                                      <a:rPr lang="en-US" b="0" i="1" smtClean="0">
                                        <a:latin typeface="Cambria Math" panose="02040503050406030204" pitchFamily="18" charset="0"/>
                                      </a:rPr>
                                      <m:t>0     </m:t>
                                    </m:r>
                                  </m:e>
                                  <m:e>
                                    <m:r>
                                      <a:rPr lang="en-US" b="0" i="1" smtClean="0">
                                        <a:latin typeface="Cambria Math" panose="02040503050406030204" pitchFamily="18" charset="0"/>
                                      </a:rPr>
                                      <m:t>0</m:t>
                                    </m:r>
                                  </m:e>
                                </m:mr>
                              </m:m>
                              <m:r>
                                <a:rPr lang="en-US" b="0" i="1" smtClean="0">
                                  <a:latin typeface="Cambria Math" panose="02040503050406030204" pitchFamily="18" charset="0"/>
                                </a:rPr>
                                <m:t>      </m:t>
                              </m:r>
                              <m:m>
                                <m:mPr>
                                  <m:mcs>
                                    <m:mc>
                                      <m:mcPr>
                                        <m:count m:val="2"/>
                                        <m:mcJc m:val="center"/>
                                      </m:mcPr>
                                    </m:mc>
                                  </m:mcs>
                                  <m:ctrlPr>
                                    <a:rPr lang="en-US" i="1" smtClean="0">
                                      <a:latin typeface="Cambria Math" panose="02040503050406030204" pitchFamily="18" charset="0"/>
                                    </a:rPr>
                                  </m:ctrlPr>
                                </m:mPr>
                                <m:mr>
                                  <m:e>
                                    <m:r>
                                      <m:rPr>
                                        <m:brk m:alnAt="7"/>
                                      </m:rPr>
                                      <a:rPr lang="en-US" b="0" i="1" smtClean="0">
                                        <a:latin typeface="Cambria Math" panose="02040503050406030204" pitchFamily="18" charset="0"/>
                                      </a:rPr>
                                      <m:t> </m:t>
                                    </m:r>
                                    <m:r>
                                      <a:rPr lang="en-US" b="0" i="1" smtClean="0">
                                        <a:latin typeface="Cambria Math" panose="02040503050406030204" pitchFamily="18" charset="0"/>
                                      </a:rPr>
                                      <m:t>    0</m:t>
                                    </m:r>
                                  </m:e>
                                  <m:e>
                                    <m:r>
                                      <a:rPr lang="en-US" b="0" i="1" smtClean="0">
                                        <a:latin typeface="Cambria Math" panose="02040503050406030204" pitchFamily="18" charset="0"/>
                                      </a:rPr>
                                      <m:t>0</m:t>
                                    </m:r>
                                  </m:e>
                                </m:mr>
                                <m:mr>
                                  <m:e>
                                    <m:r>
                                      <a:rPr lang="en-US" b="0" i="1" smtClean="0">
                                        <a:solidFill>
                                          <a:schemeClr val="bg1"/>
                                        </a:solidFill>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     </m:t>
                                        </m:r>
                                        <m:r>
                                          <a:rPr lang="en-US" b="0" i="1" smtClean="0">
                                            <a:latin typeface="Cambria Math" panose="02040503050406030204" pitchFamily="18" charset="0"/>
                                          </a:rPr>
                                          <m:t>𝑠</m:t>
                                        </m:r>
                                      </m:e>
                                      <m:sub>
                                        <m:r>
                                          <a:rPr lang="en-US" b="0" i="1" smtClean="0">
                                            <a:latin typeface="Cambria Math" panose="02040503050406030204" pitchFamily="18" charset="0"/>
                                          </a:rPr>
                                          <m:t>3</m:t>
                                        </m:r>
                                      </m:sub>
                                    </m:sSub>
                                  </m:e>
                                  <m:e>
                                    <m:r>
                                      <a:rPr lang="en-US" b="0" i="1" smtClean="0">
                                        <a:latin typeface="Cambria Math" panose="02040503050406030204" pitchFamily="18" charset="0"/>
                                      </a:rPr>
                                      <m:t>0</m:t>
                                    </m:r>
                                  </m:e>
                                </m:mr>
                              </m:m>
                            </m:e>
                          </m:eqArr>
                        </m:e>
                      </m:d>
                    </m:oMath>
                  </m:oMathPara>
                </a14:m>
                <a:endParaRPr lang="en-US" dirty="0"/>
              </a:p>
            </p:txBody>
          </p:sp>
        </mc:Choice>
        <mc:Fallback xmlns="">
          <p:sp>
            <p:nvSpPr>
              <p:cNvPr id="56" name="TextBox 55">
                <a:extLst>
                  <a:ext uri="{FF2B5EF4-FFF2-40B4-BE49-F238E27FC236}">
                    <a16:creationId xmlns:a16="http://schemas.microsoft.com/office/drawing/2014/main" id="{DDC1D120-2961-653D-C464-14F4D229045A}"/>
                  </a:ext>
                </a:extLst>
              </p:cNvPr>
              <p:cNvSpPr txBox="1">
                <a:spLocks noRot="1" noChangeAspect="1" noMove="1" noResize="1" noEditPoints="1" noAdjustHandles="1" noChangeArrowheads="1" noChangeShapeType="1" noTextEdit="1"/>
              </p:cNvSpPr>
              <p:nvPr/>
            </p:nvSpPr>
            <p:spPr>
              <a:xfrm>
                <a:off x="3387055" y="4196118"/>
                <a:ext cx="2355196" cy="1061509"/>
              </a:xfrm>
              <a:prstGeom prst="rect">
                <a:avLst/>
              </a:prstGeom>
              <a:blipFill>
                <a:blip r:embed="rId4"/>
                <a:stretch>
                  <a:fillRect t="-4762" b="-1309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4A76FF77-9ED9-AE3E-6146-A5BFA7E2BFD1}"/>
                  </a:ext>
                </a:extLst>
              </p:cNvPr>
              <p:cNvSpPr txBox="1"/>
              <p:nvPr/>
            </p:nvSpPr>
            <p:spPr>
              <a:xfrm>
                <a:off x="8274230" y="4190763"/>
                <a:ext cx="886205" cy="106131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m>
                            <m:mPr>
                              <m:mcs>
                                <m:mc>
                                  <m:mcPr>
                                    <m:count m:val="1"/>
                                    <m:mcJc m:val="center"/>
                                  </m:mcPr>
                                </m:mc>
                              </m:mcs>
                              <m:ctrlPr>
                                <a:rPr lang="en-US" i="1" smtClean="0">
                                  <a:latin typeface="Cambria Math" panose="02040503050406030204" pitchFamily="18" charset="0"/>
                                </a:rPr>
                              </m:ctrlPr>
                            </m:mPr>
                            <m:mr>
                              <m:e>
                                <m:m>
                                  <m:mPr>
                                    <m:mcs>
                                      <m:mc>
                                        <m:mcPr>
                                          <m:count m:val="1"/>
                                          <m:mcJc m:val="center"/>
                                        </m:mcPr>
                                      </m:mc>
                                    </m:mcs>
                                    <m:ctrlPr>
                                      <a:rPr lang="en-US" i="1" smtClean="0">
                                        <a:latin typeface="Cambria Math" panose="02040503050406030204" pitchFamily="18" charset="0"/>
                                      </a:rPr>
                                    </m:ctrlPr>
                                  </m:mPr>
                                  <m:mr>
                                    <m:e>
                                      <m:sSub>
                                        <m:sSubPr>
                                          <m:ctrlPr>
                                            <a:rPr lang="en-US"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1 </m:t>
                                          </m:r>
                                          <m:r>
                                            <a:rPr lang="en-US" b="0" i="1" smtClean="0">
                                              <a:latin typeface="Cambria Math" panose="02040503050406030204" pitchFamily="18" charset="0"/>
                                            </a:rPr>
                                            <m:t>𝑡</m:t>
                                          </m:r>
                                          <m:r>
                                            <a:rPr lang="en-US" b="0" i="1" smtClean="0">
                                              <a:latin typeface="Cambria Math" panose="02040503050406030204" pitchFamily="18" charset="0"/>
                                            </a:rPr>
                                            <m:t>+1</m:t>
                                          </m:r>
                                        </m:sub>
                                      </m:sSub>
                                    </m:e>
                                  </m:mr>
                                  <m:mr>
                                    <m:e>
                                      <m:sSub>
                                        <m:sSubPr>
                                          <m:ctrlPr>
                                            <a:rPr lang="en-US"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2 </m:t>
                                          </m:r>
                                          <m:r>
                                            <a:rPr lang="en-US" b="0" i="1" smtClean="0">
                                              <a:latin typeface="Cambria Math" panose="02040503050406030204" pitchFamily="18" charset="0"/>
                                            </a:rPr>
                                            <m:t>𝑡</m:t>
                                          </m:r>
                                          <m:r>
                                            <a:rPr lang="en-US" b="0" i="1" smtClean="0">
                                              <a:latin typeface="Cambria Math" panose="02040503050406030204" pitchFamily="18" charset="0"/>
                                            </a:rPr>
                                            <m:t>+1</m:t>
                                          </m:r>
                                        </m:sub>
                                      </m:sSub>
                                    </m:e>
                                  </m:mr>
                                </m:m>
                                <m:r>
                                  <m:rPr>
                                    <m:nor/>
                                  </m:rPr>
                                  <a:rPr lang="en-US" dirty="0"/>
                                  <m:t> </m:t>
                                </m:r>
                              </m:e>
                            </m:mr>
                            <m:mr>
                              <m:e>
                                <m:m>
                                  <m:mPr>
                                    <m:mcs>
                                      <m:mc>
                                        <m:mcPr>
                                          <m:count m:val="1"/>
                                          <m:mcJc m:val="center"/>
                                        </m:mcPr>
                                      </m:mc>
                                    </m:mcs>
                                    <m:ctrlPr>
                                      <a:rPr lang="en-US" i="1" smtClean="0">
                                        <a:latin typeface="Cambria Math" panose="02040503050406030204" pitchFamily="18" charset="0"/>
                                      </a:rPr>
                                    </m:ctrlPr>
                                  </m:mPr>
                                  <m:mr>
                                    <m:e>
                                      <m:sSub>
                                        <m:sSubPr>
                                          <m:ctrlPr>
                                            <a:rPr lang="en-US"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3 </m:t>
                                          </m:r>
                                          <m:r>
                                            <a:rPr lang="en-US" b="0" i="1" smtClean="0">
                                              <a:latin typeface="Cambria Math" panose="02040503050406030204" pitchFamily="18" charset="0"/>
                                            </a:rPr>
                                            <m:t>𝑡</m:t>
                                          </m:r>
                                          <m:r>
                                            <a:rPr lang="en-US" b="0" i="1" smtClean="0">
                                              <a:latin typeface="Cambria Math" panose="02040503050406030204" pitchFamily="18" charset="0"/>
                                            </a:rPr>
                                            <m:t>+1</m:t>
                                          </m:r>
                                        </m:sub>
                                      </m:sSub>
                                    </m:e>
                                  </m:mr>
                                  <m:mr>
                                    <m:e>
                                      <m:sSub>
                                        <m:sSubPr>
                                          <m:ctrlPr>
                                            <a:rPr lang="en-US"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4.</m:t>
                                          </m:r>
                                          <m:r>
                                            <a:rPr lang="en-US" b="0" i="1" smtClean="0">
                                              <a:latin typeface="Cambria Math" panose="02040503050406030204" pitchFamily="18" charset="0"/>
                                            </a:rPr>
                                            <m:t>𝑡</m:t>
                                          </m:r>
                                          <m:r>
                                            <a:rPr lang="en-US" b="0" i="1" smtClean="0">
                                              <a:latin typeface="Cambria Math" panose="02040503050406030204" pitchFamily="18" charset="0"/>
                                            </a:rPr>
                                            <m:t>+1</m:t>
                                          </m:r>
                                        </m:sub>
                                      </m:sSub>
                                    </m:e>
                                  </m:mr>
                                </m:m>
                              </m:e>
                            </m:mr>
                          </m:m>
                        </m:e>
                      </m:d>
                    </m:oMath>
                  </m:oMathPara>
                </a14:m>
                <a:endParaRPr lang="en-US" dirty="0"/>
              </a:p>
            </p:txBody>
          </p:sp>
        </mc:Choice>
        <mc:Fallback xmlns="">
          <p:sp>
            <p:nvSpPr>
              <p:cNvPr id="57" name="TextBox 56">
                <a:extLst>
                  <a:ext uri="{FF2B5EF4-FFF2-40B4-BE49-F238E27FC236}">
                    <a16:creationId xmlns:a16="http://schemas.microsoft.com/office/drawing/2014/main" id="{4A76FF77-9ED9-AE3E-6146-A5BFA7E2BFD1}"/>
                  </a:ext>
                </a:extLst>
              </p:cNvPr>
              <p:cNvSpPr txBox="1">
                <a:spLocks noRot="1" noChangeAspect="1" noMove="1" noResize="1" noEditPoints="1" noAdjustHandles="1" noChangeArrowheads="1" noChangeShapeType="1" noTextEdit="1"/>
              </p:cNvSpPr>
              <p:nvPr/>
            </p:nvSpPr>
            <p:spPr>
              <a:xfrm>
                <a:off x="8274230" y="4190763"/>
                <a:ext cx="886205" cy="1061316"/>
              </a:xfrm>
              <a:prstGeom prst="rect">
                <a:avLst/>
              </a:prstGeom>
              <a:blipFill>
                <a:blip r:embed="rId5"/>
                <a:stretch>
                  <a:fillRect b="-4706"/>
                </a:stretch>
              </a:blipFill>
            </p:spPr>
            <p:txBody>
              <a:bodyPr/>
              <a:lstStyle/>
              <a:p>
                <a:r>
                  <a:rPr lang="en-US">
                    <a:noFill/>
                  </a:rPr>
                  <a:t> </a:t>
                </a:r>
              </a:p>
            </p:txBody>
          </p:sp>
        </mc:Fallback>
      </mc:AlternateContent>
      <p:sp>
        <p:nvSpPr>
          <p:cNvPr id="63" name="Rectangle 62">
            <a:extLst>
              <a:ext uri="{FF2B5EF4-FFF2-40B4-BE49-F238E27FC236}">
                <a16:creationId xmlns:a16="http://schemas.microsoft.com/office/drawing/2014/main" id="{78F429B0-676B-8E57-CFA6-D136988780A6}"/>
              </a:ext>
            </a:extLst>
          </p:cNvPr>
          <p:cNvSpPr/>
          <p:nvPr/>
        </p:nvSpPr>
        <p:spPr>
          <a:xfrm>
            <a:off x="268283" y="4126225"/>
            <a:ext cx="2772181" cy="1508105"/>
          </a:xfrm>
          <a:prstGeom prst="rect">
            <a:avLst/>
          </a:prstGeom>
        </p:spPr>
        <p:txBody>
          <a:bodyPr wrap="square">
            <a:spAutoFit/>
          </a:bodyPr>
          <a:lstStyle/>
          <a:p>
            <a:pPr algn="ctr"/>
            <a:r>
              <a:rPr lang="en-US" sz="4000" dirty="0">
                <a:solidFill>
                  <a:srgbClr val="FF0000"/>
                </a:solidFill>
                <a:latin typeface="Helvetica" pitchFamily="2" charset="0"/>
                <a:sym typeface="Symbol" pitchFamily="2" charset="2"/>
              </a:rPr>
              <a:t></a:t>
            </a:r>
            <a:r>
              <a:rPr lang="en-US" sz="3200" dirty="0">
                <a:solidFill>
                  <a:srgbClr val="000000"/>
                </a:solidFill>
                <a:effectLst/>
                <a:latin typeface="Helvetica Light" panose="020B0403020202020204" pitchFamily="34" charset="0"/>
              </a:rPr>
              <a:t>=</a:t>
            </a:r>
            <a:r>
              <a:rPr lang="en-US" sz="2600" dirty="0">
                <a:solidFill>
                  <a:srgbClr val="000000"/>
                </a:solidFill>
                <a:effectLst/>
                <a:latin typeface="Helvetica Light" panose="020B0403020202020204" pitchFamily="34" charset="0"/>
              </a:rPr>
              <a:t>can be derived from transition matrix</a:t>
            </a:r>
          </a:p>
        </p:txBody>
      </p:sp>
      <p:cxnSp>
        <p:nvCxnSpPr>
          <p:cNvPr id="64" name="Straight Arrow Connector 63">
            <a:extLst>
              <a:ext uri="{FF2B5EF4-FFF2-40B4-BE49-F238E27FC236}">
                <a16:creationId xmlns:a16="http://schemas.microsoft.com/office/drawing/2014/main" id="{24D635BA-B24A-E402-0D91-496707A8589C}"/>
              </a:ext>
            </a:extLst>
          </p:cNvPr>
          <p:cNvCxnSpPr>
            <a:cxnSpLocks/>
          </p:cNvCxnSpPr>
          <p:nvPr/>
        </p:nvCxnSpPr>
        <p:spPr>
          <a:xfrm>
            <a:off x="2856286" y="4783694"/>
            <a:ext cx="526477"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328864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F696A1C-45EC-0500-C0D9-77E12DFD1469}"/>
              </a:ext>
            </a:extLst>
          </p:cNvPr>
          <p:cNvSpPr/>
          <p:nvPr/>
        </p:nvSpPr>
        <p:spPr>
          <a:xfrm>
            <a:off x="5614820" y="1059653"/>
            <a:ext cx="1068005" cy="1110836"/>
          </a:xfrm>
          <a:prstGeom prst="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rPr>
              <a:t>Age</a:t>
            </a:r>
            <a:r>
              <a:rPr lang="en-US" sz="2200" baseline="-25000" dirty="0">
                <a:solidFill>
                  <a:schemeClr val="bg1"/>
                </a:solidFill>
              </a:rPr>
              <a:t>1</a:t>
            </a:r>
          </a:p>
        </p:txBody>
      </p:sp>
      <p:sp>
        <p:nvSpPr>
          <p:cNvPr id="7" name="Rectangle 6">
            <a:extLst>
              <a:ext uri="{FF2B5EF4-FFF2-40B4-BE49-F238E27FC236}">
                <a16:creationId xmlns:a16="http://schemas.microsoft.com/office/drawing/2014/main" id="{B100A66E-14FC-9490-514E-7F4B15169425}"/>
              </a:ext>
            </a:extLst>
          </p:cNvPr>
          <p:cNvSpPr/>
          <p:nvPr/>
        </p:nvSpPr>
        <p:spPr>
          <a:xfrm>
            <a:off x="7412878" y="1122174"/>
            <a:ext cx="1068005" cy="1110836"/>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rPr>
              <a:t>Age</a:t>
            </a:r>
            <a:r>
              <a:rPr lang="en-US" sz="2200" baseline="-25000" dirty="0">
                <a:solidFill>
                  <a:schemeClr val="bg1"/>
                </a:solidFill>
              </a:rPr>
              <a:t>2</a:t>
            </a:r>
          </a:p>
        </p:txBody>
      </p:sp>
      <p:cxnSp>
        <p:nvCxnSpPr>
          <p:cNvPr id="8" name="Straight Arrow Connector 7">
            <a:extLst>
              <a:ext uri="{FF2B5EF4-FFF2-40B4-BE49-F238E27FC236}">
                <a16:creationId xmlns:a16="http://schemas.microsoft.com/office/drawing/2014/main" id="{126D0A65-B8DE-E62E-A810-3A2266DECA0B}"/>
              </a:ext>
            </a:extLst>
          </p:cNvPr>
          <p:cNvCxnSpPr>
            <a:cxnSpLocks/>
          </p:cNvCxnSpPr>
          <p:nvPr/>
        </p:nvCxnSpPr>
        <p:spPr>
          <a:xfrm>
            <a:off x="6747553" y="1667399"/>
            <a:ext cx="63568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Curved Connector 8">
            <a:extLst>
              <a:ext uri="{FF2B5EF4-FFF2-40B4-BE49-F238E27FC236}">
                <a16:creationId xmlns:a16="http://schemas.microsoft.com/office/drawing/2014/main" id="{FE79CBD2-5EBC-2FEA-5226-900D30F6C4A6}"/>
              </a:ext>
            </a:extLst>
          </p:cNvPr>
          <p:cNvCxnSpPr>
            <a:cxnSpLocks/>
            <a:stCxn id="7" idx="0"/>
            <a:endCxn id="6" idx="0"/>
          </p:cNvCxnSpPr>
          <p:nvPr/>
        </p:nvCxnSpPr>
        <p:spPr>
          <a:xfrm rot="16200000" flipV="1">
            <a:off x="7016592" y="191885"/>
            <a:ext cx="62521" cy="1798058"/>
          </a:xfrm>
          <a:prstGeom prst="curvedConnector3">
            <a:avLst>
              <a:gd name="adj1" fmla="val 465637"/>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E11AF108-E2F0-EB7D-4543-6EB8DE0E1BAC}"/>
              </a:ext>
            </a:extLst>
          </p:cNvPr>
          <p:cNvSpPr/>
          <p:nvPr/>
        </p:nvSpPr>
        <p:spPr>
          <a:xfrm>
            <a:off x="7502239" y="497444"/>
            <a:ext cx="370614"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F</a:t>
            </a:r>
            <a:r>
              <a:rPr lang="en-US" baseline="-25000" dirty="0">
                <a:solidFill>
                  <a:srgbClr val="000000"/>
                </a:solidFill>
                <a:effectLst/>
                <a:latin typeface="Gill Sans" panose="020B0502020104020203" pitchFamily="34" charset="-79"/>
                <a:cs typeface="Gill Sans" panose="020B0502020104020203" pitchFamily="34" charset="-79"/>
              </a:rPr>
              <a:t>2</a:t>
            </a:r>
          </a:p>
        </p:txBody>
      </p:sp>
      <p:sp>
        <p:nvSpPr>
          <p:cNvPr id="12" name="Rectangle 11">
            <a:extLst>
              <a:ext uri="{FF2B5EF4-FFF2-40B4-BE49-F238E27FC236}">
                <a16:creationId xmlns:a16="http://schemas.microsoft.com/office/drawing/2014/main" id="{440444FA-EE77-573F-8858-4655CE403C1B}"/>
              </a:ext>
            </a:extLst>
          </p:cNvPr>
          <p:cNvSpPr/>
          <p:nvPr/>
        </p:nvSpPr>
        <p:spPr>
          <a:xfrm>
            <a:off x="6872964" y="1663590"/>
            <a:ext cx="349775"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s</a:t>
            </a:r>
            <a:r>
              <a:rPr lang="en-US" baseline="-25000" dirty="0">
                <a:solidFill>
                  <a:srgbClr val="000000"/>
                </a:solidFill>
                <a:effectLst/>
                <a:latin typeface="Gill Sans" panose="020B0502020104020203" pitchFamily="34" charset="-79"/>
                <a:cs typeface="Gill Sans" panose="020B0502020104020203" pitchFamily="34" charset="-79"/>
              </a:rPr>
              <a:t>1</a:t>
            </a:r>
            <a:endParaRPr lang="en-US" dirty="0">
              <a:solidFill>
                <a:srgbClr val="000000"/>
              </a:solidFill>
              <a:effectLst/>
              <a:latin typeface="Gill Sans" panose="020B0502020104020203" pitchFamily="34" charset="-79"/>
              <a:cs typeface="Gill Sans" panose="020B0502020104020203" pitchFamily="34" charset="-79"/>
            </a:endParaRPr>
          </a:p>
        </p:txBody>
      </p:sp>
      <p:sp>
        <p:nvSpPr>
          <p:cNvPr id="14" name="Rectangle 13">
            <a:extLst>
              <a:ext uri="{FF2B5EF4-FFF2-40B4-BE49-F238E27FC236}">
                <a16:creationId xmlns:a16="http://schemas.microsoft.com/office/drawing/2014/main" id="{038BC713-E9E7-7709-B0BA-A25B8589F080}"/>
              </a:ext>
            </a:extLst>
          </p:cNvPr>
          <p:cNvSpPr/>
          <p:nvPr/>
        </p:nvSpPr>
        <p:spPr>
          <a:xfrm>
            <a:off x="102381" y="49909"/>
            <a:ext cx="3225338" cy="954107"/>
          </a:xfrm>
          <a:prstGeom prst="rect">
            <a:avLst/>
          </a:prstGeom>
          <a:ln>
            <a:solidFill>
              <a:schemeClr val="tx1"/>
            </a:solidFill>
          </a:ln>
        </p:spPr>
        <p:txBody>
          <a:bodyPr wrap="square">
            <a:spAutoFit/>
          </a:bodyPr>
          <a:lstStyle/>
          <a:p>
            <a:r>
              <a:rPr lang="en-US" sz="2800" b="1" dirty="0">
                <a:solidFill>
                  <a:srgbClr val="000000"/>
                </a:solidFill>
                <a:effectLst/>
                <a:latin typeface="Helvetica" pitchFamily="2" charset="0"/>
              </a:rPr>
              <a:t>The structured</a:t>
            </a:r>
            <a:endParaRPr lang="en-US" sz="2800" dirty="0">
              <a:solidFill>
                <a:srgbClr val="000000"/>
              </a:solidFill>
              <a:effectLst/>
              <a:latin typeface="Helvetica" pitchFamily="2" charset="0"/>
            </a:endParaRPr>
          </a:p>
          <a:p>
            <a:r>
              <a:rPr lang="en-US" sz="2800" b="1" dirty="0">
                <a:solidFill>
                  <a:srgbClr val="000000"/>
                </a:solidFill>
                <a:effectLst/>
                <a:latin typeface="Helvetica" pitchFamily="2" charset="0"/>
              </a:rPr>
              <a:t>population model</a:t>
            </a:r>
            <a:endParaRPr lang="en-US" sz="2800" dirty="0">
              <a:solidFill>
                <a:srgbClr val="000000"/>
              </a:solidFill>
              <a:effectLst/>
              <a:latin typeface="Helvetica" pitchFamily="2" charset="0"/>
            </a:endParaRPr>
          </a:p>
        </p:txBody>
      </p:sp>
      <p:sp>
        <p:nvSpPr>
          <p:cNvPr id="17" name="Rectangle 16">
            <a:extLst>
              <a:ext uri="{FF2B5EF4-FFF2-40B4-BE49-F238E27FC236}">
                <a16:creationId xmlns:a16="http://schemas.microsoft.com/office/drawing/2014/main" id="{3E48C7A5-C833-0912-3D5E-91D8503F8482}"/>
              </a:ext>
            </a:extLst>
          </p:cNvPr>
          <p:cNvSpPr/>
          <p:nvPr/>
        </p:nvSpPr>
        <p:spPr>
          <a:xfrm>
            <a:off x="9203835" y="1101393"/>
            <a:ext cx="1068005" cy="1110836"/>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rPr>
              <a:t>Age</a:t>
            </a:r>
            <a:r>
              <a:rPr lang="en-US" sz="2200" baseline="-25000" dirty="0">
                <a:solidFill>
                  <a:schemeClr val="bg1"/>
                </a:solidFill>
              </a:rPr>
              <a:t>3</a:t>
            </a:r>
          </a:p>
        </p:txBody>
      </p:sp>
      <p:sp>
        <p:nvSpPr>
          <p:cNvPr id="19" name="Rectangle 18">
            <a:extLst>
              <a:ext uri="{FF2B5EF4-FFF2-40B4-BE49-F238E27FC236}">
                <a16:creationId xmlns:a16="http://schemas.microsoft.com/office/drawing/2014/main" id="{4C03C8A5-C7D1-1E87-B4E8-7BE9DB333AF3}"/>
              </a:ext>
            </a:extLst>
          </p:cNvPr>
          <p:cNvSpPr/>
          <p:nvPr/>
        </p:nvSpPr>
        <p:spPr>
          <a:xfrm>
            <a:off x="10973554" y="1118045"/>
            <a:ext cx="1068005" cy="1110836"/>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rPr>
              <a:t>Age</a:t>
            </a:r>
            <a:r>
              <a:rPr lang="en-US" sz="2200" baseline="-25000" dirty="0">
                <a:solidFill>
                  <a:schemeClr val="bg1"/>
                </a:solidFill>
              </a:rPr>
              <a:t>4</a:t>
            </a:r>
          </a:p>
        </p:txBody>
      </p:sp>
      <p:cxnSp>
        <p:nvCxnSpPr>
          <p:cNvPr id="29" name="Curved Connector 28">
            <a:extLst>
              <a:ext uri="{FF2B5EF4-FFF2-40B4-BE49-F238E27FC236}">
                <a16:creationId xmlns:a16="http://schemas.microsoft.com/office/drawing/2014/main" id="{47335A30-4D77-6456-FF96-1B3D9C77AE92}"/>
              </a:ext>
            </a:extLst>
          </p:cNvPr>
          <p:cNvCxnSpPr>
            <a:cxnSpLocks/>
            <a:stCxn id="17" idx="0"/>
            <a:endCxn id="6" idx="0"/>
          </p:cNvCxnSpPr>
          <p:nvPr/>
        </p:nvCxnSpPr>
        <p:spPr>
          <a:xfrm rot="16200000" flipV="1">
            <a:off x="7922461" y="-713985"/>
            <a:ext cx="41740" cy="3589015"/>
          </a:xfrm>
          <a:prstGeom prst="curvedConnector3">
            <a:avLst>
              <a:gd name="adj1" fmla="val 171972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1931D421-A09B-677A-0DE9-5CA4FD733F5A}"/>
              </a:ext>
            </a:extLst>
          </p:cNvPr>
          <p:cNvSpPr/>
          <p:nvPr/>
        </p:nvSpPr>
        <p:spPr>
          <a:xfrm>
            <a:off x="9272252" y="401407"/>
            <a:ext cx="370614"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F</a:t>
            </a:r>
            <a:r>
              <a:rPr lang="en-US" baseline="-25000" dirty="0">
                <a:solidFill>
                  <a:srgbClr val="000000"/>
                </a:solidFill>
                <a:effectLst/>
                <a:latin typeface="Gill Sans" panose="020B0502020104020203" pitchFamily="34" charset="-79"/>
                <a:cs typeface="Gill Sans" panose="020B0502020104020203" pitchFamily="34" charset="-79"/>
              </a:rPr>
              <a:t>3</a:t>
            </a:r>
          </a:p>
        </p:txBody>
      </p:sp>
      <p:sp>
        <p:nvSpPr>
          <p:cNvPr id="34" name="Rectangle 33">
            <a:extLst>
              <a:ext uri="{FF2B5EF4-FFF2-40B4-BE49-F238E27FC236}">
                <a16:creationId xmlns:a16="http://schemas.microsoft.com/office/drawing/2014/main" id="{F3AC45C7-44F2-AB58-E957-4BB6D813837B}"/>
              </a:ext>
            </a:extLst>
          </p:cNvPr>
          <p:cNvSpPr/>
          <p:nvPr/>
        </p:nvSpPr>
        <p:spPr>
          <a:xfrm>
            <a:off x="11111170" y="312778"/>
            <a:ext cx="370614"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F</a:t>
            </a:r>
            <a:r>
              <a:rPr lang="en-US" baseline="-25000" dirty="0">
                <a:solidFill>
                  <a:srgbClr val="000000"/>
                </a:solidFill>
                <a:effectLst/>
                <a:latin typeface="Gill Sans" panose="020B0502020104020203" pitchFamily="34" charset="-79"/>
                <a:cs typeface="Gill Sans" panose="020B0502020104020203" pitchFamily="34" charset="-79"/>
              </a:rPr>
              <a:t>4</a:t>
            </a:r>
          </a:p>
        </p:txBody>
      </p:sp>
      <p:cxnSp>
        <p:nvCxnSpPr>
          <p:cNvPr id="39" name="Curved Connector 38">
            <a:extLst>
              <a:ext uri="{FF2B5EF4-FFF2-40B4-BE49-F238E27FC236}">
                <a16:creationId xmlns:a16="http://schemas.microsoft.com/office/drawing/2014/main" id="{D72AF380-22F4-5B45-38CB-591D2E71BDAF}"/>
              </a:ext>
            </a:extLst>
          </p:cNvPr>
          <p:cNvCxnSpPr>
            <a:cxnSpLocks/>
            <a:stCxn id="19" idx="0"/>
            <a:endCxn id="6" idx="0"/>
          </p:cNvCxnSpPr>
          <p:nvPr/>
        </p:nvCxnSpPr>
        <p:spPr>
          <a:xfrm rot="16200000" flipV="1">
            <a:off x="8798994" y="-1590518"/>
            <a:ext cx="58392" cy="5358734"/>
          </a:xfrm>
          <a:prstGeom prst="curvedConnector3">
            <a:avLst>
              <a:gd name="adj1" fmla="val 1757594"/>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A05CCB20-3C42-767D-87A3-F6210A3F1087}"/>
              </a:ext>
            </a:extLst>
          </p:cNvPr>
          <p:cNvCxnSpPr>
            <a:cxnSpLocks/>
          </p:cNvCxnSpPr>
          <p:nvPr/>
        </p:nvCxnSpPr>
        <p:spPr>
          <a:xfrm>
            <a:off x="8542060" y="1683386"/>
            <a:ext cx="63568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Rectangle 48">
            <a:extLst>
              <a:ext uri="{FF2B5EF4-FFF2-40B4-BE49-F238E27FC236}">
                <a16:creationId xmlns:a16="http://schemas.microsoft.com/office/drawing/2014/main" id="{09E488CE-1B8F-8138-B347-F8A05764FE6B}"/>
              </a:ext>
            </a:extLst>
          </p:cNvPr>
          <p:cNvSpPr/>
          <p:nvPr/>
        </p:nvSpPr>
        <p:spPr>
          <a:xfrm>
            <a:off x="8667471" y="1679577"/>
            <a:ext cx="349775"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s</a:t>
            </a:r>
            <a:r>
              <a:rPr lang="en-US" baseline="-25000" dirty="0">
                <a:solidFill>
                  <a:srgbClr val="000000"/>
                </a:solidFill>
                <a:effectLst/>
                <a:latin typeface="Gill Sans" panose="020B0502020104020203" pitchFamily="34" charset="-79"/>
                <a:cs typeface="Gill Sans" panose="020B0502020104020203" pitchFamily="34" charset="-79"/>
              </a:rPr>
              <a:t>2</a:t>
            </a:r>
            <a:endParaRPr lang="en-US" dirty="0">
              <a:solidFill>
                <a:srgbClr val="000000"/>
              </a:solidFill>
              <a:effectLst/>
              <a:latin typeface="Gill Sans" panose="020B0502020104020203" pitchFamily="34" charset="-79"/>
              <a:cs typeface="Gill Sans" panose="020B0502020104020203" pitchFamily="34" charset="-79"/>
            </a:endParaRPr>
          </a:p>
        </p:txBody>
      </p:sp>
      <p:cxnSp>
        <p:nvCxnSpPr>
          <p:cNvPr id="50" name="Straight Arrow Connector 49">
            <a:extLst>
              <a:ext uri="{FF2B5EF4-FFF2-40B4-BE49-F238E27FC236}">
                <a16:creationId xmlns:a16="http://schemas.microsoft.com/office/drawing/2014/main" id="{B0D30529-5EF5-53CA-C41B-BD49CE005BE3}"/>
              </a:ext>
            </a:extLst>
          </p:cNvPr>
          <p:cNvCxnSpPr>
            <a:cxnSpLocks/>
          </p:cNvCxnSpPr>
          <p:nvPr/>
        </p:nvCxnSpPr>
        <p:spPr>
          <a:xfrm>
            <a:off x="10309290" y="1667399"/>
            <a:ext cx="63568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5B5B36BD-AF4A-53EB-F0C2-73FF3133D6EA}"/>
              </a:ext>
            </a:extLst>
          </p:cNvPr>
          <p:cNvSpPr/>
          <p:nvPr/>
        </p:nvSpPr>
        <p:spPr>
          <a:xfrm>
            <a:off x="10434701" y="1663590"/>
            <a:ext cx="349775"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s</a:t>
            </a:r>
            <a:r>
              <a:rPr lang="en-US" baseline="-25000" dirty="0">
                <a:solidFill>
                  <a:srgbClr val="000000"/>
                </a:solidFill>
                <a:effectLst/>
                <a:latin typeface="Gill Sans" panose="020B0502020104020203" pitchFamily="34" charset="-79"/>
                <a:cs typeface="Gill Sans" panose="020B0502020104020203" pitchFamily="34" charset="-79"/>
              </a:rPr>
              <a:t>3</a:t>
            </a:r>
            <a:endParaRPr lang="en-US" dirty="0">
              <a:solidFill>
                <a:srgbClr val="000000"/>
              </a:solidFill>
              <a:effectLst/>
              <a:latin typeface="Gill Sans" panose="020B0502020104020203" pitchFamily="34" charset="-79"/>
              <a:cs typeface="Gill Sans" panose="020B0502020104020203" pitchFamily="34" charset="-79"/>
            </a:endParaRPr>
          </a:p>
        </p:txBody>
      </p:sp>
      <p:sp>
        <p:nvSpPr>
          <p:cNvPr id="24" name="Rectangle 23">
            <a:extLst>
              <a:ext uri="{FF2B5EF4-FFF2-40B4-BE49-F238E27FC236}">
                <a16:creationId xmlns:a16="http://schemas.microsoft.com/office/drawing/2014/main" id="{93483930-DE8C-B63F-6C2F-1AEE6F9576F6}"/>
              </a:ext>
            </a:extLst>
          </p:cNvPr>
          <p:cNvSpPr/>
          <p:nvPr/>
        </p:nvSpPr>
        <p:spPr>
          <a:xfrm>
            <a:off x="6226167" y="4535696"/>
            <a:ext cx="441146" cy="461665"/>
          </a:xfrm>
          <a:prstGeom prst="rect">
            <a:avLst/>
          </a:prstGeom>
        </p:spPr>
        <p:txBody>
          <a:bodyPr wrap="square">
            <a:spAutoFit/>
          </a:bodyPr>
          <a:lstStyle/>
          <a:p>
            <a:r>
              <a:rPr lang="en-US" sz="2400" b="1" dirty="0">
                <a:latin typeface="Helvetica" pitchFamily="2" charset="0"/>
              </a:rPr>
              <a:t>x</a:t>
            </a:r>
          </a:p>
        </p:txBody>
      </p:sp>
      <p:sp>
        <p:nvSpPr>
          <p:cNvPr id="25" name="Rectangle 24">
            <a:extLst>
              <a:ext uri="{FF2B5EF4-FFF2-40B4-BE49-F238E27FC236}">
                <a16:creationId xmlns:a16="http://schemas.microsoft.com/office/drawing/2014/main" id="{B7473E30-80DC-98CA-277F-71A7FC5640BD}"/>
              </a:ext>
            </a:extLst>
          </p:cNvPr>
          <p:cNvSpPr/>
          <p:nvPr/>
        </p:nvSpPr>
        <p:spPr>
          <a:xfrm>
            <a:off x="7384309" y="4530659"/>
            <a:ext cx="441146" cy="461665"/>
          </a:xfrm>
          <a:prstGeom prst="rect">
            <a:avLst/>
          </a:prstGeom>
        </p:spPr>
        <p:txBody>
          <a:bodyPr wrap="square">
            <a:spAutoFit/>
          </a:bodyPr>
          <a:lstStyle/>
          <a:p>
            <a:r>
              <a:rPr lang="en-US" sz="2400" b="1" dirty="0">
                <a:latin typeface="Helvetica" pitchFamily="2" charset="0"/>
              </a:rPr>
              <a:t>=</a:t>
            </a:r>
          </a:p>
        </p:txBody>
      </p:sp>
      <p:sp>
        <p:nvSpPr>
          <p:cNvPr id="40" name="TextBox 39">
            <a:extLst>
              <a:ext uri="{FF2B5EF4-FFF2-40B4-BE49-F238E27FC236}">
                <a16:creationId xmlns:a16="http://schemas.microsoft.com/office/drawing/2014/main" id="{B55F2713-39E0-6E05-8602-35965FCC4242}"/>
              </a:ext>
            </a:extLst>
          </p:cNvPr>
          <p:cNvSpPr txBox="1"/>
          <p:nvPr/>
        </p:nvSpPr>
        <p:spPr>
          <a:xfrm>
            <a:off x="6195775" y="3313627"/>
            <a:ext cx="65" cy="553998"/>
          </a:xfrm>
          <a:prstGeom prst="rect">
            <a:avLst/>
          </a:prstGeom>
          <a:noFill/>
        </p:spPr>
        <p:txBody>
          <a:bodyPr wrap="none" lIns="0" tIns="0" rIns="0" bIns="0" rtlCol="0">
            <a:spAutoFit/>
          </a:bodyPr>
          <a:lstStyle/>
          <a:p>
            <a:endParaRPr lang="en-US" dirty="0"/>
          </a:p>
          <a:p>
            <a:endParaRPr lang="en-US" dirty="0"/>
          </a:p>
        </p:txBody>
      </p:sp>
      <p:sp>
        <p:nvSpPr>
          <p:cNvPr id="63" name="Rectangle 62">
            <a:extLst>
              <a:ext uri="{FF2B5EF4-FFF2-40B4-BE49-F238E27FC236}">
                <a16:creationId xmlns:a16="http://schemas.microsoft.com/office/drawing/2014/main" id="{78F429B0-676B-8E57-CFA6-D136988780A6}"/>
              </a:ext>
            </a:extLst>
          </p:cNvPr>
          <p:cNvSpPr/>
          <p:nvPr/>
        </p:nvSpPr>
        <p:spPr>
          <a:xfrm>
            <a:off x="102381" y="1685610"/>
            <a:ext cx="3982817" cy="892552"/>
          </a:xfrm>
          <a:prstGeom prst="rect">
            <a:avLst/>
          </a:prstGeom>
        </p:spPr>
        <p:txBody>
          <a:bodyPr wrap="square">
            <a:spAutoFit/>
          </a:bodyPr>
          <a:lstStyle/>
          <a:p>
            <a:pPr algn="ctr"/>
            <a:r>
              <a:rPr lang="en-US" sz="2600" dirty="0">
                <a:solidFill>
                  <a:srgbClr val="000000"/>
                </a:solidFill>
                <a:effectLst/>
                <a:latin typeface="Helvetica Light" panose="020B0403020202020204" pitchFamily="34" charset="0"/>
              </a:rPr>
              <a:t>Demographers collect these rates in life tables</a:t>
            </a:r>
          </a:p>
        </p:txBody>
      </p:sp>
      <p:cxnSp>
        <p:nvCxnSpPr>
          <p:cNvPr id="64" name="Straight Arrow Connector 63">
            <a:extLst>
              <a:ext uri="{FF2B5EF4-FFF2-40B4-BE49-F238E27FC236}">
                <a16:creationId xmlns:a16="http://schemas.microsoft.com/office/drawing/2014/main" id="{24D635BA-B24A-E402-0D91-496707A8589C}"/>
              </a:ext>
            </a:extLst>
          </p:cNvPr>
          <p:cNvCxnSpPr>
            <a:cxnSpLocks/>
          </p:cNvCxnSpPr>
          <p:nvPr/>
        </p:nvCxnSpPr>
        <p:spPr>
          <a:xfrm>
            <a:off x="2856286" y="4783694"/>
            <a:ext cx="526477"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18" name="Table 19">
            <a:extLst>
              <a:ext uri="{FF2B5EF4-FFF2-40B4-BE49-F238E27FC236}">
                <a16:creationId xmlns:a16="http://schemas.microsoft.com/office/drawing/2014/main" id="{A4A0627C-BA10-34D9-F7E7-9E5E401203E4}"/>
              </a:ext>
            </a:extLst>
          </p:cNvPr>
          <p:cNvGraphicFramePr>
            <a:graphicFrameLocks noGrp="1"/>
          </p:cNvGraphicFramePr>
          <p:nvPr/>
        </p:nvGraphicFramePr>
        <p:xfrm>
          <a:off x="297633" y="2696321"/>
          <a:ext cx="8128000" cy="2494280"/>
        </p:xfrm>
        <a:graphic>
          <a:graphicData uri="http://schemas.openxmlformats.org/drawingml/2006/table">
            <a:tbl>
              <a:tblPr firstRow="1" bandRow="1">
                <a:tableStyleId>{073A0DAA-6AF3-43AB-8588-CEC1D06C72B9}</a:tableStyleId>
              </a:tblPr>
              <a:tblGrid>
                <a:gridCol w="1625600">
                  <a:extLst>
                    <a:ext uri="{9D8B030D-6E8A-4147-A177-3AD203B41FA5}">
                      <a16:colId xmlns:a16="http://schemas.microsoft.com/office/drawing/2014/main" val="2909356371"/>
                    </a:ext>
                  </a:extLst>
                </a:gridCol>
                <a:gridCol w="1625600">
                  <a:extLst>
                    <a:ext uri="{9D8B030D-6E8A-4147-A177-3AD203B41FA5}">
                      <a16:colId xmlns:a16="http://schemas.microsoft.com/office/drawing/2014/main" val="2611802161"/>
                    </a:ext>
                  </a:extLst>
                </a:gridCol>
                <a:gridCol w="1625600">
                  <a:extLst>
                    <a:ext uri="{9D8B030D-6E8A-4147-A177-3AD203B41FA5}">
                      <a16:colId xmlns:a16="http://schemas.microsoft.com/office/drawing/2014/main" val="1359397925"/>
                    </a:ext>
                  </a:extLst>
                </a:gridCol>
                <a:gridCol w="1625600">
                  <a:extLst>
                    <a:ext uri="{9D8B030D-6E8A-4147-A177-3AD203B41FA5}">
                      <a16:colId xmlns:a16="http://schemas.microsoft.com/office/drawing/2014/main" val="3393837580"/>
                    </a:ext>
                  </a:extLst>
                </a:gridCol>
                <a:gridCol w="1625600">
                  <a:extLst>
                    <a:ext uri="{9D8B030D-6E8A-4147-A177-3AD203B41FA5}">
                      <a16:colId xmlns:a16="http://schemas.microsoft.com/office/drawing/2014/main" val="179570439"/>
                    </a:ext>
                  </a:extLst>
                </a:gridCol>
              </a:tblGrid>
              <a:tr h="370840">
                <a:tc>
                  <a:txBody>
                    <a:bodyPr/>
                    <a:lstStyle/>
                    <a:p>
                      <a:r>
                        <a:rPr lang="en-US" dirty="0"/>
                        <a:t>x (age)</a:t>
                      </a:r>
                    </a:p>
                  </a:txBody>
                  <a:tcPr/>
                </a:tc>
                <a:tc>
                  <a:txBody>
                    <a:bodyPr/>
                    <a:lstStyle/>
                    <a:p>
                      <a:r>
                        <a:rPr lang="en-US" dirty="0" err="1"/>
                        <a:t>N</a:t>
                      </a:r>
                      <a:r>
                        <a:rPr lang="en-US" baseline="-25000" dirty="0" err="1"/>
                        <a:t>x</a:t>
                      </a:r>
                      <a:r>
                        <a:rPr lang="en-US" dirty="0"/>
                        <a:t> (number in cohort)</a:t>
                      </a:r>
                    </a:p>
                  </a:txBody>
                  <a:tcPr/>
                </a:tc>
                <a:tc>
                  <a:txBody>
                    <a:bodyPr/>
                    <a:lstStyle/>
                    <a:p>
                      <a:r>
                        <a:rPr lang="en-US" dirty="0"/>
                        <a:t>l</a:t>
                      </a:r>
                      <a:r>
                        <a:rPr lang="en-US" baseline="-25000" dirty="0"/>
                        <a:t>x</a:t>
                      </a:r>
                      <a:r>
                        <a:rPr lang="en-US" dirty="0"/>
                        <a:t> (survivorship to age x)</a:t>
                      </a:r>
                    </a:p>
                  </a:txBody>
                  <a:tcPr/>
                </a:tc>
                <a:tc>
                  <a:txBody>
                    <a:bodyPr/>
                    <a:lstStyle/>
                    <a:p>
                      <a:r>
                        <a:rPr lang="en-US" dirty="0"/>
                        <a:t>m</a:t>
                      </a:r>
                      <a:r>
                        <a:rPr lang="en-US" baseline="-25000" dirty="0"/>
                        <a:t>x</a:t>
                      </a:r>
                      <a:r>
                        <a:rPr lang="en-US" dirty="0"/>
                        <a:t> (fecundity)</a:t>
                      </a:r>
                    </a:p>
                  </a:txBody>
                  <a:tcPr/>
                </a:tc>
                <a:tc>
                  <a:txBody>
                    <a:bodyPr/>
                    <a:lstStyle/>
                    <a:p>
                      <a:r>
                        <a:rPr lang="en-US" dirty="0" err="1"/>
                        <a:t>l</a:t>
                      </a:r>
                      <a:r>
                        <a:rPr lang="en-US" baseline="-25000" dirty="0" err="1"/>
                        <a:t>x</a:t>
                      </a:r>
                      <a:r>
                        <a:rPr lang="en-US" dirty="0" err="1"/>
                        <a:t>m</a:t>
                      </a:r>
                      <a:r>
                        <a:rPr lang="en-US" baseline="-25000" dirty="0" err="1"/>
                        <a:t>x</a:t>
                      </a:r>
                      <a:r>
                        <a:rPr lang="en-US" dirty="0"/>
                        <a:t> </a:t>
                      </a:r>
                    </a:p>
                  </a:txBody>
                  <a:tcPr/>
                </a:tc>
                <a:extLst>
                  <a:ext uri="{0D108BD9-81ED-4DB2-BD59-A6C34878D82A}">
                    <a16:rowId xmlns:a16="http://schemas.microsoft.com/office/drawing/2014/main" val="988609561"/>
                  </a:ext>
                </a:extLst>
              </a:tr>
              <a:tr h="370840">
                <a:tc>
                  <a:txBody>
                    <a:bodyPr/>
                    <a:lstStyle/>
                    <a:p>
                      <a:r>
                        <a:rPr lang="en-US" dirty="0"/>
                        <a:t>0</a:t>
                      </a:r>
                    </a:p>
                  </a:txBody>
                  <a:tcPr/>
                </a:tc>
                <a:tc>
                  <a:txBody>
                    <a:bodyPr/>
                    <a:lstStyle/>
                    <a:p>
                      <a:r>
                        <a:rPr lang="en-US" dirty="0"/>
                        <a:t>100</a:t>
                      </a:r>
                    </a:p>
                  </a:txBody>
                  <a:tcPr/>
                </a:tc>
                <a:tc>
                  <a:txBody>
                    <a:bodyPr/>
                    <a:lstStyle/>
                    <a:p>
                      <a:r>
                        <a:rPr lang="en-US" dirty="0"/>
                        <a:t>1</a:t>
                      </a:r>
                    </a:p>
                  </a:txBody>
                  <a:tcPr/>
                </a:tc>
                <a:tc>
                  <a:txBody>
                    <a:bodyPr/>
                    <a:lstStyle/>
                    <a:p>
                      <a:r>
                        <a:rPr lang="en-US" dirty="0"/>
                        <a:t>0</a:t>
                      </a:r>
                    </a:p>
                  </a:txBody>
                  <a:tcPr/>
                </a:tc>
                <a:tc>
                  <a:txBody>
                    <a:bodyPr/>
                    <a:lstStyle/>
                    <a:p>
                      <a:r>
                        <a:rPr lang="en-US" dirty="0"/>
                        <a:t>0</a:t>
                      </a:r>
                    </a:p>
                  </a:txBody>
                  <a:tcPr/>
                </a:tc>
                <a:extLst>
                  <a:ext uri="{0D108BD9-81ED-4DB2-BD59-A6C34878D82A}">
                    <a16:rowId xmlns:a16="http://schemas.microsoft.com/office/drawing/2014/main" val="1409855481"/>
                  </a:ext>
                </a:extLst>
              </a:tr>
              <a:tr h="370840">
                <a:tc>
                  <a:txBody>
                    <a:bodyPr/>
                    <a:lstStyle/>
                    <a:p>
                      <a:r>
                        <a:rPr lang="en-US" dirty="0"/>
                        <a:t>1</a:t>
                      </a:r>
                    </a:p>
                  </a:txBody>
                  <a:tcPr/>
                </a:tc>
                <a:tc>
                  <a:txBody>
                    <a:bodyPr/>
                    <a:lstStyle/>
                    <a:p>
                      <a:r>
                        <a:rPr lang="en-US" dirty="0"/>
                        <a:t>60</a:t>
                      </a:r>
                    </a:p>
                  </a:txBody>
                  <a:tcPr/>
                </a:tc>
                <a:tc>
                  <a:txBody>
                    <a:bodyPr/>
                    <a:lstStyle/>
                    <a:p>
                      <a:r>
                        <a:rPr lang="en-US" dirty="0"/>
                        <a:t>.6</a:t>
                      </a:r>
                    </a:p>
                  </a:txBody>
                  <a:tcPr/>
                </a:tc>
                <a:tc>
                  <a:txBody>
                    <a:bodyPr/>
                    <a:lstStyle/>
                    <a:p>
                      <a:r>
                        <a:rPr lang="en-US" dirty="0"/>
                        <a:t>2</a:t>
                      </a:r>
                    </a:p>
                  </a:txBody>
                  <a:tcPr/>
                </a:tc>
                <a:tc>
                  <a:txBody>
                    <a:bodyPr/>
                    <a:lstStyle/>
                    <a:p>
                      <a:r>
                        <a:rPr lang="en-US" dirty="0"/>
                        <a:t>1.2</a:t>
                      </a:r>
                    </a:p>
                  </a:txBody>
                  <a:tcPr/>
                </a:tc>
                <a:extLst>
                  <a:ext uri="{0D108BD9-81ED-4DB2-BD59-A6C34878D82A}">
                    <a16:rowId xmlns:a16="http://schemas.microsoft.com/office/drawing/2014/main" val="2172339051"/>
                  </a:ext>
                </a:extLst>
              </a:tr>
              <a:tr h="370840">
                <a:tc>
                  <a:txBody>
                    <a:bodyPr/>
                    <a:lstStyle/>
                    <a:p>
                      <a:r>
                        <a:rPr lang="en-US" dirty="0"/>
                        <a:t>2</a:t>
                      </a:r>
                    </a:p>
                  </a:txBody>
                  <a:tcPr/>
                </a:tc>
                <a:tc>
                  <a:txBody>
                    <a:bodyPr/>
                    <a:lstStyle/>
                    <a:p>
                      <a:r>
                        <a:rPr lang="en-US" dirty="0"/>
                        <a:t>30</a:t>
                      </a:r>
                    </a:p>
                  </a:txBody>
                  <a:tcPr/>
                </a:tc>
                <a:tc>
                  <a:txBody>
                    <a:bodyPr/>
                    <a:lstStyle/>
                    <a:p>
                      <a:r>
                        <a:rPr lang="en-US" dirty="0"/>
                        <a:t>.3</a:t>
                      </a:r>
                    </a:p>
                  </a:txBody>
                  <a:tcPr/>
                </a:tc>
                <a:tc>
                  <a:txBody>
                    <a:bodyPr/>
                    <a:lstStyle/>
                    <a:p>
                      <a:r>
                        <a:rPr lang="en-US" dirty="0"/>
                        <a:t>3</a:t>
                      </a:r>
                    </a:p>
                  </a:txBody>
                  <a:tcPr/>
                </a:tc>
                <a:tc>
                  <a:txBody>
                    <a:bodyPr/>
                    <a:lstStyle/>
                    <a:p>
                      <a:r>
                        <a:rPr lang="en-US" dirty="0"/>
                        <a:t>0.9</a:t>
                      </a:r>
                    </a:p>
                  </a:txBody>
                  <a:tcPr/>
                </a:tc>
                <a:extLst>
                  <a:ext uri="{0D108BD9-81ED-4DB2-BD59-A6C34878D82A}">
                    <a16:rowId xmlns:a16="http://schemas.microsoft.com/office/drawing/2014/main" val="2316309572"/>
                  </a:ext>
                </a:extLst>
              </a:tr>
              <a:tr h="370840">
                <a:tc>
                  <a:txBody>
                    <a:bodyPr/>
                    <a:lstStyle/>
                    <a:p>
                      <a:r>
                        <a:rPr lang="en-US" dirty="0"/>
                        <a:t>3</a:t>
                      </a:r>
                    </a:p>
                  </a:txBody>
                  <a:tcPr/>
                </a:tc>
                <a:tc>
                  <a:txBody>
                    <a:bodyPr/>
                    <a:lstStyle/>
                    <a:p>
                      <a:r>
                        <a:rPr lang="en-US" dirty="0"/>
                        <a:t>10</a:t>
                      </a:r>
                    </a:p>
                  </a:txBody>
                  <a:tcPr/>
                </a:tc>
                <a:tc>
                  <a:txBody>
                    <a:bodyPr/>
                    <a:lstStyle/>
                    <a:p>
                      <a:r>
                        <a:rPr lang="en-US" dirty="0"/>
                        <a:t>.1</a:t>
                      </a:r>
                    </a:p>
                  </a:txBody>
                  <a:tcPr/>
                </a:tc>
                <a:tc>
                  <a:txBody>
                    <a:bodyPr/>
                    <a:lstStyle/>
                    <a:p>
                      <a:r>
                        <a:rPr lang="en-US" dirty="0"/>
                        <a:t>1</a:t>
                      </a:r>
                    </a:p>
                  </a:txBody>
                  <a:tcPr/>
                </a:tc>
                <a:tc>
                  <a:txBody>
                    <a:bodyPr/>
                    <a:lstStyle/>
                    <a:p>
                      <a:r>
                        <a:rPr lang="en-US" dirty="0"/>
                        <a:t>0.1</a:t>
                      </a:r>
                    </a:p>
                  </a:txBody>
                  <a:tcPr/>
                </a:tc>
                <a:extLst>
                  <a:ext uri="{0D108BD9-81ED-4DB2-BD59-A6C34878D82A}">
                    <a16:rowId xmlns:a16="http://schemas.microsoft.com/office/drawing/2014/main" val="1501765558"/>
                  </a:ext>
                </a:extLst>
              </a:tr>
              <a:tr h="370840">
                <a:tc>
                  <a:txBody>
                    <a:bodyPr/>
                    <a:lstStyle/>
                    <a:p>
                      <a:r>
                        <a:rPr lang="en-US" dirty="0"/>
                        <a:t>4</a:t>
                      </a:r>
                    </a:p>
                  </a:txBody>
                  <a:tcPr/>
                </a:tc>
                <a:tc>
                  <a:txBody>
                    <a:bodyPr/>
                    <a:lstStyle/>
                    <a:p>
                      <a:r>
                        <a:rPr lang="en-US" dirty="0"/>
                        <a:t>1</a:t>
                      </a:r>
                    </a:p>
                  </a:txBody>
                  <a:tcPr/>
                </a:tc>
                <a:tc>
                  <a:txBody>
                    <a:bodyPr/>
                    <a:lstStyle/>
                    <a:p>
                      <a:r>
                        <a:rPr lang="en-US" dirty="0"/>
                        <a:t>.01</a:t>
                      </a:r>
                    </a:p>
                  </a:txBody>
                  <a:tcPr/>
                </a:tc>
                <a:tc>
                  <a:txBody>
                    <a:bodyPr/>
                    <a:lstStyle/>
                    <a:p>
                      <a:r>
                        <a:rPr lang="en-US" dirty="0"/>
                        <a:t>1</a:t>
                      </a:r>
                    </a:p>
                  </a:txBody>
                  <a:tcPr/>
                </a:tc>
                <a:tc>
                  <a:txBody>
                    <a:bodyPr/>
                    <a:lstStyle/>
                    <a:p>
                      <a:r>
                        <a:rPr lang="en-US" dirty="0"/>
                        <a:t>0.01</a:t>
                      </a:r>
                    </a:p>
                  </a:txBody>
                  <a:tcPr/>
                </a:tc>
                <a:extLst>
                  <a:ext uri="{0D108BD9-81ED-4DB2-BD59-A6C34878D82A}">
                    <a16:rowId xmlns:a16="http://schemas.microsoft.com/office/drawing/2014/main" val="2454113382"/>
                  </a:ext>
                </a:extLst>
              </a:tr>
            </a:tbl>
          </a:graphicData>
        </a:graphic>
      </p:graphicFrame>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6C4C83D8-2C72-926E-34F3-DB47283A5750}"/>
                  </a:ext>
                </a:extLst>
              </p:cNvPr>
              <p:cNvSpPr txBox="1"/>
              <p:nvPr/>
            </p:nvSpPr>
            <p:spPr>
              <a:xfrm>
                <a:off x="811947" y="5704115"/>
                <a:ext cx="5873994" cy="430887"/>
              </a:xfrm>
              <a:prstGeom prst="rect">
                <a:avLst/>
              </a:prstGeom>
              <a:noFill/>
            </p:spPr>
            <p:txBody>
              <a:bodyPr wrap="square" rtlCol="0">
                <a:spAutoFit/>
              </a:bodyPr>
              <a:lstStyle/>
              <a:p>
                <a:pPr algn="r"/>
                <a:r>
                  <a:rPr lang="en-US" sz="2200" b="1" dirty="0"/>
                  <a:t>Gross reproductive rate (GRR): </a:t>
                </a:r>
                <a14:m>
                  <m:oMath xmlns:m="http://schemas.openxmlformats.org/officeDocument/2006/math">
                    <m:nary>
                      <m:naryPr>
                        <m:chr m:val="∑"/>
                        <m:subHide m:val="on"/>
                        <m:supHide m:val="on"/>
                        <m:ctrlPr>
                          <a:rPr lang="en-US" sz="2200" i="1" smtClean="0">
                            <a:latin typeface="Cambria Math" panose="02040503050406030204" pitchFamily="18" charset="0"/>
                          </a:rPr>
                        </m:ctrlPr>
                      </m:naryPr>
                      <m:sub/>
                      <m:sup/>
                      <m:e>
                        <m:sSub>
                          <m:sSubPr>
                            <m:ctrlPr>
                              <a:rPr lang="en-US" sz="2200" i="1" smtClean="0">
                                <a:latin typeface="Cambria Math" panose="02040503050406030204" pitchFamily="18" charset="0"/>
                              </a:rPr>
                            </m:ctrlPr>
                          </m:sSubPr>
                          <m:e>
                            <m:r>
                              <a:rPr lang="en-US" sz="2200" b="0" i="1" smtClean="0">
                                <a:latin typeface="Cambria Math" panose="02040503050406030204" pitchFamily="18" charset="0"/>
                              </a:rPr>
                              <m:t>𝑚</m:t>
                            </m:r>
                          </m:e>
                          <m:sub>
                            <m:r>
                              <a:rPr lang="en-US" sz="2200" b="0" i="1" smtClean="0">
                                <a:latin typeface="Cambria Math" panose="02040503050406030204" pitchFamily="18" charset="0"/>
                              </a:rPr>
                              <m:t>𝑥</m:t>
                            </m:r>
                          </m:sub>
                        </m:sSub>
                        <m:r>
                          <a:rPr lang="en-US" sz="2200" b="0" i="1" smtClean="0">
                            <a:latin typeface="Cambria Math" panose="02040503050406030204" pitchFamily="18" charset="0"/>
                          </a:rPr>
                          <m:t>=7</m:t>
                        </m:r>
                      </m:e>
                    </m:nary>
                  </m:oMath>
                </a14:m>
                <a:endParaRPr lang="en-US" sz="2200" dirty="0">
                  <a:latin typeface="+mj-lt"/>
                  <a:cs typeface="Franklin Gothic Medium"/>
                </a:endParaRPr>
              </a:p>
            </p:txBody>
          </p:sp>
        </mc:Choice>
        <mc:Fallback xmlns="">
          <p:sp>
            <p:nvSpPr>
              <p:cNvPr id="20" name="TextBox 19">
                <a:extLst>
                  <a:ext uri="{FF2B5EF4-FFF2-40B4-BE49-F238E27FC236}">
                    <a16:creationId xmlns:a16="http://schemas.microsoft.com/office/drawing/2014/main" id="{6C4C83D8-2C72-926E-34F3-DB47283A5750}"/>
                  </a:ext>
                </a:extLst>
              </p:cNvPr>
              <p:cNvSpPr txBox="1">
                <a:spLocks noRot="1" noChangeAspect="1" noMove="1" noResize="1" noEditPoints="1" noAdjustHandles="1" noChangeArrowheads="1" noChangeShapeType="1" noTextEdit="1"/>
              </p:cNvSpPr>
              <p:nvPr/>
            </p:nvSpPr>
            <p:spPr>
              <a:xfrm>
                <a:off x="811947" y="5704115"/>
                <a:ext cx="5873994" cy="430887"/>
              </a:xfrm>
              <a:prstGeom prst="rect">
                <a:avLst/>
              </a:prstGeom>
              <a:blipFill>
                <a:blip r:embed="rId3"/>
                <a:stretch>
                  <a:fillRect t="-123529" r="-216" b="-194118"/>
                </a:stretch>
              </a:blipFill>
            </p:spPr>
            <p:txBody>
              <a:bodyPr/>
              <a:lstStyle/>
              <a:p>
                <a:r>
                  <a:rPr lang="en-US">
                    <a:noFill/>
                  </a:rPr>
                  <a:t> </a:t>
                </a:r>
              </a:p>
            </p:txBody>
          </p:sp>
        </mc:Fallback>
      </mc:AlternateContent>
      <p:sp>
        <p:nvSpPr>
          <p:cNvPr id="26" name="Right Brace 25">
            <a:extLst>
              <a:ext uri="{FF2B5EF4-FFF2-40B4-BE49-F238E27FC236}">
                <a16:creationId xmlns:a16="http://schemas.microsoft.com/office/drawing/2014/main" id="{DD353444-BD5A-9A05-6C71-33D6E6C0DD90}"/>
              </a:ext>
            </a:extLst>
          </p:cNvPr>
          <p:cNvSpPr/>
          <p:nvPr/>
        </p:nvSpPr>
        <p:spPr>
          <a:xfrm rot="5400000">
            <a:off x="5766516" y="4664151"/>
            <a:ext cx="355294" cy="1606779"/>
          </a:xfrm>
          <a:prstGeom prst="righ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8606405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F696A1C-45EC-0500-C0D9-77E12DFD1469}"/>
              </a:ext>
            </a:extLst>
          </p:cNvPr>
          <p:cNvSpPr/>
          <p:nvPr/>
        </p:nvSpPr>
        <p:spPr>
          <a:xfrm>
            <a:off x="5614820" y="1059653"/>
            <a:ext cx="1068005" cy="1110836"/>
          </a:xfrm>
          <a:prstGeom prst="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rPr>
              <a:t>Age</a:t>
            </a:r>
            <a:r>
              <a:rPr lang="en-US" sz="2200" baseline="-25000" dirty="0">
                <a:solidFill>
                  <a:schemeClr val="bg1"/>
                </a:solidFill>
              </a:rPr>
              <a:t>1</a:t>
            </a:r>
          </a:p>
        </p:txBody>
      </p:sp>
      <p:sp>
        <p:nvSpPr>
          <p:cNvPr id="7" name="Rectangle 6">
            <a:extLst>
              <a:ext uri="{FF2B5EF4-FFF2-40B4-BE49-F238E27FC236}">
                <a16:creationId xmlns:a16="http://schemas.microsoft.com/office/drawing/2014/main" id="{B100A66E-14FC-9490-514E-7F4B15169425}"/>
              </a:ext>
            </a:extLst>
          </p:cNvPr>
          <p:cNvSpPr/>
          <p:nvPr/>
        </p:nvSpPr>
        <p:spPr>
          <a:xfrm>
            <a:off x="7412878" y="1122174"/>
            <a:ext cx="1068005" cy="1110836"/>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rPr>
              <a:t>Age</a:t>
            </a:r>
            <a:r>
              <a:rPr lang="en-US" sz="2200" baseline="-25000" dirty="0">
                <a:solidFill>
                  <a:schemeClr val="bg1"/>
                </a:solidFill>
              </a:rPr>
              <a:t>2</a:t>
            </a:r>
          </a:p>
        </p:txBody>
      </p:sp>
      <p:cxnSp>
        <p:nvCxnSpPr>
          <p:cNvPr id="8" name="Straight Arrow Connector 7">
            <a:extLst>
              <a:ext uri="{FF2B5EF4-FFF2-40B4-BE49-F238E27FC236}">
                <a16:creationId xmlns:a16="http://schemas.microsoft.com/office/drawing/2014/main" id="{126D0A65-B8DE-E62E-A810-3A2266DECA0B}"/>
              </a:ext>
            </a:extLst>
          </p:cNvPr>
          <p:cNvCxnSpPr>
            <a:cxnSpLocks/>
          </p:cNvCxnSpPr>
          <p:nvPr/>
        </p:nvCxnSpPr>
        <p:spPr>
          <a:xfrm>
            <a:off x="6747553" y="1667399"/>
            <a:ext cx="63568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Curved Connector 8">
            <a:extLst>
              <a:ext uri="{FF2B5EF4-FFF2-40B4-BE49-F238E27FC236}">
                <a16:creationId xmlns:a16="http://schemas.microsoft.com/office/drawing/2014/main" id="{FE79CBD2-5EBC-2FEA-5226-900D30F6C4A6}"/>
              </a:ext>
            </a:extLst>
          </p:cNvPr>
          <p:cNvCxnSpPr>
            <a:cxnSpLocks/>
            <a:stCxn id="7" idx="0"/>
            <a:endCxn id="6" idx="0"/>
          </p:cNvCxnSpPr>
          <p:nvPr/>
        </p:nvCxnSpPr>
        <p:spPr>
          <a:xfrm rot="16200000" flipV="1">
            <a:off x="7016592" y="191885"/>
            <a:ext cx="62521" cy="1798058"/>
          </a:xfrm>
          <a:prstGeom prst="curvedConnector3">
            <a:avLst>
              <a:gd name="adj1" fmla="val 465637"/>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E11AF108-E2F0-EB7D-4543-6EB8DE0E1BAC}"/>
              </a:ext>
            </a:extLst>
          </p:cNvPr>
          <p:cNvSpPr/>
          <p:nvPr/>
        </p:nvSpPr>
        <p:spPr>
          <a:xfrm>
            <a:off x="7502239" y="497444"/>
            <a:ext cx="370614"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F</a:t>
            </a:r>
            <a:r>
              <a:rPr lang="en-US" baseline="-25000" dirty="0">
                <a:solidFill>
                  <a:srgbClr val="000000"/>
                </a:solidFill>
                <a:effectLst/>
                <a:latin typeface="Gill Sans" panose="020B0502020104020203" pitchFamily="34" charset="-79"/>
                <a:cs typeface="Gill Sans" panose="020B0502020104020203" pitchFamily="34" charset="-79"/>
              </a:rPr>
              <a:t>2</a:t>
            </a:r>
          </a:p>
        </p:txBody>
      </p:sp>
      <p:sp>
        <p:nvSpPr>
          <p:cNvPr id="12" name="Rectangle 11">
            <a:extLst>
              <a:ext uri="{FF2B5EF4-FFF2-40B4-BE49-F238E27FC236}">
                <a16:creationId xmlns:a16="http://schemas.microsoft.com/office/drawing/2014/main" id="{440444FA-EE77-573F-8858-4655CE403C1B}"/>
              </a:ext>
            </a:extLst>
          </p:cNvPr>
          <p:cNvSpPr/>
          <p:nvPr/>
        </p:nvSpPr>
        <p:spPr>
          <a:xfrm>
            <a:off x="6872964" y="1663590"/>
            <a:ext cx="349775"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s</a:t>
            </a:r>
            <a:r>
              <a:rPr lang="en-US" baseline="-25000" dirty="0">
                <a:solidFill>
                  <a:srgbClr val="000000"/>
                </a:solidFill>
                <a:effectLst/>
                <a:latin typeface="Gill Sans" panose="020B0502020104020203" pitchFamily="34" charset="-79"/>
                <a:cs typeface="Gill Sans" panose="020B0502020104020203" pitchFamily="34" charset="-79"/>
              </a:rPr>
              <a:t>1</a:t>
            </a:r>
            <a:endParaRPr lang="en-US" dirty="0">
              <a:solidFill>
                <a:srgbClr val="000000"/>
              </a:solidFill>
              <a:effectLst/>
              <a:latin typeface="Gill Sans" panose="020B0502020104020203" pitchFamily="34" charset="-79"/>
              <a:cs typeface="Gill Sans" panose="020B0502020104020203" pitchFamily="34" charset="-79"/>
            </a:endParaRPr>
          </a:p>
        </p:txBody>
      </p:sp>
      <p:sp>
        <p:nvSpPr>
          <p:cNvPr id="14" name="Rectangle 13">
            <a:extLst>
              <a:ext uri="{FF2B5EF4-FFF2-40B4-BE49-F238E27FC236}">
                <a16:creationId xmlns:a16="http://schemas.microsoft.com/office/drawing/2014/main" id="{038BC713-E9E7-7709-B0BA-A25B8589F080}"/>
              </a:ext>
            </a:extLst>
          </p:cNvPr>
          <p:cNvSpPr/>
          <p:nvPr/>
        </p:nvSpPr>
        <p:spPr>
          <a:xfrm>
            <a:off x="102381" y="49909"/>
            <a:ext cx="3225338" cy="954107"/>
          </a:xfrm>
          <a:prstGeom prst="rect">
            <a:avLst/>
          </a:prstGeom>
          <a:ln>
            <a:solidFill>
              <a:schemeClr val="tx1"/>
            </a:solidFill>
          </a:ln>
        </p:spPr>
        <p:txBody>
          <a:bodyPr wrap="square">
            <a:spAutoFit/>
          </a:bodyPr>
          <a:lstStyle/>
          <a:p>
            <a:r>
              <a:rPr lang="en-US" sz="2800" b="1" dirty="0">
                <a:solidFill>
                  <a:srgbClr val="000000"/>
                </a:solidFill>
                <a:effectLst/>
                <a:latin typeface="Helvetica" pitchFamily="2" charset="0"/>
              </a:rPr>
              <a:t>The structured</a:t>
            </a:r>
            <a:endParaRPr lang="en-US" sz="2800" dirty="0">
              <a:solidFill>
                <a:srgbClr val="000000"/>
              </a:solidFill>
              <a:effectLst/>
              <a:latin typeface="Helvetica" pitchFamily="2" charset="0"/>
            </a:endParaRPr>
          </a:p>
          <a:p>
            <a:r>
              <a:rPr lang="en-US" sz="2800" b="1" dirty="0">
                <a:solidFill>
                  <a:srgbClr val="000000"/>
                </a:solidFill>
                <a:effectLst/>
                <a:latin typeface="Helvetica" pitchFamily="2" charset="0"/>
              </a:rPr>
              <a:t>population model</a:t>
            </a:r>
            <a:endParaRPr lang="en-US" sz="2800" dirty="0">
              <a:solidFill>
                <a:srgbClr val="000000"/>
              </a:solidFill>
              <a:effectLst/>
              <a:latin typeface="Helvetica" pitchFamily="2" charset="0"/>
            </a:endParaRPr>
          </a:p>
        </p:txBody>
      </p:sp>
      <p:sp>
        <p:nvSpPr>
          <p:cNvPr id="17" name="Rectangle 16">
            <a:extLst>
              <a:ext uri="{FF2B5EF4-FFF2-40B4-BE49-F238E27FC236}">
                <a16:creationId xmlns:a16="http://schemas.microsoft.com/office/drawing/2014/main" id="{3E48C7A5-C833-0912-3D5E-91D8503F8482}"/>
              </a:ext>
            </a:extLst>
          </p:cNvPr>
          <p:cNvSpPr/>
          <p:nvPr/>
        </p:nvSpPr>
        <p:spPr>
          <a:xfrm>
            <a:off x="9203835" y="1101393"/>
            <a:ext cx="1068005" cy="1110836"/>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rPr>
              <a:t>Age</a:t>
            </a:r>
            <a:r>
              <a:rPr lang="en-US" sz="2200" baseline="-25000" dirty="0">
                <a:solidFill>
                  <a:schemeClr val="bg1"/>
                </a:solidFill>
              </a:rPr>
              <a:t>3</a:t>
            </a:r>
          </a:p>
        </p:txBody>
      </p:sp>
      <p:sp>
        <p:nvSpPr>
          <p:cNvPr id="19" name="Rectangle 18">
            <a:extLst>
              <a:ext uri="{FF2B5EF4-FFF2-40B4-BE49-F238E27FC236}">
                <a16:creationId xmlns:a16="http://schemas.microsoft.com/office/drawing/2014/main" id="{4C03C8A5-C7D1-1E87-B4E8-7BE9DB333AF3}"/>
              </a:ext>
            </a:extLst>
          </p:cNvPr>
          <p:cNvSpPr/>
          <p:nvPr/>
        </p:nvSpPr>
        <p:spPr>
          <a:xfrm>
            <a:off x="10973554" y="1118045"/>
            <a:ext cx="1068005" cy="1110836"/>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rPr>
              <a:t>Age</a:t>
            </a:r>
            <a:r>
              <a:rPr lang="en-US" sz="2200" baseline="-25000" dirty="0">
                <a:solidFill>
                  <a:schemeClr val="bg1"/>
                </a:solidFill>
              </a:rPr>
              <a:t>4</a:t>
            </a:r>
          </a:p>
        </p:txBody>
      </p:sp>
      <p:cxnSp>
        <p:nvCxnSpPr>
          <p:cNvPr id="29" name="Curved Connector 28">
            <a:extLst>
              <a:ext uri="{FF2B5EF4-FFF2-40B4-BE49-F238E27FC236}">
                <a16:creationId xmlns:a16="http://schemas.microsoft.com/office/drawing/2014/main" id="{47335A30-4D77-6456-FF96-1B3D9C77AE92}"/>
              </a:ext>
            </a:extLst>
          </p:cNvPr>
          <p:cNvCxnSpPr>
            <a:cxnSpLocks/>
            <a:stCxn id="17" idx="0"/>
            <a:endCxn id="6" idx="0"/>
          </p:cNvCxnSpPr>
          <p:nvPr/>
        </p:nvCxnSpPr>
        <p:spPr>
          <a:xfrm rot="16200000" flipV="1">
            <a:off x="7922461" y="-713985"/>
            <a:ext cx="41740" cy="3589015"/>
          </a:xfrm>
          <a:prstGeom prst="curvedConnector3">
            <a:avLst>
              <a:gd name="adj1" fmla="val 171972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1931D421-A09B-677A-0DE9-5CA4FD733F5A}"/>
              </a:ext>
            </a:extLst>
          </p:cNvPr>
          <p:cNvSpPr/>
          <p:nvPr/>
        </p:nvSpPr>
        <p:spPr>
          <a:xfrm>
            <a:off x="9272252" y="401407"/>
            <a:ext cx="370614"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F</a:t>
            </a:r>
            <a:r>
              <a:rPr lang="en-US" baseline="-25000" dirty="0">
                <a:solidFill>
                  <a:srgbClr val="000000"/>
                </a:solidFill>
                <a:effectLst/>
                <a:latin typeface="Gill Sans" panose="020B0502020104020203" pitchFamily="34" charset="-79"/>
                <a:cs typeface="Gill Sans" panose="020B0502020104020203" pitchFamily="34" charset="-79"/>
              </a:rPr>
              <a:t>3</a:t>
            </a:r>
          </a:p>
        </p:txBody>
      </p:sp>
      <p:sp>
        <p:nvSpPr>
          <p:cNvPr id="34" name="Rectangle 33">
            <a:extLst>
              <a:ext uri="{FF2B5EF4-FFF2-40B4-BE49-F238E27FC236}">
                <a16:creationId xmlns:a16="http://schemas.microsoft.com/office/drawing/2014/main" id="{F3AC45C7-44F2-AB58-E957-4BB6D813837B}"/>
              </a:ext>
            </a:extLst>
          </p:cNvPr>
          <p:cNvSpPr/>
          <p:nvPr/>
        </p:nvSpPr>
        <p:spPr>
          <a:xfrm>
            <a:off x="11111170" y="312778"/>
            <a:ext cx="370614"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F</a:t>
            </a:r>
            <a:r>
              <a:rPr lang="en-US" baseline="-25000" dirty="0">
                <a:solidFill>
                  <a:srgbClr val="000000"/>
                </a:solidFill>
                <a:effectLst/>
                <a:latin typeface="Gill Sans" panose="020B0502020104020203" pitchFamily="34" charset="-79"/>
                <a:cs typeface="Gill Sans" panose="020B0502020104020203" pitchFamily="34" charset="-79"/>
              </a:rPr>
              <a:t>4</a:t>
            </a:r>
          </a:p>
        </p:txBody>
      </p:sp>
      <p:cxnSp>
        <p:nvCxnSpPr>
          <p:cNvPr id="39" name="Curved Connector 38">
            <a:extLst>
              <a:ext uri="{FF2B5EF4-FFF2-40B4-BE49-F238E27FC236}">
                <a16:creationId xmlns:a16="http://schemas.microsoft.com/office/drawing/2014/main" id="{D72AF380-22F4-5B45-38CB-591D2E71BDAF}"/>
              </a:ext>
            </a:extLst>
          </p:cNvPr>
          <p:cNvCxnSpPr>
            <a:cxnSpLocks/>
            <a:stCxn id="19" idx="0"/>
            <a:endCxn id="6" idx="0"/>
          </p:cNvCxnSpPr>
          <p:nvPr/>
        </p:nvCxnSpPr>
        <p:spPr>
          <a:xfrm rot="16200000" flipV="1">
            <a:off x="8798994" y="-1590518"/>
            <a:ext cx="58392" cy="5358734"/>
          </a:xfrm>
          <a:prstGeom prst="curvedConnector3">
            <a:avLst>
              <a:gd name="adj1" fmla="val 1757594"/>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A05CCB20-3C42-767D-87A3-F6210A3F1087}"/>
              </a:ext>
            </a:extLst>
          </p:cNvPr>
          <p:cNvCxnSpPr>
            <a:cxnSpLocks/>
          </p:cNvCxnSpPr>
          <p:nvPr/>
        </p:nvCxnSpPr>
        <p:spPr>
          <a:xfrm>
            <a:off x="8542060" y="1683386"/>
            <a:ext cx="63568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Rectangle 48">
            <a:extLst>
              <a:ext uri="{FF2B5EF4-FFF2-40B4-BE49-F238E27FC236}">
                <a16:creationId xmlns:a16="http://schemas.microsoft.com/office/drawing/2014/main" id="{09E488CE-1B8F-8138-B347-F8A05764FE6B}"/>
              </a:ext>
            </a:extLst>
          </p:cNvPr>
          <p:cNvSpPr/>
          <p:nvPr/>
        </p:nvSpPr>
        <p:spPr>
          <a:xfrm>
            <a:off x="8667471" y="1679577"/>
            <a:ext cx="349775"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s</a:t>
            </a:r>
            <a:r>
              <a:rPr lang="en-US" baseline="-25000" dirty="0">
                <a:solidFill>
                  <a:srgbClr val="000000"/>
                </a:solidFill>
                <a:effectLst/>
                <a:latin typeface="Gill Sans" panose="020B0502020104020203" pitchFamily="34" charset="-79"/>
                <a:cs typeface="Gill Sans" panose="020B0502020104020203" pitchFamily="34" charset="-79"/>
              </a:rPr>
              <a:t>2</a:t>
            </a:r>
            <a:endParaRPr lang="en-US" dirty="0">
              <a:solidFill>
                <a:srgbClr val="000000"/>
              </a:solidFill>
              <a:effectLst/>
              <a:latin typeface="Gill Sans" panose="020B0502020104020203" pitchFamily="34" charset="-79"/>
              <a:cs typeface="Gill Sans" panose="020B0502020104020203" pitchFamily="34" charset="-79"/>
            </a:endParaRPr>
          </a:p>
        </p:txBody>
      </p:sp>
      <p:cxnSp>
        <p:nvCxnSpPr>
          <p:cNvPr id="50" name="Straight Arrow Connector 49">
            <a:extLst>
              <a:ext uri="{FF2B5EF4-FFF2-40B4-BE49-F238E27FC236}">
                <a16:creationId xmlns:a16="http://schemas.microsoft.com/office/drawing/2014/main" id="{B0D30529-5EF5-53CA-C41B-BD49CE005BE3}"/>
              </a:ext>
            </a:extLst>
          </p:cNvPr>
          <p:cNvCxnSpPr>
            <a:cxnSpLocks/>
          </p:cNvCxnSpPr>
          <p:nvPr/>
        </p:nvCxnSpPr>
        <p:spPr>
          <a:xfrm>
            <a:off x="10309290" y="1667399"/>
            <a:ext cx="63568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5B5B36BD-AF4A-53EB-F0C2-73FF3133D6EA}"/>
              </a:ext>
            </a:extLst>
          </p:cNvPr>
          <p:cNvSpPr/>
          <p:nvPr/>
        </p:nvSpPr>
        <p:spPr>
          <a:xfrm>
            <a:off x="10434701" y="1663590"/>
            <a:ext cx="349775"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s</a:t>
            </a:r>
            <a:r>
              <a:rPr lang="en-US" baseline="-25000" dirty="0">
                <a:solidFill>
                  <a:srgbClr val="000000"/>
                </a:solidFill>
                <a:effectLst/>
                <a:latin typeface="Gill Sans" panose="020B0502020104020203" pitchFamily="34" charset="-79"/>
                <a:cs typeface="Gill Sans" panose="020B0502020104020203" pitchFamily="34" charset="-79"/>
              </a:rPr>
              <a:t>3</a:t>
            </a:r>
            <a:endParaRPr lang="en-US" dirty="0">
              <a:solidFill>
                <a:srgbClr val="000000"/>
              </a:solidFill>
              <a:effectLst/>
              <a:latin typeface="Gill Sans" panose="020B0502020104020203" pitchFamily="34" charset="-79"/>
              <a:cs typeface="Gill Sans" panose="020B0502020104020203" pitchFamily="34" charset="-79"/>
            </a:endParaRPr>
          </a:p>
        </p:txBody>
      </p:sp>
      <p:sp>
        <p:nvSpPr>
          <p:cNvPr id="24" name="Rectangle 23">
            <a:extLst>
              <a:ext uri="{FF2B5EF4-FFF2-40B4-BE49-F238E27FC236}">
                <a16:creationId xmlns:a16="http://schemas.microsoft.com/office/drawing/2014/main" id="{93483930-DE8C-B63F-6C2F-1AEE6F9576F6}"/>
              </a:ext>
            </a:extLst>
          </p:cNvPr>
          <p:cNvSpPr/>
          <p:nvPr/>
        </p:nvSpPr>
        <p:spPr>
          <a:xfrm>
            <a:off x="6226167" y="4535696"/>
            <a:ext cx="441146" cy="461665"/>
          </a:xfrm>
          <a:prstGeom prst="rect">
            <a:avLst/>
          </a:prstGeom>
        </p:spPr>
        <p:txBody>
          <a:bodyPr wrap="square">
            <a:spAutoFit/>
          </a:bodyPr>
          <a:lstStyle/>
          <a:p>
            <a:r>
              <a:rPr lang="en-US" sz="2400" b="1" dirty="0">
                <a:latin typeface="Helvetica" pitchFamily="2" charset="0"/>
              </a:rPr>
              <a:t>x</a:t>
            </a:r>
          </a:p>
        </p:txBody>
      </p:sp>
      <p:sp>
        <p:nvSpPr>
          <p:cNvPr id="25" name="Rectangle 24">
            <a:extLst>
              <a:ext uri="{FF2B5EF4-FFF2-40B4-BE49-F238E27FC236}">
                <a16:creationId xmlns:a16="http://schemas.microsoft.com/office/drawing/2014/main" id="{B7473E30-80DC-98CA-277F-71A7FC5640BD}"/>
              </a:ext>
            </a:extLst>
          </p:cNvPr>
          <p:cNvSpPr/>
          <p:nvPr/>
        </p:nvSpPr>
        <p:spPr>
          <a:xfrm>
            <a:off x="7384309" y="4530659"/>
            <a:ext cx="441146" cy="461665"/>
          </a:xfrm>
          <a:prstGeom prst="rect">
            <a:avLst/>
          </a:prstGeom>
        </p:spPr>
        <p:txBody>
          <a:bodyPr wrap="square">
            <a:spAutoFit/>
          </a:bodyPr>
          <a:lstStyle/>
          <a:p>
            <a:r>
              <a:rPr lang="en-US" sz="2400" b="1" dirty="0">
                <a:latin typeface="Helvetica" pitchFamily="2" charset="0"/>
              </a:rPr>
              <a:t>=</a:t>
            </a:r>
          </a:p>
        </p:txBody>
      </p:sp>
      <p:sp>
        <p:nvSpPr>
          <p:cNvPr id="40" name="TextBox 39">
            <a:extLst>
              <a:ext uri="{FF2B5EF4-FFF2-40B4-BE49-F238E27FC236}">
                <a16:creationId xmlns:a16="http://schemas.microsoft.com/office/drawing/2014/main" id="{B55F2713-39E0-6E05-8602-35965FCC4242}"/>
              </a:ext>
            </a:extLst>
          </p:cNvPr>
          <p:cNvSpPr txBox="1"/>
          <p:nvPr/>
        </p:nvSpPr>
        <p:spPr>
          <a:xfrm>
            <a:off x="6195775" y="3313627"/>
            <a:ext cx="65" cy="553998"/>
          </a:xfrm>
          <a:prstGeom prst="rect">
            <a:avLst/>
          </a:prstGeom>
          <a:noFill/>
        </p:spPr>
        <p:txBody>
          <a:bodyPr wrap="none" lIns="0" tIns="0" rIns="0" bIns="0" rtlCol="0">
            <a:spAutoFit/>
          </a:bodyPr>
          <a:lstStyle/>
          <a:p>
            <a:endParaRPr lang="en-US" dirty="0"/>
          </a:p>
          <a:p>
            <a:endParaRPr lang="en-US" dirty="0"/>
          </a:p>
        </p:txBody>
      </p:sp>
      <p:sp>
        <p:nvSpPr>
          <p:cNvPr id="63" name="Rectangle 62">
            <a:extLst>
              <a:ext uri="{FF2B5EF4-FFF2-40B4-BE49-F238E27FC236}">
                <a16:creationId xmlns:a16="http://schemas.microsoft.com/office/drawing/2014/main" id="{78F429B0-676B-8E57-CFA6-D136988780A6}"/>
              </a:ext>
            </a:extLst>
          </p:cNvPr>
          <p:cNvSpPr/>
          <p:nvPr/>
        </p:nvSpPr>
        <p:spPr>
          <a:xfrm>
            <a:off x="102381" y="1685610"/>
            <a:ext cx="3982817" cy="892552"/>
          </a:xfrm>
          <a:prstGeom prst="rect">
            <a:avLst/>
          </a:prstGeom>
        </p:spPr>
        <p:txBody>
          <a:bodyPr wrap="square">
            <a:spAutoFit/>
          </a:bodyPr>
          <a:lstStyle/>
          <a:p>
            <a:pPr algn="ctr"/>
            <a:r>
              <a:rPr lang="en-US" sz="2600" dirty="0">
                <a:solidFill>
                  <a:srgbClr val="000000"/>
                </a:solidFill>
                <a:effectLst/>
                <a:latin typeface="Helvetica Light" panose="020B0403020202020204" pitchFamily="34" charset="0"/>
              </a:rPr>
              <a:t>Demographers collect these rates in life tables</a:t>
            </a:r>
          </a:p>
        </p:txBody>
      </p:sp>
      <p:cxnSp>
        <p:nvCxnSpPr>
          <p:cNvPr id="64" name="Straight Arrow Connector 63">
            <a:extLst>
              <a:ext uri="{FF2B5EF4-FFF2-40B4-BE49-F238E27FC236}">
                <a16:creationId xmlns:a16="http://schemas.microsoft.com/office/drawing/2014/main" id="{24D635BA-B24A-E402-0D91-496707A8589C}"/>
              </a:ext>
            </a:extLst>
          </p:cNvPr>
          <p:cNvCxnSpPr>
            <a:cxnSpLocks/>
          </p:cNvCxnSpPr>
          <p:nvPr/>
        </p:nvCxnSpPr>
        <p:spPr>
          <a:xfrm>
            <a:off x="2856286" y="4783694"/>
            <a:ext cx="526477"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18" name="Table 19">
            <a:extLst>
              <a:ext uri="{FF2B5EF4-FFF2-40B4-BE49-F238E27FC236}">
                <a16:creationId xmlns:a16="http://schemas.microsoft.com/office/drawing/2014/main" id="{A4A0627C-BA10-34D9-F7E7-9E5E401203E4}"/>
              </a:ext>
            </a:extLst>
          </p:cNvPr>
          <p:cNvGraphicFramePr>
            <a:graphicFrameLocks noGrp="1"/>
          </p:cNvGraphicFramePr>
          <p:nvPr/>
        </p:nvGraphicFramePr>
        <p:xfrm>
          <a:off x="297633" y="2696321"/>
          <a:ext cx="8128000" cy="2494280"/>
        </p:xfrm>
        <a:graphic>
          <a:graphicData uri="http://schemas.openxmlformats.org/drawingml/2006/table">
            <a:tbl>
              <a:tblPr firstRow="1" bandRow="1">
                <a:tableStyleId>{073A0DAA-6AF3-43AB-8588-CEC1D06C72B9}</a:tableStyleId>
              </a:tblPr>
              <a:tblGrid>
                <a:gridCol w="1625600">
                  <a:extLst>
                    <a:ext uri="{9D8B030D-6E8A-4147-A177-3AD203B41FA5}">
                      <a16:colId xmlns:a16="http://schemas.microsoft.com/office/drawing/2014/main" val="2909356371"/>
                    </a:ext>
                  </a:extLst>
                </a:gridCol>
                <a:gridCol w="1625600">
                  <a:extLst>
                    <a:ext uri="{9D8B030D-6E8A-4147-A177-3AD203B41FA5}">
                      <a16:colId xmlns:a16="http://schemas.microsoft.com/office/drawing/2014/main" val="2611802161"/>
                    </a:ext>
                  </a:extLst>
                </a:gridCol>
                <a:gridCol w="1625600">
                  <a:extLst>
                    <a:ext uri="{9D8B030D-6E8A-4147-A177-3AD203B41FA5}">
                      <a16:colId xmlns:a16="http://schemas.microsoft.com/office/drawing/2014/main" val="1359397925"/>
                    </a:ext>
                  </a:extLst>
                </a:gridCol>
                <a:gridCol w="1625600">
                  <a:extLst>
                    <a:ext uri="{9D8B030D-6E8A-4147-A177-3AD203B41FA5}">
                      <a16:colId xmlns:a16="http://schemas.microsoft.com/office/drawing/2014/main" val="3393837580"/>
                    </a:ext>
                  </a:extLst>
                </a:gridCol>
                <a:gridCol w="1625600">
                  <a:extLst>
                    <a:ext uri="{9D8B030D-6E8A-4147-A177-3AD203B41FA5}">
                      <a16:colId xmlns:a16="http://schemas.microsoft.com/office/drawing/2014/main" val="179570439"/>
                    </a:ext>
                  </a:extLst>
                </a:gridCol>
              </a:tblGrid>
              <a:tr h="370840">
                <a:tc>
                  <a:txBody>
                    <a:bodyPr/>
                    <a:lstStyle/>
                    <a:p>
                      <a:r>
                        <a:rPr lang="en-US" dirty="0"/>
                        <a:t>x (age)</a:t>
                      </a:r>
                    </a:p>
                  </a:txBody>
                  <a:tcPr/>
                </a:tc>
                <a:tc>
                  <a:txBody>
                    <a:bodyPr/>
                    <a:lstStyle/>
                    <a:p>
                      <a:r>
                        <a:rPr lang="en-US" dirty="0" err="1"/>
                        <a:t>N</a:t>
                      </a:r>
                      <a:r>
                        <a:rPr lang="en-US" baseline="-25000" dirty="0" err="1"/>
                        <a:t>x</a:t>
                      </a:r>
                      <a:r>
                        <a:rPr lang="en-US" dirty="0"/>
                        <a:t> (number in cohort)</a:t>
                      </a:r>
                    </a:p>
                  </a:txBody>
                  <a:tcPr/>
                </a:tc>
                <a:tc>
                  <a:txBody>
                    <a:bodyPr/>
                    <a:lstStyle/>
                    <a:p>
                      <a:r>
                        <a:rPr lang="en-US" dirty="0"/>
                        <a:t>l</a:t>
                      </a:r>
                      <a:r>
                        <a:rPr lang="en-US" baseline="-25000" dirty="0"/>
                        <a:t>x</a:t>
                      </a:r>
                      <a:r>
                        <a:rPr lang="en-US" dirty="0"/>
                        <a:t> (survivorship to age x)</a:t>
                      </a:r>
                    </a:p>
                  </a:txBody>
                  <a:tcPr/>
                </a:tc>
                <a:tc>
                  <a:txBody>
                    <a:bodyPr/>
                    <a:lstStyle/>
                    <a:p>
                      <a:r>
                        <a:rPr lang="en-US" dirty="0"/>
                        <a:t>m</a:t>
                      </a:r>
                      <a:r>
                        <a:rPr lang="en-US" baseline="-25000" dirty="0"/>
                        <a:t>x</a:t>
                      </a:r>
                      <a:r>
                        <a:rPr lang="en-US" dirty="0"/>
                        <a:t> (fecundity)</a:t>
                      </a:r>
                    </a:p>
                  </a:txBody>
                  <a:tcPr/>
                </a:tc>
                <a:tc>
                  <a:txBody>
                    <a:bodyPr/>
                    <a:lstStyle/>
                    <a:p>
                      <a:r>
                        <a:rPr lang="en-US" dirty="0" err="1"/>
                        <a:t>l</a:t>
                      </a:r>
                      <a:r>
                        <a:rPr lang="en-US" baseline="-25000" dirty="0" err="1"/>
                        <a:t>x</a:t>
                      </a:r>
                      <a:r>
                        <a:rPr lang="en-US" dirty="0" err="1"/>
                        <a:t>m</a:t>
                      </a:r>
                      <a:r>
                        <a:rPr lang="en-US" baseline="-25000" dirty="0" err="1"/>
                        <a:t>x</a:t>
                      </a:r>
                      <a:r>
                        <a:rPr lang="en-US" dirty="0"/>
                        <a:t> </a:t>
                      </a:r>
                    </a:p>
                  </a:txBody>
                  <a:tcPr/>
                </a:tc>
                <a:extLst>
                  <a:ext uri="{0D108BD9-81ED-4DB2-BD59-A6C34878D82A}">
                    <a16:rowId xmlns:a16="http://schemas.microsoft.com/office/drawing/2014/main" val="988609561"/>
                  </a:ext>
                </a:extLst>
              </a:tr>
              <a:tr h="370840">
                <a:tc>
                  <a:txBody>
                    <a:bodyPr/>
                    <a:lstStyle/>
                    <a:p>
                      <a:r>
                        <a:rPr lang="en-US" dirty="0"/>
                        <a:t>0</a:t>
                      </a:r>
                    </a:p>
                  </a:txBody>
                  <a:tcPr/>
                </a:tc>
                <a:tc>
                  <a:txBody>
                    <a:bodyPr/>
                    <a:lstStyle/>
                    <a:p>
                      <a:r>
                        <a:rPr lang="en-US" dirty="0"/>
                        <a:t>100</a:t>
                      </a:r>
                    </a:p>
                  </a:txBody>
                  <a:tcPr/>
                </a:tc>
                <a:tc>
                  <a:txBody>
                    <a:bodyPr/>
                    <a:lstStyle/>
                    <a:p>
                      <a:r>
                        <a:rPr lang="en-US" dirty="0"/>
                        <a:t>1</a:t>
                      </a:r>
                    </a:p>
                  </a:txBody>
                  <a:tcPr/>
                </a:tc>
                <a:tc>
                  <a:txBody>
                    <a:bodyPr/>
                    <a:lstStyle/>
                    <a:p>
                      <a:r>
                        <a:rPr lang="en-US" dirty="0"/>
                        <a:t>0</a:t>
                      </a:r>
                    </a:p>
                  </a:txBody>
                  <a:tcPr/>
                </a:tc>
                <a:tc>
                  <a:txBody>
                    <a:bodyPr/>
                    <a:lstStyle/>
                    <a:p>
                      <a:r>
                        <a:rPr lang="en-US" dirty="0"/>
                        <a:t>0</a:t>
                      </a:r>
                    </a:p>
                  </a:txBody>
                  <a:tcPr/>
                </a:tc>
                <a:extLst>
                  <a:ext uri="{0D108BD9-81ED-4DB2-BD59-A6C34878D82A}">
                    <a16:rowId xmlns:a16="http://schemas.microsoft.com/office/drawing/2014/main" val="1409855481"/>
                  </a:ext>
                </a:extLst>
              </a:tr>
              <a:tr h="370840">
                <a:tc>
                  <a:txBody>
                    <a:bodyPr/>
                    <a:lstStyle/>
                    <a:p>
                      <a:r>
                        <a:rPr lang="en-US" dirty="0"/>
                        <a:t>1</a:t>
                      </a:r>
                    </a:p>
                  </a:txBody>
                  <a:tcPr/>
                </a:tc>
                <a:tc>
                  <a:txBody>
                    <a:bodyPr/>
                    <a:lstStyle/>
                    <a:p>
                      <a:r>
                        <a:rPr lang="en-US" dirty="0"/>
                        <a:t>60</a:t>
                      </a:r>
                    </a:p>
                  </a:txBody>
                  <a:tcPr/>
                </a:tc>
                <a:tc>
                  <a:txBody>
                    <a:bodyPr/>
                    <a:lstStyle/>
                    <a:p>
                      <a:r>
                        <a:rPr lang="en-US" dirty="0"/>
                        <a:t>.6</a:t>
                      </a:r>
                    </a:p>
                  </a:txBody>
                  <a:tcPr/>
                </a:tc>
                <a:tc>
                  <a:txBody>
                    <a:bodyPr/>
                    <a:lstStyle/>
                    <a:p>
                      <a:r>
                        <a:rPr lang="en-US" dirty="0"/>
                        <a:t>2</a:t>
                      </a:r>
                    </a:p>
                  </a:txBody>
                  <a:tcPr/>
                </a:tc>
                <a:tc>
                  <a:txBody>
                    <a:bodyPr/>
                    <a:lstStyle/>
                    <a:p>
                      <a:r>
                        <a:rPr lang="en-US" dirty="0"/>
                        <a:t>1.2</a:t>
                      </a:r>
                    </a:p>
                  </a:txBody>
                  <a:tcPr/>
                </a:tc>
                <a:extLst>
                  <a:ext uri="{0D108BD9-81ED-4DB2-BD59-A6C34878D82A}">
                    <a16:rowId xmlns:a16="http://schemas.microsoft.com/office/drawing/2014/main" val="2172339051"/>
                  </a:ext>
                </a:extLst>
              </a:tr>
              <a:tr h="370840">
                <a:tc>
                  <a:txBody>
                    <a:bodyPr/>
                    <a:lstStyle/>
                    <a:p>
                      <a:r>
                        <a:rPr lang="en-US" dirty="0"/>
                        <a:t>2</a:t>
                      </a:r>
                    </a:p>
                  </a:txBody>
                  <a:tcPr/>
                </a:tc>
                <a:tc>
                  <a:txBody>
                    <a:bodyPr/>
                    <a:lstStyle/>
                    <a:p>
                      <a:r>
                        <a:rPr lang="en-US" dirty="0"/>
                        <a:t>30</a:t>
                      </a:r>
                    </a:p>
                  </a:txBody>
                  <a:tcPr/>
                </a:tc>
                <a:tc>
                  <a:txBody>
                    <a:bodyPr/>
                    <a:lstStyle/>
                    <a:p>
                      <a:r>
                        <a:rPr lang="en-US" dirty="0"/>
                        <a:t>.3</a:t>
                      </a:r>
                    </a:p>
                  </a:txBody>
                  <a:tcPr/>
                </a:tc>
                <a:tc>
                  <a:txBody>
                    <a:bodyPr/>
                    <a:lstStyle/>
                    <a:p>
                      <a:r>
                        <a:rPr lang="en-US" dirty="0"/>
                        <a:t>3</a:t>
                      </a:r>
                    </a:p>
                  </a:txBody>
                  <a:tcPr/>
                </a:tc>
                <a:tc>
                  <a:txBody>
                    <a:bodyPr/>
                    <a:lstStyle/>
                    <a:p>
                      <a:r>
                        <a:rPr lang="en-US" dirty="0"/>
                        <a:t>0.9</a:t>
                      </a:r>
                    </a:p>
                  </a:txBody>
                  <a:tcPr/>
                </a:tc>
                <a:extLst>
                  <a:ext uri="{0D108BD9-81ED-4DB2-BD59-A6C34878D82A}">
                    <a16:rowId xmlns:a16="http://schemas.microsoft.com/office/drawing/2014/main" val="2316309572"/>
                  </a:ext>
                </a:extLst>
              </a:tr>
              <a:tr h="370840">
                <a:tc>
                  <a:txBody>
                    <a:bodyPr/>
                    <a:lstStyle/>
                    <a:p>
                      <a:r>
                        <a:rPr lang="en-US" dirty="0"/>
                        <a:t>3</a:t>
                      </a:r>
                    </a:p>
                  </a:txBody>
                  <a:tcPr/>
                </a:tc>
                <a:tc>
                  <a:txBody>
                    <a:bodyPr/>
                    <a:lstStyle/>
                    <a:p>
                      <a:r>
                        <a:rPr lang="en-US" dirty="0"/>
                        <a:t>10</a:t>
                      </a:r>
                    </a:p>
                  </a:txBody>
                  <a:tcPr/>
                </a:tc>
                <a:tc>
                  <a:txBody>
                    <a:bodyPr/>
                    <a:lstStyle/>
                    <a:p>
                      <a:r>
                        <a:rPr lang="en-US" dirty="0"/>
                        <a:t>.1</a:t>
                      </a:r>
                    </a:p>
                  </a:txBody>
                  <a:tcPr/>
                </a:tc>
                <a:tc>
                  <a:txBody>
                    <a:bodyPr/>
                    <a:lstStyle/>
                    <a:p>
                      <a:r>
                        <a:rPr lang="en-US" dirty="0"/>
                        <a:t>1</a:t>
                      </a:r>
                    </a:p>
                  </a:txBody>
                  <a:tcPr/>
                </a:tc>
                <a:tc>
                  <a:txBody>
                    <a:bodyPr/>
                    <a:lstStyle/>
                    <a:p>
                      <a:r>
                        <a:rPr lang="en-US" dirty="0"/>
                        <a:t>0.1</a:t>
                      </a:r>
                    </a:p>
                  </a:txBody>
                  <a:tcPr/>
                </a:tc>
                <a:extLst>
                  <a:ext uri="{0D108BD9-81ED-4DB2-BD59-A6C34878D82A}">
                    <a16:rowId xmlns:a16="http://schemas.microsoft.com/office/drawing/2014/main" val="1501765558"/>
                  </a:ext>
                </a:extLst>
              </a:tr>
              <a:tr h="370840">
                <a:tc>
                  <a:txBody>
                    <a:bodyPr/>
                    <a:lstStyle/>
                    <a:p>
                      <a:r>
                        <a:rPr lang="en-US" dirty="0"/>
                        <a:t>4</a:t>
                      </a:r>
                    </a:p>
                  </a:txBody>
                  <a:tcPr/>
                </a:tc>
                <a:tc>
                  <a:txBody>
                    <a:bodyPr/>
                    <a:lstStyle/>
                    <a:p>
                      <a:r>
                        <a:rPr lang="en-US" dirty="0"/>
                        <a:t>1</a:t>
                      </a:r>
                    </a:p>
                  </a:txBody>
                  <a:tcPr/>
                </a:tc>
                <a:tc>
                  <a:txBody>
                    <a:bodyPr/>
                    <a:lstStyle/>
                    <a:p>
                      <a:r>
                        <a:rPr lang="en-US" dirty="0"/>
                        <a:t>.01</a:t>
                      </a:r>
                    </a:p>
                  </a:txBody>
                  <a:tcPr/>
                </a:tc>
                <a:tc>
                  <a:txBody>
                    <a:bodyPr/>
                    <a:lstStyle/>
                    <a:p>
                      <a:r>
                        <a:rPr lang="en-US" dirty="0"/>
                        <a:t>1</a:t>
                      </a:r>
                    </a:p>
                  </a:txBody>
                  <a:tcPr/>
                </a:tc>
                <a:tc>
                  <a:txBody>
                    <a:bodyPr/>
                    <a:lstStyle/>
                    <a:p>
                      <a:r>
                        <a:rPr lang="en-US" dirty="0"/>
                        <a:t>0.01</a:t>
                      </a:r>
                    </a:p>
                  </a:txBody>
                  <a:tcPr/>
                </a:tc>
                <a:extLst>
                  <a:ext uri="{0D108BD9-81ED-4DB2-BD59-A6C34878D82A}">
                    <a16:rowId xmlns:a16="http://schemas.microsoft.com/office/drawing/2014/main" val="2454113382"/>
                  </a:ext>
                </a:extLst>
              </a:tr>
            </a:tbl>
          </a:graphicData>
        </a:graphic>
      </p:graphicFrame>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6C4C83D8-2C72-926E-34F3-DB47283A5750}"/>
                  </a:ext>
                </a:extLst>
              </p:cNvPr>
              <p:cNvSpPr txBox="1"/>
              <p:nvPr/>
            </p:nvSpPr>
            <p:spPr>
              <a:xfrm>
                <a:off x="2543872" y="5701963"/>
                <a:ext cx="5873994" cy="430887"/>
              </a:xfrm>
              <a:prstGeom prst="rect">
                <a:avLst/>
              </a:prstGeom>
              <a:noFill/>
            </p:spPr>
            <p:txBody>
              <a:bodyPr wrap="square" rtlCol="0">
                <a:spAutoFit/>
              </a:bodyPr>
              <a:lstStyle/>
              <a:p>
                <a:pPr algn="r"/>
                <a:r>
                  <a:rPr lang="en-US" sz="2200" b="1" dirty="0">
                    <a:solidFill>
                      <a:srgbClr val="C00000"/>
                    </a:solidFill>
                  </a:rPr>
                  <a:t>Net reproductive rate (R</a:t>
                </a:r>
                <a:r>
                  <a:rPr lang="en-US" sz="2200" b="1" baseline="-25000" dirty="0">
                    <a:solidFill>
                      <a:srgbClr val="C00000"/>
                    </a:solidFill>
                  </a:rPr>
                  <a:t>0</a:t>
                </a:r>
                <a:r>
                  <a:rPr lang="en-US" sz="2200" b="1" dirty="0">
                    <a:solidFill>
                      <a:srgbClr val="C00000"/>
                    </a:solidFill>
                  </a:rPr>
                  <a:t>)</a:t>
                </a:r>
                <a:r>
                  <a:rPr lang="en-US" sz="2200" b="1" dirty="0"/>
                  <a:t>: </a:t>
                </a:r>
                <a14:m>
                  <m:oMath xmlns:m="http://schemas.openxmlformats.org/officeDocument/2006/math">
                    <m:nary>
                      <m:naryPr>
                        <m:chr m:val="∑"/>
                        <m:subHide m:val="on"/>
                        <m:supHide m:val="on"/>
                        <m:ctrlPr>
                          <a:rPr lang="en-US" sz="2200" i="1" smtClean="0">
                            <a:latin typeface="Cambria Math" panose="02040503050406030204" pitchFamily="18" charset="0"/>
                          </a:rPr>
                        </m:ctrlPr>
                      </m:naryPr>
                      <m:sub/>
                      <m:sup/>
                      <m:e>
                        <m:sSub>
                          <m:sSubPr>
                            <m:ctrlPr>
                              <a:rPr lang="en-US" sz="2200" i="1" smtClean="0">
                                <a:latin typeface="Cambria Math" panose="02040503050406030204" pitchFamily="18" charset="0"/>
                              </a:rPr>
                            </m:ctrlPr>
                          </m:sSubPr>
                          <m:e>
                            <m:r>
                              <a:rPr lang="en-US" sz="2200" b="0" i="1" smtClean="0">
                                <a:latin typeface="Cambria Math" panose="02040503050406030204" pitchFamily="18" charset="0"/>
                              </a:rPr>
                              <m:t>𝑙</m:t>
                            </m:r>
                          </m:e>
                          <m:sub>
                            <m:r>
                              <a:rPr lang="en-US" sz="2200" b="0" i="1" smtClean="0">
                                <a:latin typeface="Cambria Math" panose="02040503050406030204" pitchFamily="18" charset="0"/>
                              </a:rPr>
                              <m:t>𝑥</m:t>
                            </m:r>
                          </m:sub>
                        </m:sSub>
                        <m:sSub>
                          <m:sSubPr>
                            <m:ctrlPr>
                              <a:rPr lang="en-US" sz="2200" i="1" smtClean="0">
                                <a:latin typeface="Cambria Math" panose="02040503050406030204" pitchFamily="18" charset="0"/>
                              </a:rPr>
                            </m:ctrlPr>
                          </m:sSubPr>
                          <m:e>
                            <m:r>
                              <a:rPr lang="en-US" sz="2200" b="0" i="1" smtClean="0">
                                <a:latin typeface="Cambria Math" panose="02040503050406030204" pitchFamily="18" charset="0"/>
                              </a:rPr>
                              <m:t>𝑚</m:t>
                            </m:r>
                          </m:e>
                          <m:sub>
                            <m:r>
                              <a:rPr lang="en-US" sz="2200" b="0" i="1" smtClean="0">
                                <a:latin typeface="Cambria Math" panose="02040503050406030204" pitchFamily="18" charset="0"/>
                              </a:rPr>
                              <m:t>𝑥</m:t>
                            </m:r>
                          </m:sub>
                        </m:sSub>
                        <m:r>
                          <a:rPr lang="en-US" sz="2200" b="0" i="1" smtClean="0">
                            <a:latin typeface="Cambria Math" panose="02040503050406030204" pitchFamily="18" charset="0"/>
                          </a:rPr>
                          <m:t>=2.21</m:t>
                        </m:r>
                      </m:e>
                    </m:nary>
                  </m:oMath>
                </a14:m>
                <a:endParaRPr lang="en-US" sz="2200" dirty="0">
                  <a:latin typeface="+mj-lt"/>
                  <a:cs typeface="Franklin Gothic Medium"/>
                </a:endParaRPr>
              </a:p>
            </p:txBody>
          </p:sp>
        </mc:Choice>
        <mc:Fallback xmlns="">
          <p:sp>
            <p:nvSpPr>
              <p:cNvPr id="20" name="TextBox 19">
                <a:extLst>
                  <a:ext uri="{FF2B5EF4-FFF2-40B4-BE49-F238E27FC236}">
                    <a16:creationId xmlns:a16="http://schemas.microsoft.com/office/drawing/2014/main" id="{6C4C83D8-2C72-926E-34F3-DB47283A5750}"/>
                  </a:ext>
                </a:extLst>
              </p:cNvPr>
              <p:cNvSpPr txBox="1">
                <a:spLocks noRot="1" noChangeAspect="1" noMove="1" noResize="1" noEditPoints="1" noAdjustHandles="1" noChangeArrowheads="1" noChangeShapeType="1" noTextEdit="1"/>
              </p:cNvSpPr>
              <p:nvPr/>
            </p:nvSpPr>
            <p:spPr>
              <a:xfrm>
                <a:off x="2543872" y="5701963"/>
                <a:ext cx="5873994" cy="430887"/>
              </a:xfrm>
              <a:prstGeom prst="rect">
                <a:avLst/>
              </a:prstGeom>
              <a:blipFill>
                <a:blip r:embed="rId3"/>
                <a:stretch>
                  <a:fillRect t="-117143" r="-216" b="-185714"/>
                </a:stretch>
              </a:blipFill>
            </p:spPr>
            <p:txBody>
              <a:bodyPr/>
              <a:lstStyle/>
              <a:p>
                <a:r>
                  <a:rPr lang="en-US">
                    <a:noFill/>
                  </a:rPr>
                  <a:t> </a:t>
                </a:r>
              </a:p>
            </p:txBody>
          </p:sp>
        </mc:Fallback>
      </mc:AlternateContent>
      <p:sp>
        <p:nvSpPr>
          <p:cNvPr id="26" name="Right Brace 25">
            <a:extLst>
              <a:ext uri="{FF2B5EF4-FFF2-40B4-BE49-F238E27FC236}">
                <a16:creationId xmlns:a16="http://schemas.microsoft.com/office/drawing/2014/main" id="{DD353444-BD5A-9A05-6C71-33D6E6C0DD90}"/>
              </a:ext>
            </a:extLst>
          </p:cNvPr>
          <p:cNvSpPr/>
          <p:nvPr/>
        </p:nvSpPr>
        <p:spPr>
          <a:xfrm rot="5400000">
            <a:off x="7444596" y="4683018"/>
            <a:ext cx="355294" cy="1606779"/>
          </a:xfrm>
          <a:prstGeom prst="righ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613021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F696A1C-45EC-0500-C0D9-77E12DFD1469}"/>
              </a:ext>
            </a:extLst>
          </p:cNvPr>
          <p:cNvSpPr/>
          <p:nvPr/>
        </p:nvSpPr>
        <p:spPr>
          <a:xfrm>
            <a:off x="5614820" y="1059653"/>
            <a:ext cx="1068005" cy="1110836"/>
          </a:xfrm>
          <a:prstGeom prst="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rPr>
              <a:t>Age</a:t>
            </a:r>
            <a:r>
              <a:rPr lang="en-US" sz="2200" baseline="-25000" dirty="0">
                <a:solidFill>
                  <a:schemeClr val="bg1"/>
                </a:solidFill>
              </a:rPr>
              <a:t>1</a:t>
            </a:r>
          </a:p>
        </p:txBody>
      </p:sp>
      <p:sp>
        <p:nvSpPr>
          <p:cNvPr id="7" name="Rectangle 6">
            <a:extLst>
              <a:ext uri="{FF2B5EF4-FFF2-40B4-BE49-F238E27FC236}">
                <a16:creationId xmlns:a16="http://schemas.microsoft.com/office/drawing/2014/main" id="{B100A66E-14FC-9490-514E-7F4B15169425}"/>
              </a:ext>
            </a:extLst>
          </p:cNvPr>
          <p:cNvSpPr/>
          <p:nvPr/>
        </p:nvSpPr>
        <p:spPr>
          <a:xfrm>
            <a:off x="7412878" y="1122174"/>
            <a:ext cx="1068005" cy="1110836"/>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rPr>
              <a:t>Age</a:t>
            </a:r>
            <a:r>
              <a:rPr lang="en-US" sz="2200" baseline="-25000" dirty="0">
                <a:solidFill>
                  <a:schemeClr val="bg1"/>
                </a:solidFill>
              </a:rPr>
              <a:t>2</a:t>
            </a:r>
          </a:p>
        </p:txBody>
      </p:sp>
      <p:cxnSp>
        <p:nvCxnSpPr>
          <p:cNvPr id="8" name="Straight Arrow Connector 7">
            <a:extLst>
              <a:ext uri="{FF2B5EF4-FFF2-40B4-BE49-F238E27FC236}">
                <a16:creationId xmlns:a16="http://schemas.microsoft.com/office/drawing/2014/main" id="{126D0A65-B8DE-E62E-A810-3A2266DECA0B}"/>
              </a:ext>
            </a:extLst>
          </p:cNvPr>
          <p:cNvCxnSpPr>
            <a:cxnSpLocks/>
          </p:cNvCxnSpPr>
          <p:nvPr/>
        </p:nvCxnSpPr>
        <p:spPr>
          <a:xfrm>
            <a:off x="6747553" y="1667399"/>
            <a:ext cx="63568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Curved Connector 8">
            <a:extLst>
              <a:ext uri="{FF2B5EF4-FFF2-40B4-BE49-F238E27FC236}">
                <a16:creationId xmlns:a16="http://schemas.microsoft.com/office/drawing/2014/main" id="{FE79CBD2-5EBC-2FEA-5226-900D30F6C4A6}"/>
              </a:ext>
            </a:extLst>
          </p:cNvPr>
          <p:cNvCxnSpPr>
            <a:cxnSpLocks/>
            <a:stCxn id="7" idx="0"/>
            <a:endCxn id="6" idx="0"/>
          </p:cNvCxnSpPr>
          <p:nvPr/>
        </p:nvCxnSpPr>
        <p:spPr>
          <a:xfrm rot="16200000" flipV="1">
            <a:off x="7016592" y="191885"/>
            <a:ext cx="62521" cy="1798058"/>
          </a:xfrm>
          <a:prstGeom prst="curvedConnector3">
            <a:avLst>
              <a:gd name="adj1" fmla="val 465637"/>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E11AF108-E2F0-EB7D-4543-6EB8DE0E1BAC}"/>
              </a:ext>
            </a:extLst>
          </p:cNvPr>
          <p:cNvSpPr/>
          <p:nvPr/>
        </p:nvSpPr>
        <p:spPr>
          <a:xfrm>
            <a:off x="7502239" y="497444"/>
            <a:ext cx="370614"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F</a:t>
            </a:r>
            <a:r>
              <a:rPr lang="en-US" baseline="-25000" dirty="0">
                <a:solidFill>
                  <a:srgbClr val="000000"/>
                </a:solidFill>
                <a:effectLst/>
                <a:latin typeface="Gill Sans" panose="020B0502020104020203" pitchFamily="34" charset="-79"/>
                <a:cs typeface="Gill Sans" panose="020B0502020104020203" pitchFamily="34" charset="-79"/>
              </a:rPr>
              <a:t>2</a:t>
            </a:r>
          </a:p>
        </p:txBody>
      </p:sp>
      <p:sp>
        <p:nvSpPr>
          <p:cNvPr id="12" name="Rectangle 11">
            <a:extLst>
              <a:ext uri="{FF2B5EF4-FFF2-40B4-BE49-F238E27FC236}">
                <a16:creationId xmlns:a16="http://schemas.microsoft.com/office/drawing/2014/main" id="{440444FA-EE77-573F-8858-4655CE403C1B}"/>
              </a:ext>
            </a:extLst>
          </p:cNvPr>
          <p:cNvSpPr/>
          <p:nvPr/>
        </p:nvSpPr>
        <p:spPr>
          <a:xfrm>
            <a:off x="6872964" y="1663590"/>
            <a:ext cx="349775"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s</a:t>
            </a:r>
            <a:r>
              <a:rPr lang="en-US" baseline="-25000" dirty="0">
                <a:solidFill>
                  <a:srgbClr val="000000"/>
                </a:solidFill>
                <a:effectLst/>
                <a:latin typeface="Gill Sans" panose="020B0502020104020203" pitchFamily="34" charset="-79"/>
                <a:cs typeface="Gill Sans" panose="020B0502020104020203" pitchFamily="34" charset="-79"/>
              </a:rPr>
              <a:t>1</a:t>
            </a:r>
            <a:endParaRPr lang="en-US" dirty="0">
              <a:solidFill>
                <a:srgbClr val="000000"/>
              </a:solidFill>
              <a:effectLst/>
              <a:latin typeface="Gill Sans" panose="020B0502020104020203" pitchFamily="34" charset="-79"/>
              <a:cs typeface="Gill Sans" panose="020B0502020104020203" pitchFamily="34" charset="-79"/>
            </a:endParaRPr>
          </a:p>
        </p:txBody>
      </p:sp>
      <p:sp>
        <p:nvSpPr>
          <p:cNvPr id="14" name="Rectangle 13">
            <a:extLst>
              <a:ext uri="{FF2B5EF4-FFF2-40B4-BE49-F238E27FC236}">
                <a16:creationId xmlns:a16="http://schemas.microsoft.com/office/drawing/2014/main" id="{038BC713-E9E7-7709-B0BA-A25B8589F080}"/>
              </a:ext>
            </a:extLst>
          </p:cNvPr>
          <p:cNvSpPr/>
          <p:nvPr/>
        </p:nvSpPr>
        <p:spPr>
          <a:xfrm>
            <a:off x="102381" y="49909"/>
            <a:ext cx="3225338" cy="954107"/>
          </a:xfrm>
          <a:prstGeom prst="rect">
            <a:avLst/>
          </a:prstGeom>
          <a:ln>
            <a:solidFill>
              <a:schemeClr val="tx1"/>
            </a:solidFill>
          </a:ln>
        </p:spPr>
        <p:txBody>
          <a:bodyPr wrap="square">
            <a:spAutoFit/>
          </a:bodyPr>
          <a:lstStyle/>
          <a:p>
            <a:r>
              <a:rPr lang="en-US" sz="2800" b="1" dirty="0">
                <a:solidFill>
                  <a:srgbClr val="000000"/>
                </a:solidFill>
                <a:effectLst/>
                <a:latin typeface="Helvetica" pitchFamily="2" charset="0"/>
              </a:rPr>
              <a:t>The structured</a:t>
            </a:r>
            <a:endParaRPr lang="en-US" sz="2800" dirty="0">
              <a:solidFill>
                <a:srgbClr val="000000"/>
              </a:solidFill>
              <a:effectLst/>
              <a:latin typeface="Helvetica" pitchFamily="2" charset="0"/>
            </a:endParaRPr>
          </a:p>
          <a:p>
            <a:r>
              <a:rPr lang="en-US" sz="2800" b="1" dirty="0">
                <a:solidFill>
                  <a:srgbClr val="000000"/>
                </a:solidFill>
                <a:effectLst/>
                <a:latin typeface="Helvetica" pitchFamily="2" charset="0"/>
              </a:rPr>
              <a:t>population model</a:t>
            </a:r>
            <a:endParaRPr lang="en-US" sz="2800" dirty="0">
              <a:solidFill>
                <a:srgbClr val="000000"/>
              </a:solidFill>
              <a:effectLst/>
              <a:latin typeface="Helvetica" pitchFamily="2" charset="0"/>
            </a:endParaRPr>
          </a:p>
        </p:txBody>
      </p:sp>
      <p:sp>
        <p:nvSpPr>
          <p:cNvPr id="17" name="Rectangle 16">
            <a:extLst>
              <a:ext uri="{FF2B5EF4-FFF2-40B4-BE49-F238E27FC236}">
                <a16:creationId xmlns:a16="http://schemas.microsoft.com/office/drawing/2014/main" id="{3E48C7A5-C833-0912-3D5E-91D8503F8482}"/>
              </a:ext>
            </a:extLst>
          </p:cNvPr>
          <p:cNvSpPr/>
          <p:nvPr/>
        </p:nvSpPr>
        <p:spPr>
          <a:xfrm>
            <a:off x="9203835" y="1101393"/>
            <a:ext cx="1068005" cy="1110836"/>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rPr>
              <a:t>Age</a:t>
            </a:r>
            <a:r>
              <a:rPr lang="en-US" sz="2200" baseline="-25000" dirty="0">
                <a:solidFill>
                  <a:schemeClr val="bg1"/>
                </a:solidFill>
              </a:rPr>
              <a:t>3</a:t>
            </a:r>
          </a:p>
        </p:txBody>
      </p:sp>
      <p:sp>
        <p:nvSpPr>
          <p:cNvPr id="19" name="Rectangle 18">
            <a:extLst>
              <a:ext uri="{FF2B5EF4-FFF2-40B4-BE49-F238E27FC236}">
                <a16:creationId xmlns:a16="http://schemas.microsoft.com/office/drawing/2014/main" id="{4C03C8A5-C7D1-1E87-B4E8-7BE9DB333AF3}"/>
              </a:ext>
            </a:extLst>
          </p:cNvPr>
          <p:cNvSpPr/>
          <p:nvPr/>
        </p:nvSpPr>
        <p:spPr>
          <a:xfrm>
            <a:off x="10973554" y="1118045"/>
            <a:ext cx="1068005" cy="1110836"/>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rPr>
              <a:t>Age</a:t>
            </a:r>
            <a:r>
              <a:rPr lang="en-US" sz="2200" baseline="-25000" dirty="0">
                <a:solidFill>
                  <a:schemeClr val="bg1"/>
                </a:solidFill>
              </a:rPr>
              <a:t>4</a:t>
            </a:r>
          </a:p>
        </p:txBody>
      </p:sp>
      <p:cxnSp>
        <p:nvCxnSpPr>
          <p:cNvPr id="29" name="Curved Connector 28">
            <a:extLst>
              <a:ext uri="{FF2B5EF4-FFF2-40B4-BE49-F238E27FC236}">
                <a16:creationId xmlns:a16="http://schemas.microsoft.com/office/drawing/2014/main" id="{47335A30-4D77-6456-FF96-1B3D9C77AE92}"/>
              </a:ext>
            </a:extLst>
          </p:cNvPr>
          <p:cNvCxnSpPr>
            <a:cxnSpLocks/>
            <a:stCxn id="17" idx="0"/>
            <a:endCxn id="6" idx="0"/>
          </p:cNvCxnSpPr>
          <p:nvPr/>
        </p:nvCxnSpPr>
        <p:spPr>
          <a:xfrm rot="16200000" flipV="1">
            <a:off x="7922461" y="-713985"/>
            <a:ext cx="41740" cy="3589015"/>
          </a:xfrm>
          <a:prstGeom prst="curvedConnector3">
            <a:avLst>
              <a:gd name="adj1" fmla="val 171972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1931D421-A09B-677A-0DE9-5CA4FD733F5A}"/>
              </a:ext>
            </a:extLst>
          </p:cNvPr>
          <p:cNvSpPr/>
          <p:nvPr/>
        </p:nvSpPr>
        <p:spPr>
          <a:xfrm>
            <a:off x="9272252" y="401407"/>
            <a:ext cx="370614"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F</a:t>
            </a:r>
            <a:r>
              <a:rPr lang="en-US" baseline="-25000" dirty="0">
                <a:solidFill>
                  <a:srgbClr val="000000"/>
                </a:solidFill>
                <a:effectLst/>
                <a:latin typeface="Gill Sans" panose="020B0502020104020203" pitchFamily="34" charset="-79"/>
                <a:cs typeface="Gill Sans" panose="020B0502020104020203" pitchFamily="34" charset="-79"/>
              </a:rPr>
              <a:t>3</a:t>
            </a:r>
          </a:p>
        </p:txBody>
      </p:sp>
      <p:sp>
        <p:nvSpPr>
          <p:cNvPr id="34" name="Rectangle 33">
            <a:extLst>
              <a:ext uri="{FF2B5EF4-FFF2-40B4-BE49-F238E27FC236}">
                <a16:creationId xmlns:a16="http://schemas.microsoft.com/office/drawing/2014/main" id="{F3AC45C7-44F2-AB58-E957-4BB6D813837B}"/>
              </a:ext>
            </a:extLst>
          </p:cNvPr>
          <p:cNvSpPr/>
          <p:nvPr/>
        </p:nvSpPr>
        <p:spPr>
          <a:xfrm>
            <a:off x="11111170" y="312778"/>
            <a:ext cx="370614"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F</a:t>
            </a:r>
            <a:r>
              <a:rPr lang="en-US" baseline="-25000" dirty="0">
                <a:solidFill>
                  <a:srgbClr val="000000"/>
                </a:solidFill>
                <a:effectLst/>
                <a:latin typeface="Gill Sans" panose="020B0502020104020203" pitchFamily="34" charset="-79"/>
                <a:cs typeface="Gill Sans" panose="020B0502020104020203" pitchFamily="34" charset="-79"/>
              </a:rPr>
              <a:t>4</a:t>
            </a:r>
          </a:p>
        </p:txBody>
      </p:sp>
      <p:cxnSp>
        <p:nvCxnSpPr>
          <p:cNvPr id="39" name="Curved Connector 38">
            <a:extLst>
              <a:ext uri="{FF2B5EF4-FFF2-40B4-BE49-F238E27FC236}">
                <a16:creationId xmlns:a16="http://schemas.microsoft.com/office/drawing/2014/main" id="{D72AF380-22F4-5B45-38CB-591D2E71BDAF}"/>
              </a:ext>
            </a:extLst>
          </p:cNvPr>
          <p:cNvCxnSpPr>
            <a:cxnSpLocks/>
            <a:stCxn id="19" idx="0"/>
            <a:endCxn id="6" idx="0"/>
          </p:cNvCxnSpPr>
          <p:nvPr/>
        </p:nvCxnSpPr>
        <p:spPr>
          <a:xfrm rot="16200000" flipV="1">
            <a:off x="8798994" y="-1590518"/>
            <a:ext cx="58392" cy="5358734"/>
          </a:xfrm>
          <a:prstGeom prst="curvedConnector3">
            <a:avLst>
              <a:gd name="adj1" fmla="val 1757594"/>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A05CCB20-3C42-767D-87A3-F6210A3F1087}"/>
              </a:ext>
            </a:extLst>
          </p:cNvPr>
          <p:cNvCxnSpPr>
            <a:cxnSpLocks/>
          </p:cNvCxnSpPr>
          <p:nvPr/>
        </p:nvCxnSpPr>
        <p:spPr>
          <a:xfrm>
            <a:off x="8542060" y="1683386"/>
            <a:ext cx="63568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Rectangle 48">
            <a:extLst>
              <a:ext uri="{FF2B5EF4-FFF2-40B4-BE49-F238E27FC236}">
                <a16:creationId xmlns:a16="http://schemas.microsoft.com/office/drawing/2014/main" id="{09E488CE-1B8F-8138-B347-F8A05764FE6B}"/>
              </a:ext>
            </a:extLst>
          </p:cNvPr>
          <p:cNvSpPr/>
          <p:nvPr/>
        </p:nvSpPr>
        <p:spPr>
          <a:xfrm>
            <a:off x="8667471" y="1679577"/>
            <a:ext cx="349775"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s</a:t>
            </a:r>
            <a:r>
              <a:rPr lang="en-US" baseline="-25000" dirty="0">
                <a:solidFill>
                  <a:srgbClr val="000000"/>
                </a:solidFill>
                <a:effectLst/>
                <a:latin typeface="Gill Sans" panose="020B0502020104020203" pitchFamily="34" charset="-79"/>
                <a:cs typeface="Gill Sans" panose="020B0502020104020203" pitchFamily="34" charset="-79"/>
              </a:rPr>
              <a:t>2</a:t>
            </a:r>
            <a:endParaRPr lang="en-US" dirty="0">
              <a:solidFill>
                <a:srgbClr val="000000"/>
              </a:solidFill>
              <a:effectLst/>
              <a:latin typeface="Gill Sans" panose="020B0502020104020203" pitchFamily="34" charset="-79"/>
              <a:cs typeface="Gill Sans" panose="020B0502020104020203" pitchFamily="34" charset="-79"/>
            </a:endParaRPr>
          </a:p>
        </p:txBody>
      </p:sp>
      <p:cxnSp>
        <p:nvCxnSpPr>
          <p:cNvPr id="50" name="Straight Arrow Connector 49">
            <a:extLst>
              <a:ext uri="{FF2B5EF4-FFF2-40B4-BE49-F238E27FC236}">
                <a16:creationId xmlns:a16="http://schemas.microsoft.com/office/drawing/2014/main" id="{B0D30529-5EF5-53CA-C41B-BD49CE005BE3}"/>
              </a:ext>
            </a:extLst>
          </p:cNvPr>
          <p:cNvCxnSpPr>
            <a:cxnSpLocks/>
          </p:cNvCxnSpPr>
          <p:nvPr/>
        </p:nvCxnSpPr>
        <p:spPr>
          <a:xfrm>
            <a:off x="10309290" y="1667399"/>
            <a:ext cx="63568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5B5B36BD-AF4A-53EB-F0C2-73FF3133D6EA}"/>
              </a:ext>
            </a:extLst>
          </p:cNvPr>
          <p:cNvSpPr/>
          <p:nvPr/>
        </p:nvSpPr>
        <p:spPr>
          <a:xfrm>
            <a:off x="10434701" y="1663590"/>
            <a:ext cx="349775"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s</a:t>
            </a:r>
            <a:r>
              <a:rPr lang="en-US" baseline="-25000" dirty="0">
                <a:solidFill>
                  <a:srgbClr val="000000"/>
                </a:solidFill>
                <a:effectLst/>
                <a:latin typeface="Gill Sans" panose="020B0502020104020203" pitchFamily="34" charset="-79"/>
                <a:cs typeface="Gill Sans" panose="020B0502020104020203" pitchFamily="34" charset="-79"/>
              </a:rPr>
              <a:t>3</a:t>
            </a:r>
            <a:endParaRPr lang="en-US" dirty="0">
              <a:solidFill>
                <a:srgbClr val="000000"/>
              </a:solidFill>
              <a:effectLst/>
              <a:latin typeface="Gill Sans" panose="020B0502020104020203" pitchFamily="34" charset="-79"/>
              <a:cs typeface="Gill Sans" panose="020B0502020104020203" pitchFamily="34" charset="-79"/>
            </a:endParaRPr>
          </a:p>
        </p:txBody>
      </p:sp>
      <p:sp>
        <p:nvSpPr>
          <p:cNvPr id="24" name="Rectangle 23">
            <a:extLst>
              <a:ext uri="{FF2B5EF4-FFF2-40B4-BE49-F238E27FC236}">
                <a16:creationId xmlns:a16="http://schemas.microsoft.com/office/drawing/2014/main" id="{93483930-DE8C-B63F-6C2F-1AEE6F9576F6}"/>
              </a:ext>
            </a:extLst>
          </p:cNvPr>
          <p:cNvSpPr/>
          <p:nvPr/>
        </p:nvSpPr>
        <p:spPr>
          <a:xfrm>
            <a:off x="6226167" y="4535696"/>
            <a:ext cx="441146" cy="461665"/>
          </a:xfrm>
          <a:prstGeom prst="rect">
            <a:avLst/>
          </a:prstGeom>
        </p:spPr>
        <p:txBody>
          <a:bodyPr wrap="square">
            <a:spAutoFit/>
          </a:bodyPr>
          <a:lstStyle/>
          <a:p>
            <a:r>
              <a:rPr lang="en-US" sz="2400" b="1" dirty="0">
                <a:latin typeface="Helvetica" pitchFamily="2" charset="0"/>
              </a:rPr>
              <a:t>x</a:t>
            </a:r>
          </a:p>
        </p:txBody>
      </p:sp>
      <p:sp>
        <p:nvSpPr>
          <p:cNvPr id="25" name="Rectangle 24">
            <a:extLst>
              <a:ext uri="{FF2B5EF4-FFF2-40B4-BE49-F238E27FC236}">
                <a16:creationId xmlns:a16="http://schemas.microsoft.com/office/drawing/2014/main" id="{B7473E30-80DC-98CA-277F-71A7FC5640BD}"/>
              </a:ext>
            </a:extLst>
          </p:cNvPr>
          <p:cNvSpPr/>
          <p:nvPr/>
        </p:nvSpPr>
        <p:spPr>
          <a:xfrm>
            <a:off x="7384309" y="4530659"/>
            <a:ext cx="441146" cy="461665"/>
          </a:xfrm>
          <a:prstGeom prst="rect">
            <a:avLst/>
          </a:prstGeom>
        </p:spPr>
        <p:txBody>
          <a:bodyPr wrap="square">
            <a:spAutoFit/>
          </a:bodyPr>
          <a:lstStyle/>
          <a:p>
            <a:r>
              <a:rPr lang="en-US" sz="2400" b="1" dirty="0">
                <a:latin typeface="Helvetica" pitchFamily="2" charset="0"/>
              </a:rPr>
              <a:t>=</a:t>
            </a:r>
          </a:p>
        </p:txBody>
      </p:sp>
      <p:sp>
        <p:nvSpPr>
          <p:cNvPr id="40" name="TextBox 39">
            <a:extLst>
              <a:ext uri="{FF2B5EF4-FFF2-40B4-BE49-F238E27FC236}">
                <a16:creationId xmlns:a16="http://schemas.microsoft.com/office/drawing/2014/main" id="{B55F2713-39E0-6E05-8602-35965FCC4242}"/>
              </a:ext>
            </a:extLst>
          </p:cNvPr>
          <p:cNvSpPr txBox="1"/>
          <p:nvPr/>
        </p:nvSpPr>
        <p:spPr>
          <a:xfrm>
            <a:off x="6195775" y="3313627"/>
            <a:ext cx="65" cy="553998"/>
          </a:xfrm>
          <a:prstGeom prst="rect">
            <a:avLst/>
          </a:prstGeom>
          <a:noFill/>
        </p:spPr>
        <p:txBody>
          <a:bodyPr wrap="none" lIns="0" tIns="0" rIns="0" bIns="0" rtlCol="0">
            <a:spAutoFit/>
          </a:bodyPr>
          <a:lstStyle/>
          <a:p>
            <a:endParaRPr lang="en-US" dirty="0"/>
          </a:p>
          <a:p>
            <a:endParaRPr lang="en-US" dirty="0"/>
          </a:p>
        </p:txBody>
      </p:sp>
      <p:sp>
        <p:nvSpPr>
          <p:cNvPr id="63" name="Rectangle 62">
            <a:extLst>
              <a:ext uri="{FF2B5EF4-FFF2-40B4-BE49-F238E27FC236}">
                <a16:creationId xmlns:a16="http://schemas.microsoft.com/office/drawing/2014/main" id="{78F429B0-676B-8E57-CFA6-D136988780A6}"/>
              </a:ext>
            </a:extLst>
          </p:cNvPr>
          <p:cNvSpPr/>
          <p:nvPr/>
        </p:nvSpPr>
        <p:spPr>
          <a:xfrm>
            <a:off x="102381" y="1685610"/>
            <a:ext cx="3982817" cy="892552"/>
          </a:xfrm>
          <a:prstGeom prst="rect">
            <a:avLst/>
          </a:prstGeom>
        </p:spPr>
        <p:txBody>
          <a:bodyPr wrap="square">
            <a:spAutoFit/>
          </a:bodyPr>
          <a:lstStyle/>
          <a:p>
            <a:pPr algn="ctr"/>
            <a:r>
              <a:rPr lang="en-US" sz="2600" dirty="0">
                <a:solidFill>
                  <a:srgbClr val="000000"/>
                </a:solidFill>
                <a:effectLst/>
                <a:latin typeface="Helvetica Light" panose="020B0403020202020204" pitchFamily="34" charset="0"/>
              </a:rPr>
              <a:t>Demographers collect these rates in life tables</a:t>
            </a:r>
          </a:p>
        </p:txBody>
      </p:sp>
      <p:cxnSp>
        <p:nvCxnSpPr>
          <p:cNvPr id="64" name="Straight Arrow Connector 63">
            <a:extLst>
              <a:ext uri="{FF2B5EF4-FFF2-40B4-BE49-F238E27FC236}">
                <a16:creationId xmlns:a16="http://schemas.microsoft.com/office/drawing/2014/main" id="{24D635BA-B24A-E402-0D91-496707A8589C}"/>
              </a:ext>
            </a:extLst>
          </p:cNvPr>
          <p:cNvCxnSpPr>
            <a:cxnSpLocks/>
          </p:cNvCxnSpPr>
          <p:nvPr/>
        </p:nvCxnSpPr>
        <p:spPr>
          <a:xfrm>
            <a:off x="2856286" y="4783694"/>
            <a:ext cx="526477"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18" name="Table 19">
            <a:extLst>
              <a:ext uri="{FF2B5EF4-FFF2-40B4-BE49-F238E27FC236}">
                <a16:creationId xmlns:a16="http://schemas.microsoft.com/office/drawing/2014/main" id="{A4A0627C-BA10-34D9-F7E7-9E5E401203E4}"/>
              </a:ext>
            </a:extLst>
          </p:cNvPr>
          <p:cNvGraphicFramePr>
            <a:graphicFrameLocks noGrp="1"/>
          </p:cNvGraphicFramePr>
          <p:nvPr/>
        </p:nvGraphicFramePr>
        <p:xfrm>
          <a:off x="297633" y="2696321"/>
          <a:ext cx="8128000" cy="2494280"/>
        </p:xfrm>
        <a:graphic>
          <a:graphicData uri="http://schemas.openxmlformats.org/drawingml/2006/table">
            <a:tbl>
              <a:tblPr firstRow="1" bandRow="1">
                <a:tableStyleId>{073A0DAA-6AF3-43AB-8588-CEC1D06C72B9}</a:tableStyleId>
              </a:tblPr>
              <a:tblGrid>
                <a:gridCol w="1625600">
                  <a:extLst>
                    <a:ext uri="{9D8B030D-6E8A-4147-A177-3AD203B41FA5}">
                      <a16:colId xmlns:a16="http://schemas.microsoft.com/office/drawing/2014/main" val="2909356371"/>
                    </a:ext>
                  </a:extLst>
                </a:gridCol>
                <a:gridCol w="1625600">
                  <a:extLst>
                    <a:ext uri="{9D8B030D-6E8A-4147-A177-3AD203B41FA5}">
                      <a16:colId xmlns:a16="http://schemas.microsoft.com/office/drawing/2014/main" val="2611802161"/>
                    </a:ext>
                  </a:extLst>
                </a:gridCol>
                <a:gridCol w="1625600">
                  <a:extLst>
                    <a:ext uri="{9D8B030D-6E8A-4147-A177-3AD203B41FA5}">
                      <a16:colId xmlns:a16="http://schemas.microsoft.com/office/drawing/2014/main" val="1359397925"/>
                    </a:ext>
                  </a:extLst>
                </a:gridCol>
                <a:gridCol w="1625600">
                  <a:extLst>
                    <a:ext uri="{9D8B030D-6E8A-4147-A177-3AD203B41FA5}">
                      <a16:colId xmlns:a16="http://schemas.microsoft.com/office/drawing/2014/main" val="3393837580"/>
                    </a:ext>
                  </a:extLst>
                </a:gridCol>
                <a:gridCol w="1625600">
                  <a:extLst>
                    <a:ext uri="{9D8B030D-6E8A-4147-A177-3AD203B41FA5}">
                      <a16:colId xmlns:a16="http://schemas.microsoft.com/office/drawing/2014/main" val="179570439"/>
                    </a:ext>
                  </a:extLst>
                </a:gridCol>
              </a:tblGrid>
              <a:tr h="370840">
                <a:tc>
                  <a:txBody>
                    <a:bodyPr/>
                    <a:lstStyle/>
                    <a:p>
                      <a:r>
                        <a:rPr lang="en-US" dirty="0"/>
                        <a:t>x (age)</a:t>
                      </a:r>
                    </a:p>
                  </a:txBody>
                  <a:tcPr/>
                </a:tc>
                <a:tc>
                  <a:txBody>
                    <a:bodyPr/>
                    <a:lstStyle/>
                    <a:p>
                      <a:r>
                        <a:rPr lang="en-US" dirty="0" err="1"/>
                        <a:t>N</a:t>
                      </a:r>
                      <a:r>
                        <a:rPr lang="en-US" baseline="-25000" dirty="0" err="1"/>
                        <a:t>x</a:t>
                      </a:r>
                      <a:r>
                        <a:rPr lang="en-US" dirty="0"/>
                        <a:t> (number in cohort)</a:t>
                      </a:r>
                    </a:p>
                  </a:txBody>
                  <a:tcPr/>
                </a:tc>
                <a:tc>
                  <a:txBody>
                    <a:bodyPr/>
                    <a:lstStyle/>
                    <a:p>
                      <a:r>
                        <a:rPr lang="en-US" dirty="0"/>
                        <a:t>l</a:t>
                      </a:r>
                      <a:r>
                        <a:rPr lang="en-US" baseline="-25000" dirty="0"/>
                        <a:t>x</a:t>
                      </a:r>
                      <a:r>
                        <a:rPr lang="en-US" dirty="0"/>
                        <a:t> (survivorship to age x)</a:t>
                      </a:r>
                    </a:p>
                  </a:txBody>
                  <a:tcPr/>
                </a:tc>
                <a:tc>
                  <a:txBody>
                    <a:bodyPr/>
                    <a:lstStyle/>
                    <a:p>
                      <a:r>
                        <a:rPr lang="en-US" dirty="0"/>
                        <a:t>m</a:t>
                      </a:r>
                      <a:r>
                        <a:rPr lang="en-US" baseline="-25000" dirty="0"/>
                        <a:t>x</a:t>
                      </a:r>
                      <a:r>
                        <a:rPr lang="en-US" dirty="0"/>
                        <a:t> (fecundity)</a:t>
                      </a:r>
                    </a:p>
                  </a:txBody>
                  <a:tcPr/>
                </a:tc>
                <a:tc>
                  <a:txBody>
                    <a:bodyPr/>
                    <a:lstStyle/>
                    <a:p>
                      <a:r>
                        <a:rPr lang="en-US" dirty="0" err="1"/>
                        <a:t>l</a:t>
                      </a:r>
                      <a:r>
                        <a:rPr lang="en-US" baseline="-25000" dirty="0" err="1"/>
                        <a:t>x</a:t>
                      </a:r>
                      <a:r>
                        <a:rPr lang="en-US" dirty="0" err="1"/>
                        <a:t>m</a:t>
                      </a:r>
                      <a:r>
                        <a:rPr lang="en-US" baseline="-25000" dirty="0" err="1"/>
                        <a:t>x</a:t>
                      </a:r>
                      <a:r>
                        <a:rPr lang="en-US" dirty="0"/>
                        <a:t> </a:t>
                      </a:r>
                    </a:p>
                  </a:txBody>
                  <a:tcPr/>
                </a:tc>
                <a:extLst>
                  <a:ext uri="{0D108BD9-81ED-4DB2-BD59-A6C34878D82A}">
                    <a16:rowId xmlns:a16="http://schemas.microsoft.com/office/drawing/2014/main" val="988609561"/>
                  </a:ext>
                </a:extLst>
              </a:tr>
              <a:tr h="370840">
                <a:tc>
                  <a:txBody>
                    <a:bodyPr/>
                    <a:lstStyle/>
                    <a:p>
                      <a:r>
                        <a:rPr lang="en-US" dirty="0"/>
                        <a:t>0</a:t>
                      </a:r>
                    </a:p>
                  </a:txBody>
                  <a:tcPr/>
                </a:tc>
                <a:tc>
                  <a:txBody>
                    <a:bodyPr/>
                    <a:lstStyle/>
                    <a:p>
                      <a:r>
                        <a:rPr lang="en-US" dirty="0"/>
                        <a:t>100</a:t>
                      </a:r>
                    </a:p>
                  </a:txBody>
                  <a:tcPr/>
                </a:tc>
                <a:tc>
                  <a:txBody>
                    <a:bodyPr/>
                    <a:lstStyle/>
                    <a:p>
                      <a:r>
                        <a:rPr lang="en-US" dirty="0"/>
                        <a:t>1</a:t>
                      </a:r>
                    </a:p>
                  </a:txBody>
                  <a:tcPr/>
                </a:tc>
                <a:tc>
                  <a:txBody>
                    <a:bodyPr/>
                    <a:lstStyle/>
                    <a:p>
                      <a:r>
                        <a:rPr lang="en-US" dirty="0"/>
                        <a:t>0</a:t>
                      </a:r>
                    </a:p>
                  </a:txBody>
                  <a:tcPr/>
                </a:tc>
                <a:tc>
                  <a:txBody>
                    <a:bodyPr/>
                    <a:lstStyle/>
                    <a:p>
                      <a:r>
                        <a:rPr lang="en-US" dirty="0"/>
                        <a:t>0</a:t>
                      </a:r>
                    </a:p>
                  </a:txBody>
                  <a:tcPr/>
                </a:tc>
                <a:extLst>
                  <a:ext uri="{0D108BD9-81ED-4DB2-BD59-A6C34878D82A}">
                    <a16:rowId xmlns:a16="http://schemas.microsoft.com/office/drawing/2014/main" val="1409855481"/>
                  </a:ext>
                </a:extLst>
              </a:tr>
              <a:tr h="370840">
                <a:tc>
                  <a:txBody>
                    <a:bodyPr/>
                    <a:lstStyle/>
                    <a:p>
                      <a:r>
                        <a:rPr lang="en-US" dirty="0"/>
                        <a:t>1</a:t>
                      </a:r>
                    </a:p>
                  </a:txBody>
                  <a:tcPr/>
                </a:tc>
                <a:tc>
                  <a:txBody>
                    <a:bodyPr/>
                    <a:lstStyle/>
                    <a:p>
                      <a:r>
                        <a:rPr lang="en-US" dirty="0"/>
                        <a:t>60</a:t>
                      </a:r>
                    </a:p>
                  </a:txBody>
                  <a:tcPr/>
                </a:tc>
                <a:tc>
                  <a:txBody>
                    <a:bodyPr/>
                    <a:lstStyle/>
                    <a:p>
                      <a:r>
                        <a:rPr lang="en-US" dirty="0"/>
                        <a:t>.6</a:t>
                      </a:r>
                    </a:p>
                  </a:txBody>
                  <a:tcPr/>
                </a:tc>
                <a:tc>
                  <a:txBody>
                    <a:bodyPr/>
                    <a:lstStyle/>
                    <a:p>
                      <a:r>
                        <a:rPr lang="en-US" dirty="0"/>
                        <a:t>2</a:t>
                      </a:r>
                    </a:p>
                  </a:txBody>
                  <a:tcPr/>
                </a:tc>
                <a:tc>
                  <a:txBody>
                    <a:bodyPr/>
                    <a:lstStyle/>
                    <a:p>
                      <a:r>
                        <a:rPr lang="en-US" dirty="0"/>
                        <a:t>1.2</a:t>
                      </a:r>
                    </a:p>
                  </a:txBody>
                  <a:tcPr/>
                </a:tc>
                <a:extLst>
                  <a:ext uri="{0D108BD9-81ED-4DB2-BD59-A6C34878D82A}">
                    <a16:rowId xmlns:a16="http://schemas.microsoft.com/office/drawing/2014/main" val="2172339051"/>
                  </a:ext>
                </a:extLst>
              </a:tr>
              <a:tr h="370840">
                <a:tc>
                  <a:txBody>
                    <a:bodyPr/>
                    <a:lstStyle/>
                    <a:p>
                      <a:r>
                        <a:rPr lang="en-US" dirty="0"/>
                        <a:t>2</a:t>
                      </a:r>
                    </a:p>
                  </a:txBody>
                  <a:tcPr/>
                </a:tc>
                <a:tc>
                  <a:txBody>
                    <a:bodyPr/>
                    <a:lstStyle/>
                    <a:p>
                      <a:r>
                        <a:rPr lang="en-US" dirty="0"/>
                        <a:t>30</a:t>
                      </a:r>
                    </a:p>
                  </a:txBody>
                  <a:tcPr/>
                </a:tc>
                <a:tc>
                  <a:txBody>
                    <a:bodyPr/>
                    <a:lstStyle/>
                    <a:p>
                      <a:r>
                        <a:rPr lang="en-US" dirty="0"/>
                        <a:t>.3</a:t>
                      </a:r>
                    </a:p>
                  </a:txBody>
                  <a:tcPr/>
                </a:tc>
                <a:tc>
                  <a:txBody>
                    <a:bodyPr/>
                    <a:lstStyle/>
                    <a:p>
                      <a:r>
                        <a:rPr lang="en-US" dirty="0"/>
                        <a:t>3</a:t>
                      </a:r>
                    </a:p>
                  </a:txBody>
                  <a:tcPr/>
                </a:tc>
                <a:tc>
                  <a:txBody>
                    <a:bodyPr/>
                    <a:lstStyle/>
                    <a:p>
                      <a:r>
                        <a:rPr lang="en-US" dirty="0"/>
                        <a:t>0.9</a:t>
                      </a:r>
                    </a:p>
                  </a:txBody>
                  <a:tcPr/>
                </a:tc>
                <a:extLst>
                  <a:ext uri="{0D108BD9-81ED-4DB2-BD59-A6C34878D82A}">
                    <a16:rowId xmlns:a16="http://schemas.microsoft.com/office/drawing/2014/main" val="2316309572"/>
                  </a:ext>
                </a:extLst>
              </a:tr>
              <a:tr h="370840">
                <a:tc>
                  <a:txBody>
                    <a:bodyPr/>
                    <a:lstStyle/>
                    <a:p>
                      <a:r>
                        <a:rPr lang="en-US" dirty="0"/>
                        <a:t>3</a:t>
                      </a:r>
                    </a:p>
                  </a:txBody>
                  <a:tcPr/>
                </a:tc>
                <a:tc>
                  <a:txBody>
                    <a:bodyPr/>
                    <a:lstStyle/>
                    <a:p>
                      <a:r>
                        <a:rPr lang="en-US" dirty="0"/>
                        <a:t>10</a:t>
                      </a:r>
                    </a:p>
                  </a:txBody>
                  <a:tcPr/>
                </a:tc>
                <a:tc>
                  <a:txBody>
                    <a:bodyPr/>
                    <a:lstStyle/>
                    <a:p>
                      <a:r>
                        <a:rPr lang="en-US" dirty="0"/>
                        <a:t>.1</a:t>
                      </a:r>
                    </a:p>
                  </a:txBody>
                  <a:tcPr/>
                </a:tc>
                <a:tc>
                  <a:txBody>
                    <a:bodyPr/>
                    <a:lstStyle/>
                    <a:p>
                      <a:r>
                        <a:rPr lang="en-US" dirty="0"/>
                        <a:t>1</a:t>
                      </a:r>
                    </a:p>
                  </a:txBody>
                  <a:tcPr/>
                </a:tc>
                <a:tc>
                  <a:txBody>
                    <a:bodyPr/>
                    <a:lstStyle/>
                    <a:p>
                      <a:r>
                        <a:rPr lang="en-US" dirty="0"/>
                        <a:t>0.1</a:t>
                      </a:r>
                    </a:p>
                  </a:txBody>
                  <a:tcPr/>
                </a:tc>
                <a:extLst>
                  <a:ext uri="{0D108BD9-81ED-4DB2-BD59-A6C34878D82A}">
                    <a16:rowId xmlns:a16="http://schemas.microsoft.com/office/drawing/2014/main" val="1501765558"/>
                  </a:ext>
                </a:extLst>
              </a:tr>
              <a:tr h="370840">
                <a:tc>
                  <a:txBody>
                    <a:bodyPr/>
                    <a:lstStyle/>
                    <a:p>
                      <a:r>
                        <a:rPr lang="en-US" dirty="0"/>
                        <a:t>4</a:t>
                      </a:r>
                    </a:p>
                  </a:txBody>
                  <a:tcPr/>
                </a:tc>
                <a:tc>
                  <a:txBody>
                    <a:bodyPr/>
                    <a:lstStyle/>
                    <a:p>
                      <a:r>
                        <a:rPr lang="en-US" dirty="0"/>
                        <a:t>1</a:t>
                      </a:r>
                    </a:p>
                  </a:txBody>
                  <a:tcPr/>
                </a:tc>
                <a:tc>
                  <a:txBody>
                    <a:bodyPr/>
                    <a:lstStyle/>
                    <a:p>
                      <a:r>
                        <a:rPr lang="en-US" dirty="0"/>
                        <a:t>.01</a:t>
                      </a:r>
                    </a:p>
                  </a:txBody>
                  <a:tcPr/>
                </a:tc>
                <a:tc>
                  <a:txBody>
                    <a:bodyPr/>
                    <a:lstStyle/>
                    <a:p>
                      <a:r>
                        <a:rPr lang="en-US" dirty="0"/>
                        <a:t>1</a:t>
                      </a:r>
                    </a:p>
                  </a:txBody>
                  <a:tcPr/>
                </a:tc>
                <a:tc>
                  <a:txBody>
                    <a:bodyPr/>
                    <a:lstStyle/>
                    <a:p>
                      <a:r>
                        <a:rPr lang="en-US" dirty="0"/>
                        <a:t>0.01</a:t>
                      </a:r>
                    </a:p>
                  </a:txBody>
                  <a:tcPr/>
                </a:tc>
                <a:extLst>
                  <a:ext uri="{0D108BD9-81ED-4DB2-BD59-A6C34878D82A}">
                    <a16:rowId xmlns:a16="http://schemas.microsoft.com/office/drawing/2014/main" val="2454113382"/>
                  </a:ext>
                </a:extLst>
              </a:tr>
            </a:tbl>
          </a:graphicData>
        </a:graphic>
      </p:graphicFrame>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6C4C83D8-2C72-926E-34F3-DB47283A5750}"/>
                  </a:ext>
                </a:extLst>
              </p:cNvPr>
              <p:cNvSpPr txBox="1"/>
              <p:nvPr/>
            </p:nvSpPr>
            <p:spPr>
              <a:xfrm>
                <a:off x="2543872" y="5701963"/>
                <a:ext cx="5873994" cy="430887"/>
              </a:xfrm>
              <a:prstGeom prst="rect">
                <a:avLst/>
              </a:prstGeom>
              <a:noFill/>
            </p:spPr>
            <p:txBody>
              <a:bodyPr wrap="square" rtlCol="0">
                <a:spAutoFit/>
              </a:bodyPr>
              <a:lstStyle/>
              <a:p>
                <a:pPr algn="r"/>
                <a:r>
                  <a:rPr lang="en-US" sz="2200" b="1" dirty="0">
                    <a:solidFill>
                      <a:srgbClr val="C00000"/>
                    </a:solidFill>
                  </a:rPr>
                  <a:t>Net reproductive rate (R</a:t>
                </a:r>
                <a:r>
                  <a:rPr lang="en-US" sz="2200" b="1" baseline="-25000" dirty="0">
                    <a:solidFill>
                      <a:srgbClr val="C00000"/>
                    </a:solidFill>
                  </a:rPr>
                  <a:t>0</a:t>
                </a:r>
                <a:r>
                  <a:rPr lang="en-US" sz="2200" b="1" dirty="0">
                    <a:solidFill>
                      <a:srgbClr val="C00000"/>
                    </a:solidFill>
                  </a:rPr>
                  <a:t>)</a:t>
                </a:r>
                <a:r>
                  <a:rPr lang="en-US" sz="2200" b="1" dirty="0"/>
                  <a:t>: </a:t>
                </a:r>
                <a14:m>
                  <m:oMath xmlns:m="http://schemas.openxmlformats.org/officeDocument/2006/math">
                    <m:nary>
                      <m:naryPr>
                        <m:chr m:val="∑"/>
                        <m:subHide m:val="on"/>
                        <m:supHide m:val="on"/>
                        <m:ctrlPr>
                          <a:rPr lang="en-US" sz="2200" i="1" smtClean="0">
                            <a:latin typeface="Cambria Math" panose="02040503050406030204" pitchFamily="18" charset="0"/>
                          </a:rPr>
                        </m:ctrlPr>
                      </m:naryPr>
                      <m:sub/>
                      <m:sup/>
                      <m:e>
                        <m:sSub>
                          <m:sSubPr>
                            <m:ctrlPr>
                              <a:rPr lang="en-US" sz="2200" i="1" smtClean="0">
                                <a:latin typeface="Cambria Math" panose="02040503050406030204" pitchFamily="18" charset="0"/>
                              </a:rPr>
                            </m:ctrlPr>
                          </m:sSubPr>
                          <m:e>
                            <m:r>
                              <a:rPr lang="en-US" sz="2200" b="0" i="1" smtClean="0">
                                <a:latin typeface="Cambria Math" panose="02040503050406030204" pitchFamily="18" charset="0"/>
                              </a:rPr>
                              <m:t>𝑙</m:t>
                            </m:r>
                          </m:e>
                          <m:sub>
                            <m:r>
                              <a:rPr lang="en-US" sz="2200" b="0" i="1" smtClean="0">
                                <a:latin typeface="Cambria Math" panose="02040503050406030204" pitchFamily="18" charset="0"/>
                              </a:rPr>
                              <m:t>𝑥</m:t>
                            </m:r>
                          </m:sub>
                        </m:sSub>
                        <m:sSub>
                          <m:sSubPr>
                            <m:ctrlPr>
                              <a:rPr lang="en-US" sz="2200" i="1" smtClean="0">
                                <a:latin typeface="Cambria Math" panose="02040503050406030204" pitchFamily="18" charset="0"/>
                              </a:rPr>
                            </m:ctrlPr>
                          </m:sSubPr>
                          <m:e>
                            <m:r>
                              <a:rPr lang="en-US" sz="2200" b="0" i="1" smtClean="0">
                                <a:latin typeface="Cambria Math" panose="02040503050406030204" pitchFamily="18" charset="0"/>
                              </a:rPr>
                              <m:t>𝑚</m:t>
                            </m:r>
                          </m:e>
                          <m:sub>
                            <m:r>
                              <a:rPr lang="en-US" sz="2200" b="0" i="1" smtClean="0">
                                <a:latin typeface="Cambria Math" panose="02040503050406030204" pitchFamily="18" charset="0"/>
                              </a:rPr>
                              <m:t>𝑥</m:t>
                            </m:r>
                          </m:sub>
                        </m:sSub>
                        <m:r>
                          <a:rPr lang="en-US" sz="2200" b="0" i="1" smtClean="0">
                            <a:latin typeface="Cambria Math" panose="02040503050406030204" pitchFamily="18" charset="0"/>
                          </a:rPr>
                          <m:t>=2.21</m:t>
                        </m:r>
                      </m:e>
                    </m:nary>
                  </m:oMath>
                </a14:m>
                <a:endParaRPr lang="en-US" sz="2200" dirty="0">
                  <a:latin typeface="+mj-lt"/>
                  <a:cs typeface="Franklin Gothic Medium"/>
                </a:endParaRPr>
              </a:p>
            </p:txBody>
          </p:sp>
        </mc:Choice>
        <mc:Fallback xmlns="">
          <p:sp>
            <p:nvSpPr>
              <p:cNvPr id="20" name="TextBox 19">
                <a:extLst>
                  <a:ext uri="{FF2B5EF4-FFF2-40B4-BE49-F238E27FC236}">
                    <a16:creationId xmlns:a16="http://schemas.microsoft.com/office/drawing/2014/main" id="{6C4C83D8-2C72-926E-34F3-DB47283A5750}"/>
                  </a:ext>
                </a:extLst>
              </p:cNvPr>
              <p:cNvSpPr txBox="1">
                <a:spLocks noRot="1" noChangeAspect="1" noMove="1" noResize="1" noEditPoints="1" noAdjustHandles="1" noChangeArrowheads="1" noChangeShapeType="1" noTextEdit="1"/>
              </p:cNvSpPr>
              <p:nvPr/>
            </p:nvSpPr>
            <p:spPr>
              <a:xfrm>
                <a:off x="2543872" y="5701963"/>
                <a:ext cx="5873994" cy="430887"/>
              </a:xfrm>
              <a:prstGeom prst="rect">
                <a:avLst/>
              </a:prstGeom>
              <a:blipFill>
                <a:blip r:embed="rId3"/>
                <a:stretch>
                  <a:fillRect t="-117143" r="-216" b="-185714"/>
                </a:stretch>
              </a:blipFill>
            </p:spPr>
            <p:txBody>
              <a:bodyPr/>
              <a:lstStyle/>
              <a:p>
                <a:r>
                  <a:rPr lang="en-US">
                    <a:noFill/>
                  </a:rPr>
                  <a:t> </a:t>
                </a:r>
              </a:p>
            </p:txBody>
          </p:sp>
        </mc:Fallback>
      </mc:AlternateContent>
      <p:sp>
        <p:nvSpPr>
          <p:cNvPr id="26" name="Right Brace 25">
            <a:extLst>
              <a:ext uri="{FF2B5EF4-FFF2-40B4-BE49-F238E27FC236}">
                <a16:creationId xmlns:a16="http://schemas.microsoft.com/office/drawing/2014/main" id="{DD353444-BD5A-9A05-6C71-33D6E6C0DD90}"/>
              </a:ext>
            </a:extLst>
          </p:cNvPr>
          <p:cNvSpPr/>
          <p:nvPr/>
        </p:nvSpPr>
        <p:spPr>
          <a:xfrm rot="5400000">
            <a:off x="7444596" y="4683018"/>
            <a:ext cx="355294" cy="1606779"/>
          </a:xfrm>
          <a:prstGeom prst="righ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0445E73-3DF2-6C45-83E7-39CCB831FF55}"/>
                  </a:ext>
                </a:extLst>
              </p:cNvPr>
              <p:cNvSpPr txBox="1"/>
              <p:nvPr/>
            </p:nvSpPr>
            <p:spPr>
              <a:xfrm>
                <a:off x="1546375" y="6248311"/>
                <a:ext cx="7130950" cy="430887"/>
              </a:xfrm>
              <a:prstGeom prst="rect">
                <a:avLst/>
              </a:prstGeom>
              <a:noFill/>
            </p:spPr>
            <p:txBody>
              <a:bodyPr wrap="square" rtlCol="0">
                <a:spAutoFit/>
              </a:bodyPr>
              <a:lstStyle/>
              <a:p>
                <a:pPr algn="r"/>
                <a:r>
                  <a:rPr lang="en-US" sz="2200" dirty="0"/>
                  <a:t>(pop grows at </a:t>
                </a:r>
                <a14:m>
                  <m:oMath xmlns:m="http://schemas.openxmlformats.org/officeDocument/2006/math">
                    <m:r>
                      <a:rPr lang="en-US" sz="2200" b="1" i="1" dirty="0" smtClean="0">
                        <a:latin typeface="Cambria Math" panose="02040503050406030204" pitchFamily="18" charset="0"/>
                      </a:rPr>
                      <m:t>𝑹</m:t>
                    </m:r>
                    <m:r>
                      <a:rPr lang="en-US" sz="2200" b="1" i="1" baseline="-25000" dirty="0" smtClean="0">
                        <a:latin typeface="Cambria Math" panose="02040503050406030204" pitchFamily="18" charset="0"/>
                      </a:rPr>
                      <m:t>𝟎</m:t>
                    </m:r>
                  </m:oMath>
                </a14:m>
                <a:r>
                  <a:rPr lang="en-US" sz="2200" dirty="0"/>
                  <a:t> &gt;1 and declines at </a:t>
                </a:r>
                <a14:m>
                  <m:oMath xmlns:m="http://schemas.openxmlformats.org/officeDocument/2006/math">
                    <m:r>
                      <a:rPr lang="en-US" sz="2200" b="1" i="1" dirty="0" smtClean="0">
                        <a:latin typeface="Cambria Math" panose="02040503050406030204" pitchFamily="18" charset="0"/>
                      </a:rPr>
                      <m:t>𝑹</m:t>
                    </m:r>
                    <m:r>
                      <a:rPr lang="en-US" sz="2200" b="1" i="1" baseline="-25000" dirty="0" smtClean="0">
                        <a:latin typeface="Cambria Math" panose="02040503050406030204" pitchFamily="18" charset="0"/>
                      </a:rPr>
                      <m:t>𝟎</m:t>
                    </m:r>
                  </m:oMath>
                </a14:m>
                <a:r>
                  <a:rPr lang="en-US" sz="2200" dirty="0"/>
                  <a:t> &lt; 1)</a:t>
                </a:r>
                <a:endParaRPr lang="en-US" sz="2200" dirty="0">
                  <a:latin typeface="+mj-lt"/>
                  <a:cs typeface="Franklin Gothic Medium"/>
                </a:endParaRPr>
              </a:p>
            </p:txBody>
          </p:sp>
        </mc:Choice>
        <mc:Fallback xmlns="">
          <p:sp>
            <p:nvSpPr>
              <p:cNvPr id="2" name="TextBox 1">
                <a:extLst>
                  <a:ext uri="{FF2B5EF4-FFF2-40B4-BE49-F238E27FC236}">
                    <a16:creationId xmlns:a16="http://schemas.microsoft.com/office/drawing/2014/main" id="{50445E73-3DF2-6C45-83E7-39CCB831FF55}"/>
                  </a:ext>
                </a:extLst>
              </p:cNvPr>
              <p:cNvSpPr txBox="1">
                <a:spLocks noRot="1" noChangeAspect="1" noMove="1" noResize="1" noEditPoints="1" noAdjustHandles="1" noChangeArrowheads="1" noChangeShapeType="1" noTextEdit="1"/>
              </p:cNvSpPr>
              <p:nvPr/>
            </p:nvSpPr>
            <p:spPr>
              <a:xfrm>
                <a:off x="1546375" y="6248311"/>
                <a:ext cx="7130950" cy="430887"/>
              </a:xfrm>
              <a:prstGeom prst="rect">
                <a:avLst/>
              </a:prstGeom>
              <a:blipFill>
                <a:blip r:embed="rId4"/>
                <a:stretch>
                  <a:fillRect t="-11429" r="-1066" b="-25714"/>
                </a:stretch>
              </a:blipFill>
            </p:spPr>
            <p:txBody>
              <a:bodyPr/>
              <a:lstStyle/>
              <a:p>
                <a:r>
                  <a:rPr lang="en-US">
                    <a:noFill/>
                  </a:rPr>
                  <a:t> </a:t>
                </a:r>
              </a:p>
            </p:txBody>
          </p:sp>
        </mc:Fallback>
      </mc:AlternateContent>
    </p:spTree>
    <p:extLst>
      <p:ext uri="{BB962C8B-B14F-4D97-AF65-F5344CB8AC3E}">
        <p14:creationId xmlns:p14="http://schemas.microsoft.com/office/powerpoint/2010/main" val="39609487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F696A1C-45EC-0500-C0D9-77E12DFD1469}"/>
              </a:ext>
            </a:extLst>
          </p:cNvPr>
          <p:cNvSpPr/>
          <p:nvPr/>
        </p:nvSpPr>
        <p:spPr>
          <a:xfrm>
            <a:off x="5614820" y="1059653"/>
            <a:ext cx="1068005" cy="1110836"/>
          </a:xfrm>
          <a:prstGeom prst="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rPr>
              <a:t>Age</a:t>
            </a:r>
            <a:r>
              <a:rPr lang="en-US" sz="2200" baseline="-25000" dirty="0">
                <a:solidFill>
                  <a:schemeClr val="bg1"/>
                </a:solidFill>
              </a:rPr>
              <a:t>1</a:t>
            </a:r>
          </a:p>
        </p:txBody>
      </p:sp>
      <p:sp>
        <p:nvSpPr>
          <p:cNvPr id="7" name="Rectangle 6">
            <a:extLst>
              <a:ext uri="{FF2B5EF4-FFF2-40B4-BE49-F238E27FC236}">
                <a16:creationId xmlns:a16="http://schemas.microsoft.com/office/drawing/2014/main" id="{B100A66E-14FC-9490-514E-7F4B15169425}"/>
              </a:ext>
            </a:extLst>
          </p:cNvPr>
          <p:cNvSpPr/>
          <p:nvPr/>
        </p:nvSpPr>
        <p:spPr>
          <a:xfrm>
            <a:off x="7412878" y="1122174"/>
            <a:ext cx="1068005" cy="1110836"/>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rPr>
              <a:t>Age</a:t>
            </a:r>
            <a:r>
              <a:rPr lang="en-US" sz="2200" baseline="-25000" dirty="0">
                <a:solidFill>
                  <a:schemeClr val="bg1"/>
                </a:solidFill>
              </a:rPr>
              <a:t>2</a:t>
            </a:r>
          </a:p>
        </p:txBody>
      </p:sp>
      <p:cxnSp>
        <p:nvCxnSpPr>
          <p:cNvPr id="8" name="Straight Arrow Connector 7">
            <a:extLst>
              <a:ext uri="{FF2B5EF4-FFF2-40B4-BE49-F238E27FC236}">
                <a16:creationId xmlns:a16="http://schemas.microsoft.com/office/drawing/2014/main" id="{126D0A65-B8DE-E62E-A810-3A2266DECA0B}"/>
              </a:ext>
            </a:extLst>
          </p:cNvPr>
          <p:cNvCxnSpPr>
            <a:cxnSpLocks/>
          </p:cNvCxnSpPr>
          <p:nvPr/>
        </p:nvCxnSpPr>
        <p:spPr>
          <a:xfrm>
            <a:off x="6747553" y="1667399"/>
            <a:ext cx="63568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Curved Connector 8">
            <a:extLst>
              <a:ext uri="{FF2B5EF4-FFF2-40B4-BE49-F238E27FC236}">
                <a16:creationId xmlns:a16="http://schemas.microsoft.com/office/drawing/2014/main" id="{FE79CBD2-5EBC-2FEA-5226-900D30F6C4A6}"/>
              </a:ext>
            </a:extLst>
          </p:cNvPr>
          <p:cNvCxnSpPr>
            <a:cxnSpLocks/>
            <a:stCxn id="7" idx="0"/>
            <a:endCxn id="6" idx="0"/>
          </p:cNvCxnSpPr>
          <p:nvPr/>
        </p:nvCxnSpPr>
        <p:spPr>
          <a:xfrm rot="16200000" flipV="1">
            <a:off x="7016592" y="191885"/>
            <a:ext cx="62521" cy="1798058"/>
          </a:xfrm>
          <a:prstGeom prst="curvedConnector3">
            <a:avLst>
              <a:gd name="adj1" fmla="val 465637"/>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E11AF108-E2F0-EB7D-4543-6EB8DE0E1BAC}"/>
              </a:ext>
            </a:extLst>
          </p:cNvPr>
          <p:cNvSpPr/>
          <p:nvPr/>
        </p:nvSpPr>
        <p:spPr>
          <a:xfrm>
            <a:off x="7502239" y="497444"/>
            <a:ext cx="370614"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F</a:t>
            </a:r>
            <a:r>
              <a:rPr lang="en-US" baseline="-25000" dirty="0">
                <a:solidFill>
                  <a:srgbClr val="000000"/>
                </a:solidFill>
                <a:effectLst/>
                <a:latin typeface="Gill Sans" panose="020B0502020104020203" pitchFamily="34" charset="-79"/>
                <a:cs typeface="Gill Sans" panose="020B0502020104020203" pitchFamily="34" charset="-79"/>
              </a:rPr>
              <a:t>2</a:t>
            </a:r>
          </a:p>
        </p:txBody>
      </p:sp>
      <p:sp>
        <p:nvSpPr>
          <p:cNvPr id="12" name="Rectangle 11">
            <a:extLst>
              <a:ext uri="{FF2B5EF4-FFF2-40B4-BE49-F238E27FC236}">
                <a16:creationId xmlns:a16="http://schemas.microsoft.com/office/drawing/2014/main" id="{440444FA-EE77-573F-8858-4655CE403C1B}"/>
              </a:ext>
            </a:extLst>
          </p:cNvPr>
          <p:cNvSpPr/>
          <p:nvPr/>
        </p:nvSpPr>
        <p:spPr>
          <a:xfrm>
            <a:off x="6872964" y="1663590"/>
            <a:ext cx="349775"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s</a:t>
            </a:r>
            <a:r>
              <a:rPr lang="en-US" baseline="-25000" dirty="0">
                <a:solidFill>
                  <a:srgbClr val="000000"/>
                </a:solidFill>
                <a:effectLst/>
                <a:latin typeface="Gill Sans" panose="020B0502020104020203" pitchFamily="34" charset="-79"/>
                <a:cs typeface="Gill Sans" panose="020B0502020104020203" pitchFamily="34" charset="-79"/>
              </a:rPr>
              <a:t>1</a:t>
            </a:r>
            <a:endParaRPr lang="en-US" dirty="0">
              <a:solidFill>
                <a:srgbClr val="000000"/>
              </a:solidFill>
              <a:effectLst/>
              <a:latin typeface="Gill Sans" panose="020B0502020104020203" pitchFamily="34" charset="-79"/>
              <a:cs typeface="Gill Sans" panose="020B0502020104020203" pitchFamily="34" charset="-79"/>
            </a:endParaRPr>
          </a:p>
        </p:txBody>
      </p:sp>
      <p:sp>
        <p:nvSpPr>
          <p:cNvPr id="14" name="Rectangle 13">
            <a:extLst>
              <a:ext uri="{FF2B5EF4-FFF2-40B4-BE49-F238E27FC236}">
                <a16:creationId xmlns:a16="http://schemas.microsoft.com/office/drawing/2014/main" id="{038BC713-E9E7-7709-B0BA-A25B8589F080}"/>
              </a:ext>
            </a:extLst>
          </p:cNvPr>
          <p:cNvSpPr/>
          <p:nvPr/>
        </p:nvSpPr>
        <p:spPr>
          <a:xfrm>
            <a:off x="102381" y="49909"/>
            <a:ext cx="3225338" cy="954107"/>
          </a:xfrm>
          <a:prstGeom prst="rect">
            <a:avLst/>
          </a:prstGeom>
          <a:ln>
            <a:solidFill>
              <a:schemeClr val="tx1"/>
            </a:solidFill>
          </a:ln>
        </p:spPr>
        <p:txBody>
          <a:bodyPr wrap="square">
            <a:spAutoFit/>
          </a:bodyPr>
          <a:lstStyle/>
          <a:p>
            <a:r>
              <a:rPr lang="en-US" sz="2800" b="1" dirty="0">
                <a:solidFill>
                  <a:srgbClr val="000000"/>
                </a:solidFill>
                <a:effectLst/>
                <a:latin typeface="Helvetica" pitchFamily="2" charset="0"/>
              </a:rPr>
              <a:t>The structured</a:t>
            </a:r>
            <a:endParaRPr lang="en-US" sz="2800" dirty="0">
              <a:solidFill>
                <a:srgbClr val="000000"/>
              </a:solidFill>
              <a:effectLst/>
              <a:latin typeface="Helvetica" pitchFamily="2" charset="0"/>
            </a:endParaRPr>
          </a:p>
          <a:p>
            <a:r>
              <a:rPr lang="en-US" sz="2800" b="1" dirty="0">
                <a:solidFill>
                  <a:srgbClr val="000000"/>
                </a:solidFill>
                <a:effectLst/>
                <a:latin typeface="Helvetica" pitchFamily="2" charset="0"/>
              </a:rPr>
              <a:t>population model</a:t>
            </a:r>
            <a:endParaRPr lang="en-US" sz="2800" dirty="0">
              <a:solidFill>
                <a:srgbClr val="000000"/>
              </a:solidFill>
              <a:effectLst/>
              <a:latin typeface="Helvetica" pitchFamily="2" charset="0"/>
            </a:endParaRPr>
          </a:p>
        </p:txBody>
      </p:sp>
      <p:sp>
        <p:nvSpPr>
          <p:cNvPr id="17" name="Rectangle 16">
            <a:extLst>
              <a:ext uri="{FF2B5EF4-FFF2-40B4-BE49-F238E27FC236}">
                <a16:creationId xmlns:a16="http://schemas.microsoft.com/office/drawing/2014/main" id="{3E48C7A5-C833-0912-3D5E-91D8503F8482}"/>
              </a:ext>
            </a:extLst>
          </p:cNvPr>
          <p:cNvSpPr/>
          <p:nvPr/>
        </p:nvSpPr>
        <p:spPr>
          <a:xfrm>
            <a:off x="9203835" y="1101393"/>
            <a:ext cx="1068005" cy="1110836"/>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rPr>
              <a:t>Age</a:t>
            </a:r>
            <a:r>
              <a:rPr lang="en-US" sz="2200" baseline="-25000" dirty="0">
                <a:solidFill>
                  <a:schemeClr val="bg1"/>
                </a:solidFill>
              </a:rPr>
              <a:t>3</a:t>
            </a:r>
          </a:p>
        </p:txBody>
      </p:sp>
      <p:sp>
        <p:nvSpPr>
          <p:cNvPr id="19" name="Rectangle 18">
            <a:extLst>
              <a:ext uri="{FF2B5EF4-FFF2-40B4-BE49-F238E27FC236}">
                <a16:creationId xmlns:a16="http://schemas.microsoft.com/office/drawing/2014/main" id="{4C03C8A5-C7D1-1E87-B4E8-7BE9DB333AF3}"/>
              </a:ext>
            </a:extLst>
          </p:cNvPr>
          <p:cNvSpPr/>
          <p:nvPr/>
        </p:nvSpPr>
        <p:spPr>
          <a:xfrm>
            <a:off x="10973554" y="1118045"/>
            <a:ext cx="1068005" cy="1110836"/>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rPr>
              <a:t>Age</a:t>
            </a:r>
            <a:r>
              <a:rPr lang="en-US" sz="2200" baseline="-25000" dirty="0">
                <a:solidFill>
                  <a:schemeClr val="bg1"/>
                </a:solidFill>
              </a:rPr>
              <a:t>4</a:t>
            </a:r>
          </a:p>
        </p:txBody>
      </p:sp>
      <p:cxnSp>
        <p:nvCxnSpPr>
          <p:cNvPr id="29" name="Curved Connector 28">
            <a:extLst>
              <a:ext uri="{FF2B5EF4-FFF2-40B4-BE49-F238E27FC236}">
                <a16:creationId xmlns:a16="http://schemas.microsoft.com/office/drawing/2014/main" id="{47335A30-4D77-6456-FF96-1B3D9C77AE92}"/>
              </a:ext>
            </a:extLst>
          </p:cNvPr>
          <p:cNvCxnSpPr>
            <a:cxnSpLocks/>
            <a:stCxn id="17" idx="0"/>
            <a:endCxn id="6" idx="0"/>
          </p:cNvCxnSpPr>
          <p:nvPr/>
        </p:nvCxnSpPr>
        <p:spPr>
          <a:xfrm rot="16200000" flipV="1">
            <a:off x="7922461" y="-713985"/>
            <a:ext cx="41740" cy="3589015"/>
          </a:xfrm>
          <a:prstGeom prst="curvedConnector3">
            <a:avLst>
              <a:gd name="adj1" fmla="val 171972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1931D421-A09B-677A-0DE9-5CA4FD733F5A}"/>
              </a:ext>
            </a:extLst>
          </p:cNvPr>
          <p:cNvSpPr/>
          <p:nvPr/>
        </p:nvSpPr>
        <p:spPr>
          <a:xfrm>
            <a:off x="9272252" y="401407"/>
            <a:ext cx="370614"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F</a:t>
            </a:r>
            <a:r>
              <a:rPr lang="en-US" baseline="-25000" dirty="0">
                <a:solidFill>
                  <a:srgbClr val="000000"/>
                </a:solidFill>
                <a:effectLst/>
                <a:latin typeface="Gill Sans" panose="020B0502020104020203" pitchFamily="34" charset="-79"/>
                <a:cs typeface="Gill Sans" panose="020B0502020104020203" pitchFamily="34" charset="-79"/>
              </a:rPr>
              <a:t>3</a:t>
            </a:r>
          </a:p>
        </p:txBody>
      </p:sp>
      <p:sp>
        <p:nvSpPr>
          <p:cNvPr id="34" name="Rectangle 33">
            <a:extLst>
              <a:ext uri="{FF2B5EF4-FFF2-40B4-BE49-F238E27FC236}">
                <a16:creationId xmlns:a16="http://schemas.microsoft.com/office/drawing/2014/main" id="{F3AC45C7-44F2-AB58-E957-4BB6D813837B}"/>
              </a:ext>
            </a:extLst>
          </p:cNvPr>
          <p:cNvSpPr/>
          <p:nvPr/>
        </p:nvSpPr>
        <p:spPr>
          <a:xfrm>
            <a:off x="11111170" y="312778"/>
            <a:ext cx="370614"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F</a:t>
            </a:r>
            <a:r>
              <a:rPr lang="en-US" baseline="-25000" dirty="0">
                <a:solidFill>
                  <a:srgbClr val="000000"/>
                </a:solidFill>
                <a:effectLst/>
                <a:latin typeface="Gill Sans" panose="020B0502020104020203" pitchFamily="34" charset="-79"/>
                <a:cs typeface="Gill Sans" panose="020B0502020104020203" pitchFamily="34" charset="-79"/>
              </a:rPr>
              <a:t>4</a:t>
            </a:r>
          </a:p>
        </p:txBody>
      </p:sp>
      <p:cxnSp>
        <p:nvCxnSpPr>
          <p:cNvPr id="39" name="Curved Connector 38">
            <a:extLst>
              <a:ext uri="{FF2B5EF4-FFF2-40B4-BE49-F238E27FC236}">
                <a16:creationId xmlns:a16="http://schemas.microsoft.com/office/drawing/2014/main" id="{D72AF380-22F4-5B45-38CB-591D2E71BDAF}"/>
              </a:ext>
            </a:extLst>
          </p:cNvPr>
          <p:cNvCxnSpPr>
            <a:cxnSpLocks/>
            <a:stCxn id="19" idx="0"/>
            <a:endCxn id="6" idx="0"/>
          </p:cNvCxnSpPr>
          <p:nvPr/>
        </p:nvCxnSpPr>
        <p:spPr>
          <a:xfrm rot="16200000" flipV="1">
            <a:off x="8798994" y="-1590518"/>
            <a:ext cx="58392" cy="5358734"/>
          </a:xfrm>
          <a:prstGeom prst="curvedConnector3">
            <a:avLst>
              <a:gd name="adj1" fmla="val 1757594"/>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A05CCB20-3C42-767D-87A3-F6210A3F1087}"/>
              </a:ext>
            </a:extLst>
          </p:cNvPr>
          <p:cNvCxnSpPr>
            <a:cxnSpLocks/>
          </p:cNvCxnSpPr>
          <p:nvPr/>
        </p:nvCxnSpPr>
        <p:spPr>
          <a:xfrm>
            <a:off x="8542060" y="1683386"/>
            <a:ext cx="63568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Rectangle 48">
            <a:extLst>
              <a:ext uri="{FF2B5EF4-FFF2-40B4-BE49-F238E27FC236}">
                <a16:creationId xmlns:a16="http://schemas.microsoft.com/office/drawing/2014/main" id="{09E488CE-1B8F-8138-B347-F8A05764FE6B}"/>
              </a:ext>
            </a:extLst>
          </p:cNvPr>
          <p:cNvSpPr/>
          <p:nvPr/>
        </p:nvSpPr>
        <p:spPr>
          <a:xfrm>
            <a:off x="8667471" y="1679577"/>
            <a:ext cx="349775"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s</a:t>
            </a:r>
            <a:r>
              <a:rPr lang="en-US" baseline="-25000" dirty="0">
                <a:solidFill>
                  <a:srgbClr val="000000"/>
                </a:solidFill>
                <a:effectLst/>
                <a:latin typeface="Gill Sans" panose="020B0502020104020203" pitchFamily="34" charset="-79"/>
                <a:cs typeface="Gill Sans" panose="020B0502020104020203" pitchFamily="34" charset="-79"/>
              </a:rPr>
              <a:t>2</a:t>
            </a:r>
            <a:endParaRPr lang="en-US" dirty="0">
              <a:solidFill>
                <a:srgbClr val="000000"/>
              </a:solidFill>
              <a:effectLst/>
              <a:latin typeface="Gill Sans" panose="020B0502020104020203" pitchFamily="34" charset="-79"/>
              <a:cs typeface="Gill Sans" panose="020B0502020104020203" pitchFamily="34" charset="-79"/>
            </a:endParaRPr>
          </a:p>
        </p:txBody>
      </p:sp>
      <p:cxnSp>
        <p:nvCxnSpPr>
          <p:cNvPr id="50" name="Straight Arrow Connector 49">
            <a:extLst>
              <a:ext uri="{FF2B5EF4-FFF2-40B4-BE49-F238E27FC236}">
                <a16:creationId xmlns:a16="http://schemas.microsoft.com/office/drawing/2014/main" id="{B0D30529-5EF5-53CA-C41B-BD49CE005BE3}"/>
              </a:ext>
            </a:extLst>
          </p:cNvPr>
          <p:cNvCxnSpPr>
            <a:cxnSpLocks/>
          </p:cNvCxnSpPr>
          <p:nvPr/>
        </p:nvCxnSpPr>
        <p:spPr>
          <a:xfrm>
            <a:off x="10309290" y="1667399"/>
            <a:ext cx="63568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5B5B36BD-AF4A-53EB-F0C2-73FF3133D6EA}"/>
              </a:ext>
            </a:extLst>
          </p:cNvPr>
          <p:cNvSpPr/>
          <p:nvPr/>
        </p:nvSpPr>
        <p:spPr>
          <a:xfrm>
            <a:off x="10434701" y="1663590"/>
            <a:ext cx="349775"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s</a:t>
            </a:r>
            <a:r>
              <a:rPr lang="en-US" baseline="-25000" dirty="0">
                <a:solidFill>
                  <a:srgbClr val="000000"/>
                </a:solidFill>
                <a:effectLst/>
                <a:latin typeface="Gill Sans" panose="020B0502020104020203" pitchFamily="34" charset="-79"/>
                <a:cs typeface="Gill Sans" panose="020B0502020104020203" pitchFamily="34" charset="-79"/>
              </a:rPr>
              <a:t>3</a:t>
            </a:r>
            <a:endParaRPr lang="en-US" dirty="0">
              <a:solidFill>
                <a:srgbClr val="000000"/>
              </a:solidFill>
              <a:effectLst/>
              <a:latin typeface="Gill Sans" panose="020B0502020104020203" pitchFamily="34" charset="-79"/>
              <a:cs typeface="Gill Sans" panose="020B0502020104020203" pitchFamily="34" charset="-79"/>
            </a:endParaRPr>
          </a:p>
        </p:txBody>
      </p:sp>
      <p:sp>
        <p:nvSpPr>
          <p:cNvPr id="24" name="Rectangle 23">
            <a:extLst>
              <a:ext uri="{FF2B5EF4-FFF2-40B4-BE49-F238E27FC236}">
                <a16:creationId xmlns:a16="http://schemas.microsoft.com/office/drawing/2014/main" id="{93483930-DE8C-B63F-6C2F-1AEE6F9576F6}"/>
              </a:ext>
            </a:extLst>
          </p:cNvPr>
          <p:cNvSpPr/>
          <p:nvPr/>
        </p:nvSpPr>
        <p:spPr>
          <a:xfrm>
            <a:off x="6226167" y="4535696"/>
            <a:ext cx="441146" cy="461665"/>
          </a:xfrm>
          <a:prstGeom prst="rect">
            <a:avLst/>
          </a:prstGeom>
        </p:spPr>
        <p:txBody>
          <a:bodyPr wrap="square">
            <a:spAutoFit/>
          </a:bodyPr>
          <a:lstStyle/>
          <a:p>
            <a:r>
              <a:rPr lang="en-US" sz="2400" b="1" dirty="0">
                <a:latin typeface="Helvetica" pitchFamily="2" charset="0"/>
              </a:rPr>
              <a:t>x</a:t>
            </a:r>
          </a:p>
        </p:txBody>
      </p:sp>
      <p:sp>
        <p:nvSpPr>
          <p:cNvPr id="25" name="Rectangle 24">
            <a:extLst>
              <a:ext uri="{FF2B5EF4-FFF2-40B4-BE49-F238E27FC236}">
                <a16:creationId xmlns:a16="http://schemas.microsoft.com/office/drawing/2014/main" id="{B7473E30-80DC-98CA-277F-71A7FC5640BD}"/>
              </a:ext>
            </a:extLst>
          </p:cNvPr>
          <p:cNvSpPr/>
          <p:nvPr/>
        </p:nvSpPr>
        <p:spPr>
          <a:xfrm>
            <a:off x="7384309" y="4530659"/>
            <a:ext cx="441146" cy="461665"/>
          </a:xfrm>
          <a:prstGeom prst="rect">
            <a:avLst/>
          </a:prstGeom>
        </p:spPr>
        <p:txBody>
          <a:bodyPr wrap="square">
            <a:spAutoFit/>
          </a:bodyPr>
          <a:lstStyle/>
          <a:p>
            <a:r>
              <a:rPr lang="en-US" sz="2400" b="1" dirty="0">
                <a:latin typeface="Helvetica" pitchFamily="2" charset="0"/>
              </a:rPr>
              <a:t>=</a:t>
            </a:r>
          </a:p>
        </p:txBody>
      </p:sp>
      <p:sp>
        <p:nvSpPr>
          <p:cNvPr id="40" name="TextBox 39">
            <a:extLst>
              <a:ext uri="{FF2B5EF4-FFF2-40B4-BE49-F238E27FC236}">
                <a16:creationId xmlns:a16="http://schemas.microsoft.com/office/drawing/2014/main" id="{B55F2713-39E0-6E05-8602-35965FCC4242}"/>
              </a:ext>
            </a:extLst>
          </p:cNvPr>
          <p:cNvSpPr txBox="1"/>
          <p:nvPr/>
        </p:nvSpPr>
        <p:spPr>
          <a:xfrm>
            <a:off x="6195775" y="3313627"/>
            <a:ext cx="65" cy="553998"/>
          </a:xfrm>
          <a:prstGeom prst="rect">
            <a:avLst/>
          </a:prstGeom>
          <a:noFill/>
        </p:spPr>
        <p:txBody>
          <a:bodyPr wrap="none" lIns="0" tIns="0" rIns="0" bIns="0" rtlCol="0">
            <a:spAutoFit/>
          </a:bodyPr>
          <a:lstStyle/>
          <a:p>
            <a:endParaRPr lang="en-US" dirty="0"/>
          </a:p>
          <a:p>
            <a:endParaRPr lang="en-US" dirty="0"/>
          </a:p>
        </p:txBody>
      </p:sp>
      <p:sp>
        <p:nvSpPr>
          <p:cNvPr id="63" name="Rectangle 62">
            <a:extLst>
              <a:ext uri="{FF2B5EF4-FFF2-40B4-BE49-F238E27FC236}">
                <a16:creationId xmlns:a16="http://schemas.microsoft.com/office/drawing/2014/main" id="{78F429B0-676B-8E57-CFA6-D136988780A6}"/>
              </a:ext>
            </a:extLst>
          </p:cNvPr>
          <p:cNvSpPr/>
          <p:nvPr/>
        </p:nvSpPr>
        <p:spPr>
          <a:xfrm>
            <a:off x="102381" y="1685610"/>
            <a:ext cx="3982817" cy="892552"/>
          </a:xfrm>
          <a:prstGeom prst="rect">
            <a:avLst/>
          </a:prstGeom>
        </p:spPr>
        <p:txBody>
          <a:bodyPr wrap="square">
            <a:spAutoFit/>
          </a:bodyPr>
          <a:lstStyle/>
          <a:p>
            <a:pPr algn="ctr"/>
            <a:r>
              <a:rPr lang="en-US" sz="2600" dirty="0">
                <a:solidFill>
                  <a:srgbClr val="000000"/>
                </a:solidFill>
                <a:effectLst/>
                <a:latin typeface="Helvetica Light" panose="020B0403020202020204" pitchFamily="34" charset="0"/>
              </a:rPr>
              <a:t>Demographers collect these rates in life tables</a:t>
            </a:r>
          </a:p>
        </p:txBody>
      </p:sp>
      <p:cxnSp>
        <p:nvCxnSpPr>
          <p:cNvPr id="64" name="Straight Arrow Connector 63">
            <a:extLst>
              <a:ext uri="{FF2B5EF4-FFF2-40B4-BE49-F238E27FC236}">
                <a16:creationId xmlns:a16="http://schemas.microsoft.com/office/drawing/2014/main" id="{24D635BA-B24A-E402-0D91-496707A8589C}"/>
              </a:ext>
            </a:extLst>
          </p:cNvPr>
          <p:cNvCxnSpPr>
            <a:cxnSpLocks/>
          </p:cNvCxnSpPr>
          <p:nvPr/>
        </p:nvCxnSpPr>
        <p:spPr>
          <a:xfrm>
            <a:off x="2856286" y="4783694"/>
            <a:ext cx="526477"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18" name="Table 19">
            <a:extLst>
              <a:ext uri="{FF2B5EF4-FFF2-40B4-BE49-F238E27FC236}">
                <a16:creationId xmlns:a16="http://schemas.microsoft.com/office/drawing/2014/main" id="{A4A0627C-BA10-34D9-F7E7-9E5E401203E4}"/>
              </a:ext>
            </a:extLst>
          </p:cNvPr>
          <p:cNvGraphicFramePr>
            <a:graphicFrameLocks noGrp="1"/>
          </p:cNvGraphicFramePr>
          <p:nvPr/>
        </p:nvGraphicFramePr>
        <p:xfrm>
          <a:off x="297633" y="2696321"/>
          <a:ext cx="8128000" cy="2494280"/>
        </p:xfrm>
        <a:graphic>
          <a:graphicData uri="http://schemas.openxmlformats.org/drawingml/2006/table">
            <a:tbl>
              <a:tblPr firstRow="1" bandRow="1">
                <a:tableStyleId>{073A0DAA-6AF3-43AB-8588-CEC1D06C72B9}</a:tableStyleId>
              </a:tblPr>
              <a:tblGrid>
                <a:gridCol w="1625600">
                  <a:extLst>
                    <a:ext uri="{9D8B030D-6E8A-4147-A177-3AD203B41FA5}">
                      <a16:colId xmlns:a16="http://schemas.microsoft.com/office/drawing/2014/main" val="2909356371"/>
                    </a:ext>
                  </a:extLst>
                </a:gridCol>
                <a:gridCol w="1625600">
                  <a:extLst>
                    <a:ext uri="{9D8B030D-6E8A-4147-A177-3AD203B41FA5}">
                      <a16:colId xmlns:a16="http://schemas.microsoft.com/office/drawing/2014/main" val="2611802161"/>
                    </a:ext>
                  </a:extLst>
                </a:gridCol>
                <a:gridCol w="1625600">
                  <a:extLst>
                    <a:ext uri="{9D8B030D-6E8A-4147-A177-3AD203B41FA5}">
                      <a16:colId xmlns:a16="http://schemas.microsoft.com/office/drawing/2014/main" val="1359397925"/>
                    </a:ext>
                  </a:extLst>
                </a:gridCol>
                <a:gridCol w="1625600">
                  <a:extLst>
                    <a:ext uri="{9D8B030D-6E8A-4147-A177-3AD203B41FA5}">
                      <a16:colId xmlns:a16="http://schemas.microsoft.com/office/drawing/2014/main" val="3393837580"/>
                    </a:ext>
                  </a:extLst>
                </a:gridCol>
                <a:gridCol w="1625600">
                  <a:extLst>
                    <a:ext uri="{9D8B030D-6E8A-4147-A177-3AD203B41FA5}">
                      <a16:colId xmlns:a16="http://schemas.microsoft.com/office/drawing/2014/main" val="179570439"/>
                    </a:ext>
                  </a:extLst>
                </a:gridCol>
              </a:tblGrid>
              <a:tr h="370840">
                <a:tc>
                  <a:txBody>
                    <a:bodyPr/>
                    <a:lstStyle/>
                    <a:p>
                      <a:r>
                        <a:rPr lang="en-US" dirty="0"/>
                        <a:t>x (age)</a:t>
                      </a:r>
                    </a:p>
                  </a:txBody>
                  <a:tcPr/>
                </a:tc>
                <a:tc>
                  <a:txBody>
                    <a:bodyPr/>
                    <a:lstStyle/>
                    <a:p>
                      <a:r>
                        <a:rPr lang="en-US" dirty="0" err="1"/>
                        <a:t>N</a:t>
                      </a:r>
                      <a:r>
                        <a:rPr lang="en-US" baseline="-25000" dirty="0" err="1"/>
                        <a:t>x</a:t>
                      </a:r>
                      <a:r>
                        <a:rPr lang="en-US" dirty="0"/>
                        <a:t> (number in cohort)</a:t>
                      </a:r>
                    </a:p>
                  </a:txBody>
                  <a:tcPr/>
                </a:tc>
                <a:tc>
                  <a:txBody>
                    <a:bodyPr/>
                    <a:lstStyle/>
                    <a:p>
                      <a:r>
                        <a:rPr lang="en-US" dirty="0"/>
                        <a:t>l</a:t>
                      </a:r>
                      <a:r>
                        <a:rPr lang="en-US" baseline="-25000" dirty="0"/>
                        <a:t>x</a:t>
                      </a:r>
                      <a:r>
                        <a:rPr lang="en-US" dirty="0"/>
                        <a:t> (survivorship to age x)</a:t>
                      </a:r>
                    </a:p>
                  </a:txBody>
                  <a:tcPr/>
                </a:tc>
                <a:tc>
                  <a:txBody>
                    <a:bodyPr/>
                    <a:lstStyle/>
                    <a:p>
                      <a:r>
                        <a:rPr lang="en-US" dirty="0"/>
                        <a:t>m</a:t>
                      </a:r>
                      <a:r>
                        <a:rPr lang="en-US" baseline="-25000" dirty="0"/>
                        <a:t>x</a:t>
                      </a:r>
                      <a:r>
                        <a:rPr lang="en-US" dirty="0"/>
                        <a:t> (fecundity)</a:t>
                      </a:r>
                    </a:p>
                  </a:txBody>
                  <a:tcPr/>
                </a:tc>
                <a:tc>
                  <a:txBody>
                    <a:bodyPr/>
                    <a:lstStyle/>
                    <a:p>
                      <a:r>
                        <a:rPr lang="en-US" dirty="0" err="1"/>
                        <a:t>l</a:t>
                      </a:r>
                      <a:r>
                        <a:rPr lang="en-US" baseline="-25000" dirty="0" err="1"/>
                        <a:t>x</a:t>
                      </a:r>
                      <a:r>
                        <a:rPr lang="en-US" dirty="0" err="1"/>
                        <a:t>m</a:t>
                      </a:r>
                      <a:r>
                        <a:rPr lang="en-US" baseline="-25000" dirty="0" err="1"/>
                        <a:t>x</a:t>
                      </a:r>
                      <a:r>
                        <a:rPr lang="en-US" dirty="0"/>
                        <a:t> </a:t>
                      </a:r>
                    </a:p>
                  </a:txBody>
                  <a:tcPr/>
                </a:tc>
                <a:extLst>
                  <a:ext uri="{0D108BD9-81ED-4DB2-BD59-A6C34878D82A}">
                    <a16:rowId xmlns:a16="http://schemas.microsoft.com/office/drawing/2014/main" val="988609561"/>
                  </a:ext>
                </a:extLst>
              </a:tr>
              <a:tr h="370840">
                <a:tc>
                  <a:txBody>
                    <a:bodyPr/>
                    <a:lstStyle/>
                    <a:p>
                      <a:r>
                        <a:rPr lang="en-US" dirty="0"/>
                        <a:t>0</a:t>
                      </a:r>
                    </a:p>
                  </a:txBody>
                  <a:tcPr/>
                </a:tc>
                <a:tc>
                  <a:txBody>
                    <a:bodyPr/>
                    <a:lstStyle/>
                    <a:p>
                      <a:r>
                        <a:rPr lang="en-US" dirty="0"/>
                        <a:t>100</a:t>
                      </a:r>
                    </a:p>
                  </a:txBody>
                  <a:tcPr/>
                </a:tc>
                <a:tc>
                  <a:txBody>
                    <a:bodyPr/>
                    <a:lstStyle/>
                    <a:p>
                      <a:r>
                        <a:rPr lang="en-US" dirty="0"/>
                        <a:t>1</a:t>
                      </a:r>
                    </a:p>
                  </a:txBody>
                  <a:tcPr/>
                </a:tc>
                <a:tc>
                  <a:txBody>
                    <a:bodyPr/>
                    <a:lstStyle/>
                    <a:p>
                      <a:r>
                        <a:rPr lang="en-US" dirty="0"/>
                        <a:t>0</a:t>
                      </a:r>
                    </a:p>
                  </a:txBody>
                  <a:tcPr/>
                </a:tc>
                <a:tc>
                  <a:txBody>
                    <a:bodyPr/>
                    <a:lstStyle/>
                    <a:p>
                      <a:r>
                        <a:rPr lang="en-US" dirty="0"/>
                        <a:t>0</a:t>
                      </a:r>
                    </a:p>
                  </a:txBody>
                  <a:tcPr/>
                </a:tc>
                <a:extLst>
                  <a:ext uri="{0D108BD9-81ED-4DB2-BD59-A6C34878D82A}">
                    <a16:rowId xmlns:a16="http://schemas.microsoft.com/office/drawing/2014/main" val="1409855481"/>
                  </a:ext>
                </a:extLst>
              </a:tr>
              <a:tr h="370840">
                <a:tc>
                  <a:txBody>
                    <a:bodyPr/>
                    <a:lstStyle/>
                    <a:p>
                      <a:r>
                        <a:rPr lang="en-US" dirty="0"/>
                        <a:t>1</a:t>
                      </a:r>
                    </a:p>
                  </a:txBody>
                  <a:tcPr/>
                </a:tc>
                <a:tc>
                  <a:txBody>
                    <a:bodyPr/>
                    <a:lstStyle/>
                    <a:p>
                      <a:r>
                        <a:rPr lang="en-US" dirty="0"/>
                        <a:t>60</a:t>
                      </a:r>
                    </a:p>
                  </a:txBody>
                  <a:tcPr/>
                </a:tc>
                <a:tc>
                  <a:txBody>
                    <a:bodyPr/>
                    <a:lstStyle/>
                    <a:p>
                      <a:r>
                        <a:rPr lang="en-US" dirty="0"/>
                        <a:t>.6</a:t>
                      </a:r>
                    </a:p>
                  </a:txBody>
                  <a:tcPr/>
                </a:tc>
                <a:tc>
                  <a:txBody>
                    <a:bodyPr/>
                    <a:lstStyle/>
                    <a:p>
                      <a:r>
                        <a:rPr lang="en-US" dirty="0"/>
                        <a:t>2</a:t>
                      </a:r>
                    </a:p>
                  </a:txBody>
                  <a:tcPr/>
                </a:tc>
                <a:tc>
                  <a:txBody>
                    <a:bodyPr/>
                    <a:lstStyle/>
                    <a:p>
                      <a:r>
                        <a:rPr lang="en-US" dirty="0"/>
                        <a:t>1.2</a:t>
                      </a:r>
                    </a:p>
                  </a:txBody>
                  <a:tcPr/>
                </a:tc>
                <a:extLst>
                  <a:ext uri="{0D108BD9-81ED-4DB2-BD59-A6C34878D82A}">
                    <a16:rowId xmlns:a16="http://schemas.microsoft.com/office/drawing/2014/main" val="2172339051"/>
                  </a:ext>
                </a:extLst>
              </a:tr>
              <a:tr h="370840">
                <a:tc>
                  <a:txBody>
                    <a:bodyPr/>
                    <a:lstStyle/>
                    <a:p>
                      <a:r>
                        <a:rPr lang="en-US" dirty="0"/>
                        <a:t>2</a:t>
                      </a:r>
                    </a:p>
                  </a:txBody>
                  <a:tcPr/>
                </a:tc>
                <a:tc>
                  <a:txBody>
                    <a:bodyPr/>
                    <a:lstStyle/>
                    <a:p>
                      <a:r>
                        <a:rPr lang="en-US" dirty="0"/>
                        <a:t>30</a:t>
                      </a:r>
                    </a:p>
                  </a:txBody>
                  <a:tcPr/>
                </a:tc>
                <a:tc>
                  <a:txBody>
                    <a:bodyPr/>
                    <a:lstStyle/>
                    <a:p>
                      <a:r>
                        <a:rPr lang="en-US" dirty="0"/>
                        <a:t>.3</a:t>
                      </a:r>
                    </a:p>
                  </a:txBody>
                  <a:tcPr/>
                </a:tc>
                <a:tc>
                  <a:txBody>
                    <a:bodyPr/>
                    <a:lstStyle/>
                    <a:p>
                      <a:r>
                        <a:rPr lang="en-US" dirty="0"/>
                        <a:t>3</a:t>
                      </a:r>
                    </a:p>
                  </a:txBody>
                  <a:tcPr/>
                </a:tc>
                <a:tc>
                  <a:txBody>
                    <a:bodyPr/>
                    <a:lstStyle/>
                    <a:p>
                      <a:r>
                        <a:rPr lang="en-US" dirty="0"/>
                        <a:t>0.9</a:t>
                      </a:r>
                    </a:p>
                  </a:txBody>
                  <a:tcPr/>
                </a:tc>
                <a:extLst>
                  <a:ext uri="{0D108BD9-81ED-4DB2-BD59-A6C34878D82A}">
                    <a16:rowId xmlns:a16="http://schemas.microsoft.com/office/drawing/2014/main" val="2316309572"/>
                  </a:ext>
                </a:extLst>
              </a:tr>
              <a:tr h="370840">
                <a:tc>
                  <a:txBody>
                    <a:bodyPr/>
                    <a:lstStyle/>
                    <a:p>
                      <a:r>
                        <a:rPr lang="en-US" dirty="0"/>
                        <a:t>3</a:t>
                      </a:r>
                    </a:p>
                  </a:txBody>
                  <a:tcPr/>
                </a:tc>
                <a:tc>
                  <a:txBody>
                    <a:bodyPr/>
                    <a:lstStyle/>
                    <a:p>
                      <a:r>
                        <a:rPr lang="en-US" dirty="0"/>
                        <a:t>10</a:t>
                      </a:r>
                    </a:p>
                  </a:txBody>
                  <a:tcPr/>
                </a:tc>
                <a:tc>
                  <a:txBody>
                    <a:bodyPr/>
                    <a:lstStyle/>
                    <a:p>
                      <a:r>
                        <a:rPr lang="en-US" dirty="0"/>
                        <a:t>.1</a:t>
                      </a:r>
                    </a:p>
                  </a:txBody>
                  <a:tcPr/>
                </a:tc>
                <a:tc>
                  <a:txBody>
                    <a:bodyPr/>
                    <a:lstStyle/>
                    <a:p>
                      <a:r>
                        <a:rPr lang="en-US" dirty="0"/>
                        <a:t>1</a:t>
                      </a:r>
                    </a:p>
                  </a:txBody>
                  <a:tcPr/>
                </a:tc>
                <a:tc>
                  <a:txBody>
                    <a:bodyPr/>
                    <a:lstStyle/>
                    <a:p>
                      <a:r>
                        <a:rPr lang="en-US" dirty="0"/>
                        <a:t>0.1</a:t>
                      </a:r>
                    </a:p>
                  </a:txBody>
                  <a:tcPr/>
                </a:tc>
                <a:extLst>
                  <a:ext uri="{0D108BD9-81ED-4DB2-BD59-A6C34878D82A}">
                    <a16:rowId xmlns:a16="http://schemas.microsoft.com/office/drawing/2014/main" val="1501765558"/>
                  </a:ext>
                </a:extLst>
              </a:tr>
              <a:tr h="370840">
                <a:tc>
                  <a:txBody>
                    <a:bodyPr/>
                    <a:lstStyle/>
                    <a:p>
                      <a:r>
                        <a:rPr lang="en-US" dirty="0"/>
                        <a:t>4</a:t>
                      </a:r>
                    </a:p>
                  </a:txBody>
                  <a:tcPr/>
                </a:tc>
                <a:tc>
                  <a:txBody>
                    <a:bodyPr/>
                    <a:lstStyle/>
                    <a:p>
                      <a:r>
                        <a:rPr lang="en-US" dirty="0"/>
                        <a:t>1</a:t>
                      </a:r>
                    </a:p>
                  </a:txBody>
                  <a:tcPr/>
                </a:tc>
                <a:tc>
                  <a:txBody>
                    <a:bodyPr/>
                    <a:lstStyle/>
                    <a:p>
                      <a:r>
                        <a:rPr lang="en-US" dirty="0"/>
                        <a:t>.01</a:t>
                      </a:r>
                    </a:p>
                  </a:txBody>
                  <a:tcPr/>
                </a:tc>
                <a:tc>
                  <a:txBody>
                    <a:bodyPr/>
                    <a:lstStyle/>
                    <a:p>
                      <a:r>
                        <a:rPr lang="en-US" dirty="0"/>
                        <a:t>1</a:t>
                      </a:r>
                    </a:p>
                  </a:txBody>
                  <a:tcPr/>
                </a:tc>
                <a:tc>
                  <a:txBody>
                    <a:bodyPr/>
                    <a:lstStyle/>
                    <a:p>
                      <a:r>
                        <a:rPr lang="en-US" dirty="0"/>
                        <a:t>0.01</a:t>
                      </a:r>
                    </a:p>
                  </a:txBody>
                  <a:tcPr/>
                </a:tc>
                <a:extLst>
                  <a:ext uri="{0D108BD9-81ED-4DB2-BD59-A6C34878D82A}">
                    <a16:rowId xmlns:a16="http://schemas.microsoft.com/office/drawing/2014/main" val="2454113382"/>
                  </a:ext>
                </a:extLst>
              </a:tr>
            </a:tbl>
          </a:graphicData>
        </a:graphic>
      </p:graphicFrame>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6C4C83D8-2C72-926E-34F3-DB47283A5750}"/>
                  </a:ext>
                </a:extLst>
              </p:cNvPr>
              <p:cNvSpPr txBox="1"/>
              <p:nvPr/>
            </p:nvSpPr>
            <p:spPr>
              <a:xfrm>
                <a:off x="2543872" y="5701963"/>
                <a:ext cx="5873994" cy="430887"/>
              </a:xfrm>
              <a:prstGeom prst="rect">
                <a:avLst/>
              </a:prstGeom>
              <a:noFill/>
            </p:spPr>
            <p:txBody>
              <a:bodyPr wrap="square" rtlCol="0">
                <a:spAutoFit/>
              </a:bodyPr>
              <a:lstStyle/>
              <a:p>
                <a:pPr algn="r"/>
                <a:r>
                  <a:rPr lang="en-US" sz="2200" b="1" dirty="0">
                    <a:solidFill>
                      <a:srgbClr val="C00000"/>
                    </a:solidFill>
                  </a:rPr>
                  <a:t>Net reproductive rate (R</a:t>
                </a:r>
                <a:r>
                  <a:rPr lang="en-US" sz="2200" b="1" baseline="-25000" dirty="0">
                    <a:solidFill>
                      <a:srgbClr val="C00000"/>
                    </a:solidFill>
                  </a:rPr>
                  <a:t>0</a:t>
                </a:r>
                <a:r>
                  <a:rPr lang="en-US" sz="2200" b="1" dirty="0">
                    <a:solidFill>
                      <a:srgbClr val="C00000"/>
                    </a:solidFill>
                  </a:rPr>
                  <a:t>):</a:t>
                </a:r>
                <a:r>
                  <a:rPr lang="en-US" sz="2200" b="1" dirty="0"/>
                  <a:t> </a:t>
                </a:r>
                <a14:m>
                  <m:oMath xmlns:m="http://schemas.openxmlformats.org/officeDocument/2006/math">
                    <m:nary>
                      <m:naryPr>
                        <m:chr m:val="∑"/>
                        <m:subHide m:val="on"/>
                        <m:supHide m:val="on"/>
                        <m:ctrlPr>
                          <a:rPr lang="en-US" sz="2200" i="1" smtClean="0">
                            <a:latin typeface="Cambria Math" panose="02040503050406030204" pitchFamily="18" charset="0"/>
                          </a:rPr>
                        </m:ctrlPr>
                      </m:naryPr>
                      <m:sub/>
                      <m:sup/>
                      <m:e>
                        <m:sSub>
                          <m:sSubPr>
                            <m:ctrlPr>
                              <a:rPr lang="en-US" sz="2200" i="1" smtClean="0">
                                <a:latin typeface="Cambria Math" panose="02040503050406030204" pitchFamily="18" charset="0"/>
                              </a:rPr>
                            </m:ctrlPr>
                          </m:sSubPr>
                          <m:e>
                            <m:r>
                              <a:rPr lang="en-US" sz="2200" b="0" i="1" smtClean="0">
                                <a:latin typeface="Cambria Math" panose="02040503050406030204" pitchFamily="18" charset="0"/>
                              </a:rPr>
                              <m:t>𝑙</m:t>
                            </m:r>
                          </m:e>
                          <m:sub>
                            <m:r>
                              <a:rPr lang="en-US" sz="2200" b="0" i="1" smtClean="0">
                                <a:latin typeface="Cambria Math" panose="02040503050406030204" pitchFamily="18" charset="0"/>
                              </a:rPr>
                              <m:t>𝑥</m:t>
                            </m:r>
                          </m:sub>
                        </m:sSub>
                        <m:sSub>
                          <m:sSubPr>
                            <m:ctrlPr>
                              <a:rPr lang="en-US" sz="2200" i="1" smtClean="0">
                                <a:latin typeface="Cambria Math" panose="02040503050406030204" pitchFamily="18" charset="0"/>
                              </a:rPr>
                            </m:ctrlPr>
                          </m:sSubPr>
                          <m:e>
                            <m:r>
                              <a:rPr lang="en-US" sz="2200" b="0" i="1" smtClean="0">
                                <a:latin typeface="Cambria Math" panose="02040503050406030204" pitchFamily="18" charset="0"/>
                              </a:rPr>
                              <m:t>𝑚</m:t>
                            </m:r>
                          </m:e>
                          <m:sub>
                            <m:r>
                              <a:rPr lang="en-US" sz="2200" b="0" i="1" smtClean="0">
                                <a:latin typeface="Cambria Math" panose="02040503050406030204" pitchFamily="18" charset="0"/>
                              </a:rPr>
                              <m:t>𝑥</m:t>
                            </m:r>
                          </m:sub>
                        </m:sSub>
                        <m:r>
                          <a:rPr lang="en-US" sz="2200" b="0" i="1" smtClean="0">
                            <a:latin typeface="Cambria Math" panose="02040503050406030204" pitchFamily="18" charset="0"/>
                          </a:rPr>
                          <m:t>=2.21</m:t>
                        </m:r>
                      </m:e>
                    </m:nary>
                  </m:oMath>
                </a14:m>
                <a:endParaRPr lang="en-US" sz="2200" dirty="0">
                  <a:latin typeface="+mj-lt"/>
                  <a:cs typeface="Franklin Gothic Medium"/>
                </a:endParaRPr>
              </a:p>
            </p:txBody>
          </p:sp>
        </mc:Choice>
        <mc:Fallback xmlns="">
          <p:sp>
            <p:nvSpPr>
              <p:cNvPr id="20" name="TextBox 19">
                <a:extLst>
                  <a:ext uri="{FF2B5EF4-FFF2-40B4-BE49-F238E27FC236}">
                    <a16:creationId xmlns:a16="http://schemas.microsoft.com/office/drawing/2014/main" id="{6C4C83D8-2C72-926E-34F3-DB47283A5750}"/>
                  </a:ext>
                </a:extLst>
              </p:cNvPr>
              <p:cNvSpPr txBox="1">
                <a:spLocks noRot="1" noChangeAspect="1" noMove="1" noResize="1" noEditPoints="1" noAdjustHandles="1" noChangeArrowheads="1" noChangeShapeType="1" noTextEdit="1"/>
              </p:cNvSpPr>
              <p:nvPr/>
            </p:nvSpPr>
            <p:spPr>
              <a:xfrm>
                <a:off x="2543872" y="5701963"/>
                <a:ext cx="5873994" cy="430887"/>
              </a:xfrm>
              <a:prstGeom prst="rect">
                <a:avLst/>
              </a:prstGeom>
              <a:blipFill>
                <a:blip r:embed="rId3"/>
                <a:stretch>
                  <a:fillRect t="-117143" r="-216" b="-185714"/>
                </a:stretch>
              </a:blipFill>
            </p:spPr>
            <p:txBody>
              <a:bodyPr/>
              <a:lstStyle/>
              <a:p>
                <a:r>
                  <a:rPr lang="en-US">
                    <a:noFill/>
                  </a:rPr>
                  <a:t> </a:t>
                </a:r>
              </a:p>
            </p:txBody>
          </p:sp>
        </mc:Fallback>
      </mc:AlternateContent>
      <p:sp>
        <p:nvSpPr>
          <p:cNvPr id="26" name="Right Brace 25">
            <a:extLst>
              <a:ext uri="{FF2B5EF4-FFF2-40B4-BE49-F238E27FC236}">
                <a16:creationId xmlns:a16="http://schemas.microsoft.com/office/drawing/2014/main" id="{DD353444-BD5A-9A05-6C71-33D6E6C0DD90}"/>
              </a:ext>
            </a:extLst>
          </p:cNvPr>
          <p:cNvSpPr/>
          <p:nvPr/>
        </p:nvSpPr>
        <p:spPr>
          <a:xfrm rot="5400000">
            <a:off x="7444596" y="4683018"/>
            <a:ext cx="355294" cy="1606779"/>
          </a:xfrm>
          <a:prstGeom prst="righ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0445E73-3DF2-6C45-83E7-39CCB831FF55}"/>
                  </a:ext>
                </a:extLst>
              </p:cNvPr>
              <p:cNvSpPr txBox="1"/>
              <p:nvPr/>
            </p:nvSpPr>
            <p:spPr>
              <a:xfrm>
                <a:off x="2606889" y="6213325"/>
                <a:ext cx="7130950" cy="461665"/>
              </a:xfrm>
              <a:prstGeom prst="rect">
                <a:avLst/>
              </a:prstGeom>
              <a:noFill/>
            </p:spPr>
            <p:txBody>
              <a:bodyPr wrap="square" rtlCol="0">
                <a:spAutoFit/>
              </a:bodyPr>
              <a:lstStyle/>
              <a:p>
                <a:pPr algn="r"/>
                <a:r>
                  <a:rPr lang="en-US" sz="2400" b="1" dirty="0">
                    <a:solidFill>
                      <a:srgbClr val="C00000"/>
                    </a:solidFill>
                    <a:latin typeface="Helvetica" pitchFamily="2" charset="0"/>
                    <a:sym typeface="Symbol" pitchFamily="2" charset="2"/>
                  </a:rPr>
                  <a:t></a:t>
                </a:r>
                <a:r>
                  <a:rPr lang="en-US" sz="2400" dirty="0">
                    <a:latin typeface="Helvetica" pitchFamily="2" charset="0"/>
                    <a:sym typeface="Symbol" pitchFamily="2" charset="2"/>
                  </a:rPr>
                  <a:t> =</a:t>
                </a:r>
                <a:r>
                  <a:rPr lang="en-US" sz="2400" dirty="0">
                    <a:solidFill>
                      <a:srgbClr val="FF0000"/>
                    </a:solidFill>
                    <a:latin typeface="Helvetica" pitchFamily="2" charset="0"/>
                    <a:sym typeface="Symbol" pitchFamily="2" charset="2"/>
                  </a:rPr>
                  <a:t> </a:t>
                </a:r>
                <a14:m>
                  <m:oMath xmlns:m="http://schemas.openxmlformats.org/officeDocument/2006/math">
                    <m:sSup>
                      <m:sSupPr>
                        <m:ctrlPr>
                          <a:rPr lang="en-US" sz="2200" i="1" dirty="0" smtClean="0">
                            <a:latin typeface="Cambria Math" panose="02040503050406030204" pitchFamily="18" charset="0"/>
                          </a:rPr>
                        </m:ctrlPr>
                      </m:sSupPr>
                      <m:e>
                        <m:r>
                          <a:rPr lang="en-US" sz="2200" b="1" i="1" dirty="0" smtClean="0">
                            <a:solidFill>
                              <a:srgbClr val="C00000"/>
                            </a:solidFill>
                            <a:latin typeface="Cambria Math" panose="02040503050406030204" pitchFamily="18" charset="0"/>
                          </a:rPr>
                          <m:t>𝑹</m:t>
                        </m:r>
                        <m:r>
                          <a:rPr lang="en-US" sz="2200" b="1" i="1" baseline="-25000" dirty="0" smtClean="0">
                            <a:solidFill>
                              <a:srgbClr val="C00000"/>
                            </a:solidFill>
                            <a:latin typeface="Cambria Math" panose="02040503050406030204" pitchFamily="18" charset="0"/>
                          </a:rPr>
                          <m:t>𝟎</m:t>
                        </m:r>
                      </m:e>
                      <m:sup>
                        <m:r>
                          <a:rPr lang="en-US" sz="2200" b="0" i="1" dirty="0" smtClean="0">
                            <a:latin typeface="Cambria Math" panose="02040503050406030204" pitchFamily="18" charset="0"/>
                          </a:rPr>
                          <m:t>1/</m:t>
                        </m:r>
                        <m:r>
                          <a:rPr lang="en-US" sz="2200" b="0" i="1" dirty="0" smtClean="0">
                            <a:latin typeface="Cambria Math" panose="02040503050406030204" pitchFamily="18" charset="0"/>
                          </a:rPr>
                          <m:t>𝐺</m:t>
                        </m:r>
                      </m:sup>
                    </m:sSup>
                  </m:oMath>
                </a14:m>
                <a:r>
                  <a:rPr lang="en-US" sz="2200" dirty="0"/>
                  <a:t> where G = length of a generation (often 1 year)</a:t>
                </a:r>
                <a:endParaRPr lang="en-US" sz="2200" dirty="0">
                  <a:latin typeface="+mj-lt"/>
                  <a:cs typeface="Franklin Gothic Medium"/>
                </a:endParaRPr>
              </a:p>
            </p:txBody>
          </p:sp>
        </mc:Choice>
        <mc:Fallback xmlns="">
          <p:sp>
            <p:nvSpPr>
              <p:cNvPr id="2" name="TextBox 1">
                <a:extLst>
                  <a:ext uri="{FF2B5EF4-FFF2-40B4-BE49-F238E27FC236}">
                    <a16:creationId xmlns:a16="http://schemas.microsoft.com/office/drawing/2014/main" id="{50445E73-3DF2-6C45-83E7-39CCB831FF55}"/>
                  </a:ext>
                </a:extLst>
              </p:cNvPr>
              <p:cNvSpPr txBox="1">
                <a:spLocks noRot="1" noChangeAspect="1" noMove="1" noResize="1" noEditPoints="1" noAdjustHandles="1" noChangeArrowheads="1" noChangeShapeType="1" noTextEdit="1"/>
              </p:cNvSpPr>
              <p:nvPr/>
            </p:nvSpPr>
            <p:spPr>
              <a:xfrm>
                <a:off x="2606889" y="6213325"/>
                <a:ext cx="7130950" cy="461665"/>
              </a:xfrm>
              <a:prstGeom prst="rect">
                <a:avLst/>
              </a:prstGeom>
              <a:blipFill>
                <a:blip r:embed="rId4"/>
                <a:stretch>
                  <a:fillRect t="-13514" r="-1068" b="-32432"/>
                </a:stretch>
              </a:blipFill>
            </p:spPr>
            <p:txBody>
              <a:bodyPr/>
              <a:lstStyle/>
              <a:p>
                <a:r>
                  <a:rPr lang="en-US">
                    <a:noFill/>
                  </a:rPr>
                  <a:t> </a:t>
                </a:r>
              </a:p>
            </p:txBody>
          </p:sp>
        </mc:Fallback>
      </mc:AlternateContent>
    </p:spTree>
    <p:extLst>
      <p:ext uri="{BB962C8B-B14F-4D97-AF65-F5344CB8AC3E}">
        <p14:creationId xmlns:p14="http://schemas.microsoft.com/office/powerpoint/2010/main" val="38267078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F696A1C-45EC-0500-C0D9-77E12DFD1469}"/>
              </a:ext>
            </a:extLst>
          </p:cNvPr>
          <p:cNvSpPr/>
          <p:nvPr/>
        </p:nvSpPr>
        <p:spPr>
          <a:xfrm>
            <a:off x="5614820" y="1059653"/>
            <a:ext cx="1068005" cy="1110836"/>
          </a:xfrm>
          <a:prstGeom prst="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rPr>
              <a:t>Age</a:t>
            </a:r>
            <a:r>
              <a:rPr lang="en-US" sz="2200" baseline="-25000" dirty="0">
                <a:solidFill>
                  <a:schemeClr val="bg1"/>
                </a:solidFill>
              </a:rPr>
              <a:t>1</a:t>
            </a:r>
          </a:p>
        </p:txBody>
      </p:sp>
      <p:sp>
        <p:nvSpPr>
          <p:cNvPr id="7" name="Rectangle 6">
            <a:extLst>
              <a:ext uri="{FF2B5EF4-FFF2-40B4-BE49-F238E27FC236}">
                <a16:creationId xmlns:a16="http://schemas.microsoft.com/office/drawing/2014/main" id="{B100A66E-14FC-9490-514E-7F4B15169425}"/>
              </a:ext>
            </a:extLst>
          </p:cNvPr>
          <p:cNvSpPr/>
          <p:nvPr/>
        </p:nvSpPr>
        <p:spPr>
          <a:xfrm>
            <a:off x="7412878" y="1122174"/>
            <a:ext cx="1068005" cy="1110836"/>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rPr>
              <a:t>Age</a:t>
            </a:r>
            <a:r>
              <a:rPr lang="en-US" sz="2200" baseline="-25000" dirty="0">
                <a:solidFill>
                  <a:schemeClr val="bg1"/>
                </a:solidFill>
              </a:rPr>
              <a:t>2</a:t>
            </a:r>
          </a:p>
        </p:txBody>
      </p:sp>
      <p:cxnSp>
        <p:nvCxnSpPr>
          <p:cNvPr id="8" name="Straight Arrow Connector 7">
            <a:extLst>
              <a:ext uri="{FF2B5EF4-FFF2-40B4-BE49-F238E27FC236}">
                <a16:creationId xmlns:a16="http://schemas.microsoft.com/office/drawing/2014/main" id="{126D0A65-B8DE-E62E-A810-3A2266DECA0B}"/>
              </a:ext>
            </a:extLst>
          </p:cNvPr>
          <p:cNvCxnSpPr>
            <a:cxnSpLocks/>
          </p:cNvCxnSpPr>
          <p:nvPr/>
        </p:nvCxnSpPr>
        <p:spPr>
          <a:xfrm>
            <a:off x="6747553" y="1667399"/>
            <a:ext cx="63568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Curved Connector 8">
            <a:extLst>
              <a:ext uri="{FF2B5EF4-FFF2-40B4-BE49-F238E27FC236}">
                <a16:creationId xmlns:a16="http://schemas.microsoft.com/office/drawing/2014/main" id="{FE79CBD2-5EBC-2FEA-5226-900D30F6C4A6}"/>
              </a:ext>
            </a:extLst>
          </p:cNvPr>
          <p:cNvCxnSpPr>
            <a:cxnSpLocks/>
            <a:stCxn id="7" idx="0"/>
            <a:endCxn id="6" idx="0"/>
          </p:cNvCxnSpPr>
          <p:nvPr/>
        </p:nvCxnSpPr>
        <p:spPr>
          <a:xfrm rot="16200000" flipV="1">
            <a:off x="7016592" y="191885"/>
            <a:ext cx="62521" cy="1798058"/>
          </a:xfrm>
          <a:prstGeom prst="curvedConnector3">
            <a:avLst>
              <a:gd name="adj1" fmla="val 465637"/>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E11AF108-E2F0-EB7D-4543-6EB8DE0E1BAC}"/>
              </a:ext>
            </a:extLst>
          </p:cNvPr>
          <p:cNvSpPr/>
          <p:nvPr/>
        </p:nvSpPr>
        <p:spPr>
          <a:xfrm>
            <a:off x="7502239" y="497444"/>
            <a:ext cx="370614"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F</a:t>
            </a:r>
            <a:r>
              <a:rPr lang="en-US" baseline="-25000" dirty="0">
                <a:solidFill>
                  <a:srgbClr val="000000"/>
                </a:solidFill>
                <a:effectLst/>
                <a:latin typeface="Gill Sans" panose="020B0502020104020203" pitchFamily="34" charset="-79"/>
                <a:cs typeface="Gill Sans" panose="020B0502020104020203" pitchFamily="34" charset="-79"/>
              </a:rPr>
              <a:t>2</a:t>
            </a:r>
          </a:p>
        </p:txBody>
      </p:sp>
      <p:sp>
        <p:nvSpPr>
          <p:cNvPr id="12" name="Rectangle 11">
            <a:extLst>
              <a:ext uri="{FF2B5EF4-FFF2-40B4-BE49-F238E27FC236}">
                <a16:creationId xmlns:a16="http://schemas.microsoft.com/office/drawing/2014/main" id="{440444FA-EE77-573F-8858-4655CE403C1B}"/>
              </a:ext>
            </a:extLst>
          </p:cNvPr>
          <p:cNvSpPr/>
          <p:nvPr/>
        </p:nvSpPr>
        <p:spPr>
          <a:xfrm>
            <a:off x="6872964" y="1663590"/>
            <a:ext cx="349775"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s</a:t>
            </a:r>
            <a:r>
              <a:rPr lang="en-US" baseline="-25000" dirty="0">
                <a:solidFill>
                  <a:srgbClr val="000000"/>
                </a:solidFill>
                <a:effectLst/>
                <a:latin typeface="Gill Sans" panose="020B0502020104020203" pitchFamily="34" charset="-79"/>
                <a:cs typeface="Gill Sans" panose="020B0502020104020203" pitchFamily="34" charset="-79"/>
              </a:rPr>
              <a:t>1</a:t>
            </a:r>
            <a:endParaRPr lang="en-US" dirty="0">
              <a:solidFill>
                <a:srgbClr val="000000"/>
              </a:solidFill>
              <a:effectLst/>
              <a:latin typeface="Gill Sans" panose="020B0502020104020203" pitchFamily="34" charset="-79"/>
              <a:cs typeface="Gill Sans" panose="020B0502020104020203" pitchFamily="34" charset="-79"/>
            </a:endParaRPr>
          </a:p>
        </p:txBody>
      </p:sp>
      <p:sp>
        <p:nvSpPr>
          <p:cNvPr id="14" name="Rectangle 13">
            <a:extLst>
              <a:ext uri="{FF2B5EF4-FFF2-40B4-BE49-F238E27FC236}">
                <a16:creationId xmlns:a16="http://schemas.microsoft.com/office/drawing/2014/main" id="{038BC713-E9E7-7709-B0BA-A25B8589F080}"/>
              </a:ext>
            </a:extLst>
          </p:cNvPr>
          <p:cNvSpPr/>
          <p:nvPr/>
        </p:nvSpPr>
        <p:spPr>
          <a:xfrm>
            <a:off x="102381" y="49909"/>
            <a:ext cx="3225338" cy="954107"/>
          </a:xfrm>
          <a:prstGeom prst="rect">
            <a:avLst/>
          </a:prstGeom>
          <a:ln>
            <a:solidFill>
              <a:schemeClr val="tx1"/>
            </a:solidFill>
          </a:ln>
        </p:spPr>
        <p:txBody>
          <a:bodyPr wrap="square">
            <a:spAutoFit/>
          </a:bodyPr>
          <a:lstStyle/>
          <a:p>
            <a:r>
              <a:rPr lang="en-US" sz="2800" b="1" dirty="0">
                <a:solidFill>
                  <a:srgbClr val="000000"/>
                </a:solidFill>
                <a:effectLst/>
                <a:latin typeface="Helvetica" pitchFamily="2" charset="0"/>
              </a:rPr>
              <a:t>The structured</a:t>
            </a:r>
            <a:endParaRPr lang="en-US" sz="2800" dirty="0">
              <a:solidFill>
                <a:srgbClr val="000000"/>
              </a:solidFill>
              <a:effectLst/>
              <a:latin typeface="Helvetica" pitchFamily="2" charset="0"/>
            </a:endParaRPr>
          </a:p>
          <a:p>
            <a:r>
              <a:rPr lang="en-US" sz="2800" b="1" dirty="0">
                <a:solidFill>
                  <a:srgbClr val="000000"/>
                </a:solidFill>
                <a:effectLst/>
                <a:latin typeface="Helvetica" pitchFamily="2" charset="0"/>
              </a:rPr>
              <a:t>population model</a:t>
            </a:r>
            <a:endParaRPr lang="en-US" sz="2800" dirty="0">
              <a:solidFill>
                <a:srgbClr val="000000"/>
              </a:solidFill>
              <a:effectLst/>
              <a:latin typeface="Helvetica" pitchFamily="2" charset="0"/>
            </a:endParaRPr>
          </a:p>
        </p:txBody>
      </p:sp>
      <p:sp>
        <p:nvSpPr>
          <p:cNvPr id="17" name="Rectangle 16">
            <a:extLst>
              <a:ext uri="{FF2B5EF4-FFF2-40B4-BE49-F238E27FC236}">
                <a16:creationId xmlns:a16="http://schemas.microsoft.com/office/drawing/2014/main" id="{3E48C7A5-C833-0912-3D5E-91D8503F8482}"/>
              </a:ext>
            </a:extLst>
          </p:cNvPr>
          <p:cNvSpPr/>
          <p:nvPr/>
        </p:nvSpPr>
        <p:spPr>
          <a:xfrm>
            <a:off x="9203835" y="1101393"/>
            <a:ext cx="1068005" cy="1110836"/>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rPr>
              <a:t>Age</a:t>
            </a:r>
            <a:r>
              <a:rPr lang="en-US" sz="2200" baseline="-25000" dirty="0">
                <a:solidFill>
                  <a:schemeClr val="bg1"/>
                </a:solidFill>
              </a:rPr>
              <a:t>3</a:t>
            </a:r>
          </a:p>
        </p:txBody>
      </p:sp>
      <p:sp>
        <p:nvSpPr>
          <p:cNvPr id="19" name="Rectangle 18">
            <a:extLst>
              <a:ext uri="{FF2B5EF4-FFF2-40B4-BE49-F238E27FC236}">
                <a16:creationId xmlns:a16="http://schemas.microsoft.com/office/drawing/2014/main" id="{4C03C8A5-C7D1-1E87-B4E8-7BE9DB333AF3}"/>
              </a:ext>
            </a:extLst>
          </p:cNvPr>
          <p:cNvSpPr/>
          <p:nvPr/>
        </p:nvSpPr>
        <p:spPr>
          <a:xfrm>
            <a:off x="10973554" y="1118045"/>
            <a:ext cx="1068005" cy="1110836"/>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rPr>
              <a:t>Age</a:t>
            </a:r>
            <a:r>
              <a:rPr lang="en-US" sz="2200" baseline="-25000" dirty="0">
                <a:solidFill>
                  <a:schemeClr val="bg1"/>
                </a:solidFill>
              </a:rPr>
              <a:t>4</a:t>
            </a:r>
          </a:p>
        </p:txBody>
      </p:sp>
      <p:cxnSp>
        <p:nvCxnSpPr>
          <p:cNvPr id="29" name="Curved Connector 28">
            <a:extLst>
              <a:ext uri="{FF2B5EF4-FFF2-40B4-BE49-F238E27FC236}">
                <a16:creationId xmlns:a16="http://schemas.microsoft.com/office/drawing/2014/main" id="{47335A30-4D77-6456-FF96-1B3D9C77AE92}"/>
              </a:ext>
            </a:extLst>
          </p:cNvPr>
          <p:cNvCxnSpPr>
            <a:cxnSpLocks/>
            <a:stCxn id="17" idx="0"/>
            <a:endCxn id="6" idx="0"/>
          </p:cNvCxnSpPr>
          <p:nvPr/>
        </p:nvCxnSpPr>
        <p:spPr>
          <a:xfrm rot="16200000" flipV="1">
            <a:off x="7922461" y="-713985"/>
            <a:ext cx="41740" cy="3589015"/>
          </a:xfrm>
          <a:prstGeom prst="curvedConnector3">
            <a:avLst>
              <a:gd name="adj1" fmla="val 171972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1931D421-A09B-677A-0DE9-5CA4FD733F5A}"/>
              </a:ext>
            </a:extLst>
          </p:cNvPr>
          <p:cNvSpPr/>
          <p:nvPr/>
        </p:nvSpPr>
        <p:spPr>
          <a:xfrm>
            <a:off x="9272252" y="401407"/>
            <a:ext cx="370614"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F</a:t>
            </a:r>
            <a:r>
              <a:rPr lang="en-US" baseline="-25000" dirty="0">
                <a:solidFill>
                  <a:srgbClr val="000000"/>
                </a:solidFill>
                <a:effectLst/>
                <a:latin typeface="Gill Sans" panose="020B0502020104020203" pitchFamily="34" charset="-79"/>
                <a:cs typeface="Gill Sans" panose="020B0502020104020203" pitchFamily="34" charset="-79"/>
              </a:rPr>
              <a:t>3</a:t>
            </a:r>
          </a:p>
        </p:txBody>
      </p:sp>
      <p:sp>
        <p:nvSpPr>
          <p:cNvPr id="34" name="Rectangle 33">
            <a:extLst>
              <a:ext uri="{FF2B5EF4-FFF2-40B4-BE49-F238E27FC236}">
                <a16:creationId xmlns:a16="http://schemas.microsoft.com/office/drawing/2014/main" id="{F3AC45C7-44F2-AB58-E957-4BB6D813837B}"/>
              </a:ext>
            </a:extLst>
          </p:cNvPr>
          <p:cNvSpPr/>
          <p:nvPr/>
        </p:nvSpPr>
        <p:spPr>
          <a:xfrm>
            <a:off x="11111170" y="312778"/>
            <a:ext cx="370614"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F</a:t>
            </a:r>
            <a:r>
              <a:rPr lang="en-US" baseline="-25000" dirty="0">
                <a:solidFill>
                  <a:srgbClr val="000000"/>
                </a:solidFill>
                <a:effectLst/>
                <a:latin typeface="Gill Sans" panose="020B0502020104020203" pitchFamily="34" charset="-79"/>
                <a:cs typeface="Gill Sans" panose="020B0502020104020203" pitchFamily="34" charset="-79"/>
              </a:rPr>
              <a:t>4</a:t>
            </a:r>
          </a:p>
        </p:txBody>
      </p:sp>
      <p:cxnSp>
        <p:nvCxnSpPr>
          <p:cNvPr id="39" name="Curved Connector 38">
            <a:extLst>
              <a:ext uri="{FF2B5EF4-FFF2-40B4-BE49-F238E27FC236}">
                <a16:creationId xmlns:a16="http://schemas.microsoft.com/office/drawing/2014/main" id="{D72AF380-22F4-5B45-38CB-591D2E71BDAF}"/>
              </a:ext>
            </a:extLst>
          </p:cNvPr>
          <p:cNvCxnSpPr>
            <a:cxnSpLocks/>
            <a:stCxn id="19" idx="0"/>
            <a:endCxn id="6" idx="0"/>
          </p:cNvCxnSpPr>
          <p:nvPr/>
        </p:nvCxnSpPr>
        <p:spPr>
          <a:xfrm rot="16200000" flipV="1">
            <a:off x="8798994" y="-1590518"/>
            <a:ext cx="58392" cy="5358734"/>
          </a:xfrm>
          <a:prstGeom prst="curvedConnector3">
            <a:avLst>
              <a:gd name="adj1" fmla="val 1757594"/>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A05CCB20-3C42-767D-87A3-F6210A3F1087}"/>
              </a:ext>
            </a:extLst>
          </p:cNvPr>
          <p:cNvCxnSpPr>
            <a:cxnSpLocks/>
          </p:cNvCxnSpPr>
          <p:nvPr/>
        </p:nvCxnSpPr>
        <p:spPr>
          <a:xfrm>
            <a:off x="8542060" y="1683386"/>
            <a:ext cx="63568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Rectangle 48">
            <a:extLst>
              <a:ext uri="{FF2B5EF4-FFF2-40B4-BE49-F238E27FC236}">
                <a16:creationId xmlns:a16="http://schemas.microsoft.com/office/drawing/2014/main" id="{09E488CE-1B8F-8138-B347-F8A05764FE6B}"/>
              </a:ext>
            </a:extLst>
          </p:cNvPr>
          <p:cNvSpPr/>
          <p:nvPr/>
        </p:nvSpPr>
        <p:spPr>
          <a:xfrm>
            <a:off x="8667471" y="1679577"/>
            <a:ext cx="349775"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s</a:t>
            </a:r>
            <a:r>
              <a:rPr lang="en-US" baseline="-25000" dirty="0">
                <a:solidFill>
                  <a:srgbClr val="000000"/>
                </a:solidFill>
                <a:effectLst/>
                <a:latin typeface="Gill Sans" panose="020B0502020104020203" pitchFamily="34" charset="-79"/>
                <a:cs typeface="Gill Sans" panose="020B0502020104020203" pitchFamily="34" charset="-79"/>
              </a:rPr>
              <a:t>2</a:t>
            </a:r>
            <a:endParaRPr lang="en-US" dirty="0">
              <a:solidFill>
                <a:srgbClr val="000000"/>
              </a:solidFill>
              <a:effectLst/>
              <a:latin typeface="Gill Sans" panose="020B0502020104020203" pitchFamily="34" charset="-79"/>
              <a:cs typeface="Gill Sans" panose="020B0502020104020203" pitchFamily="34" charset="-79"/>
            </a:endParaRPr>
          </a:p>
        </p:txBody>
      </p:sp>
      <p:cxnSp>
        <p:nvCxnSpPr>
          <p:cNvPr id="50" name="Straight Arrow Connector 49">
            <a:extLst>
              <a:ext uri="{FF2B5EF4-FFF2-40B4-BE49-F238E27FC236}">
                <a16:creationId xmlns:a16="http://schemas.microsoft.com/office/drawing/2014/main" id="{B0D30529-5EF5-53CA-C41B-BD49CE005BE3}"/>
              </a:ext>
            </a:extLst>
          </p:cNvPr>
          <p:cNvCxnSpPr>
            <a:cxnSpLocks/>
          </p:cNvCxnSpPr>
          <p:nvPr/>
        </p:nvCxnSpPr>
        <p:spPr>
          <a:xfrm>
            <a:off x="10309290" y="1667399"/>
            <a:ext cx="63568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5B5B36BD-AF4A-53EB-F0C2-73FF3133D6EA}"/>
              </a:ext>
            </a:extLst>
          </p:cNvPr>
          <p:cNvSpPr/>
          <p:nvPr/>
        </p:nvSpPr>
        <p:spPr>
          <a:xfrm>
            <a:off x="10434701" y="1663590"/>
            <a:ext cx="349775"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s</a:t>
            </a:r>
            <a:r>
              <a:rPr lang="en-US" baseline="-25000" dirty="0">
                <a:solidFill>
                  <a:srgbClr val="000000"/>
                </a:solidFill>
                <a:effectLst/>
                <a:latin typeface="Gill Sans" panose="020B0502020104020203" pitchFamily="34" charset="-79"/>
                <a:cs typeface="Gill Sans" panose="020B0502020104020203" pitchFamily="34" charset="-79"/>
              </a:rPr>
              <a:t>3</a:t>
            </a:r>
            <a:endParaRPr lang="en-US" dirty="0">
              <a:solidFill>
                <a:srgbClr val="000000"/>
              </a:solidFill>
              <a:effectLst/>
              <a:latin typeface="Gill Sans" panose="020B0502020104020203" pitchFamily="34" charset="-79"/>
              <a:cs typeface="Gill Sans" panose="020B0502020104020203" pitchFamily="34" charset="-79"/>
            </a:endParaRPr>
          </a:p>
        </p:txBody>
      </p:sp>
      <p:sp>
        <p:nvSpPr>
          <p:cNvPr id="24" name="Rectangle 23">
            <a:extLst>
              <a:ext uri="{FF2B5EF4-FFF2-40B4-BE49-F238E27FC236}">
                <a16:creationId xmlns:a16="http://schemas.microsoft.com/office/drawing/2014/main" id="{93483930-DE8C-B63F-6C2F-1AEE6F9576F6}"/>
              </a:ext>
            </a:extLst>
          </p:cNvPr>
          <p:cNvSpPr/>
          <p:nvPr/>
        </p:nvSpPr>
        <p:spPr>
          <a:xfrm>
            <a:off x="6226167" y="4535696"/>
            <a:ext cx="441146" cy="461665"/>
          </a:xfrm>
          <a:prstGeom prst="rect">
            <a:avLst/>
          </a:prstGeom>
        </p:spPr>
        <p:txBody>
          <a:bodyPr wrap="square">
            <a:spAutoFit/>
          </a:bodyPr>
          <a:lstStyle/>
          <a:p>
            <a:r>
              <a:rPr lang="en-US" sz="2400" b="1" dirty="0">
                <a:latin typeface="Helvetica" pitchFamily="2" charset="0"/>
              </a:rPr>
              <a:t>x</a:t>
            </a:r>
          </a:p>
        </p:txBody>
      </p:sp>
      <p:sp>
        <p:nvSpPr>
          <p:cNvPr id="25" name="Rectangle 24">
            <a:extLst>
              <a:ext uri="{FF2B5EF4-FFF2-40B4-BE49-F238E27FC236}">
                <a16:creationId xmlns:a16="http://schemas.microsoft.com/office/drawing/2014/main" id="{B7473E30-80DC-98CA-277F-71A7FC5640BD}"/>
              </a:ext>
            </a:extLst>
          </p:cNvPr>
          <p:cNvSpPr/>
          <p:nvPr/>
        </p:nvSpPr>
        <p:spPr>
          <a:xfrm>
            <a:off x="7384309" y="4530659"/>
            <a:ext cx="441146" cy="461665"/>
          </a:xfrm>
          <a:prstGeom prst="rect">
            <a:avLst/>
          </a:prstGeom>
        </p:spPr>
        <p:txBody>
          <a:bodyPr wrap="square">
            <a:spAutoFit/>
          </a:bodyPr>
          <a:lstStyle/>
          <a:p>
            <a:r>
              <a:rPr lang="en-US" sz="2400" b="1" dirty="0">
                <a:latin typeface="Helvetica" pitchFamily="2" charset="0"/>
              </a:rPr>
              <a:t>=</a:t>
            </a:r>
          </a:p>
        </p:txBody>
      </p:sp>
      <p:sp>
        <p:nvSpPr>
          <p:cNvPr id="40" name="TextBox 39">
            <a:extLst>
              <a:ext uri="{FF2B5EF4-FFF2-40B4-BE49-F238E27FC236}">
                <a16:creationId xmlns:a16="http://schemas.microsoft.com/office/drawing/2014/main" id="{B55F2713-39E0-6E05-8602-35965FCC4242}"/>
              </a:ext>
            </a:extLst>
          </p:cNvPr>
          <p:cNvSpPr txBox="1"/>
          <p:nvPr/>
        </p:nvSpPr>
        <p:spPr>
          <a:xfrm>
            <a:off x="6195775" y="3313627"/>
            <a:ext cx="65" cy="553998"/>
          </a:xfrm>
          <a:prstGeom prst="rect">
            <a:avLst/>
          </a:prstGeom>
          <a:noFill/>
        </p:spPr>
        <p:txBody>
          <a:bodyPr wrap="none" lIns="0" tIns="0" rIns="0" bIns="0" rtlCol="0">
            <a:spAutoFit/>
          </a:bodyPr>
          <a:lstStyle/>
          <a:p>
            <a:endParaRPr lang="en-US" dirty="0"/>
          </a:p>
          <a:p>
            <a:endParaRPr lang="en-US" dirty="0"/>
          </a:p>
        </p:txBody>
      </p:sp>
      <p:cxnSp>
        <p:nvCxnSpPr>
          <p:cNvPr id="64" name="Straight Arrow Connector 63">
            <a:extLst>
              <a:ext uri="{FF2B5EF4-FFF2-40B4-BE49-F238E27FC236}">
                <a16:creationId xmlns:a16="http://schemas.microsoft.com/office/drawing/2014/main" id="{24D635BA-B24A-E402-0D91-496707A8589C}"/>
              </a:ext>
            </a:extLst>
          </p:cNvPr>
          <p:cNvCxnSpPr>
            <a:cxnSpLocks/>
          </p:cNvCxnSpPr>
          <p:nvPr/>
        </p:nvCxnSpPr>
        <p:spPr>
          <a:xfrm>
            <a:off x="2856286" y="4783694"/>
            <a:ext cx="526477"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18" name="Table 19">
            <a:extLst>
              <a:ext uri="{FF2B5EF4-FFF2-40B4-BE49-F238E27FC236}">
                <a16:creationId xmlns:a16="http://schemas.microsoft.com/office/drawing/2014/main" id="{A4A0627C-BA10-34D9-F7E7-9E5E401203E4}"/>
              </a:ext>
            </a:extLst>
          </p:cNvPr>
          <p:cNvGraphicFramePr>
            <a:graphicFrameLocks noGrp="1"/>
          </p:cNvGraphicFramePr>
          <p:nvPr/>
        </p:nvGraphicFramePr>
        <p:xfrm>
          <a:off x="297633" y="2696321"/>
          <a:ext cx="8128000" cy="2494280"/>
        </p:xfrm>
        <a:graphic>
          <a:graphicData uri="http://schemas.openxmlformats.org/drawingml/2006/table">
            <a:tbl>
              <a:tblPr firstRow="1" bandRow="1">
                <a:tableStyleId>{073A0DAA-6AF3-43AB-8588-CEC1D06C72B9}</a:tableStyleId>
              </a:tblPr>
              <a:tblGrid>
                <a:gridCol w="1625600">
                  <a:extLst>
                    <a:ext uri="{9D8B030D-6E8A-4147-A177-3AD203B41FA5}">
                      <a16:colId xmlns:a16="http://schemas.microsoft.com/office/drawing/2014/main" val="2909356371"/>
                    </a:ext>
                  </a:extLst>
                </a:gridCol>
                <a:gridCol w="1625600">
                  <a:extLst>
                    <a:ext uri="{9D8B030D-6E8A-4147-A177-3AD203B41FA5}">
                      <a16:colId xmlns:a16="http://schemas.microsoft.com/office/drawing/2014/main" val="2611802161"/>
                    </a:ext>
                  </a:extLst>
                </a:gridCol>
                <a:gridCol w="1625600">
                  <a:extLst>
                    <a:ext uri="{9D8B030D-6E8A-4147-A177-3AD203B41FA5}">
                      <a16:colId xmlns:a16="http://schemas.microsoft.com/office/drawing/2014/main" val="1359397925"/>
                    </a:ext>
                  </a:extLst>
                </a:gridCol>
                <a:gridCol w="1625600">
                  <a:extLst>
                    <a:ext uri="{9D8B030D-6E8A-4147-A177-3AD203B41FA5}">
                      <a16:colId xmlns:a16="http://schemas.microsoft.com/office/drawing/2014/main" val="3393837580"/>
                    </a:ext>
                  </a:extLst>
                </a:gridCol>
                <a:gridCol w="1625600">
                  <a:extLst>
                    <a:ext uri="{9D8B030D-6E8A-4147-A177-3AD203B41FA5}">
                      <a16:colId xmlns:a16="http://schemas.microsoft.com/office/drawing/2014/main" val="179570439"/>
                    </a:ext>
                  </a:extLst>
                </a:gridCol>
              </a:tblGrid>
              <a:tr h="370840">
                <a:tc>
                  <a:txBody>
                    <a:bodyPr/>
                    <a:lstStyle/>
                    <a:p>
                      <a:r>
                        <a:rPr lang="en-US" dirty="0"/>
                        <a:t>x (age)</a:t>
                      </a:r>
                    </a:p>
                  </a:txBody>
                  <a:tcPr/>
                </a:tc>
                <a:tc>
                  <a:txBody>
                    <a:bodyPr/>
                    <a:lstStyle/>
                    <a:p>
                      <a:r>
                        <a:rPr lang="en-US" dirty="0" err="1"/>
                        <a:t>N</a:t>
                      </a:r>
                      <a:r>
                        <a:rPr lang="en-US" baseline="-25000" dirty="0" err="1"/>
                        <a:t>x</a:t>
                      </a:r>
                      <a:r>
                        <a:rPr lang="en-US" dirty="0"/>
                        <a:t> (number in cohort)</a:t>
                      </a:r>
                    </a:p>
                  </a:txBody>
                  <a:tcPr/>
                </a:tc>
                <a:tc>
                  <a:txBody>
                    <a:bodyPr/>
                    <a:lstStyle/>
                    <a:p>
                      <a:r>
                        <a:rPr lang="en-US" dirty="0"/>
                        <a:t>l</a:t>
                      </a:r>
                      <a:r>
                        <a:rPr lang="en-US" baseline="-25000" dirty="0"/>
                        <a:t>x</a:t>
                      </a:r>
                      <a:r>
                        <a:rPr lang="en-US" dirty="0"/>
                        <a:t> (survivorship to age x)</a:t>
                      </a:r>
                    </a:p>
                  </a:txBody>
                  <a:tcPr/>
                </a:tc>
                <a:tc>
                  <a:txBody>
                    <a:bodyPr/>
                    <a:lstStyle/>
                    <a:p>
                      <a:r>
                        <a:rPr lang="en-US" dirty="0"/>
                        <a:t>m</a:t>
                      </a:r>
                      <a:r>
                        <a:rPr lang="en-US" baseline="-25000" dirty="0"/>
                        <a:t>x</a:t>
                      </a:r>
                      <a:r>
                        <a:rPr lang="en-US" dirty="0"/>
                        <a:t> (fecundity)</a:t>
                      </a:r>
                    </a:p>
                  </a:txBody>
                  <a:tcPr/>
                </a:tc>
                <a:tc>
                  <a:txBody>
                    <a:bodyPr/>
                    <a:lstStyle/>
                    <a:p>
                      <a:r>
                        <a:rPr lang="en-US" dirty="0" err="1"/>
                        <a:t>l</a:t>
                      </a:r>
                      <a:r>
                        <a:rPr lang="en-US" baseline="-25000" dirty="0" err="1"/>
                        <a:t>x</a:t>
                      </a:r>
                      <a:r>
                        <a:rPr lang="en-US" dirty="0" err="1"/>
                        <a:t>m</a:t>
                      </a:r>
                      <a:r>
                        <a:rPr lang="en-US" baseline="-25000" dirty="0" err="1"/>
                        <a:t>x</a:t>
                      </a:r>
                      <a:r>
                        <a:rPr lang="en-US" dirty="0"/>
                        <a:t> </a:t>
                      </a:r>
                    </a:p>
                  </a:txBody>
                  <a:tcPr/>
                </a:tc>
                <a:extLst>
                  <a:ext uri="{0D108BD9-81ED-4DB2-BD59-A6C34878D82A}">
                    <a16:rowId xmlns:a16="http://schemas.microsoft.com/office/drawing/2014/main" val="988609561"/>
                  </a:ext>
                </a:extLst>
              </a:tr>
              <a:tr h="370840">
                <a:tc>
                  <a:txBody>
                    <a:bodyPr/>
                    <a:lstStyle/>
                    <a:p>
                      <a:r>
                        <a:rPr lang="en-US" dirty="0"/>
                        <a:t>0</a:t>
                      </a:r>
                    </a:p>
                  </a:txBody>
                  <a:tcPr/>
                </a:tc>
                <a:tc>
                  <a:txBody>
                    <a:bodyPr/>
                    <a:lstStyle/>
                    <a:p>
                      <a:r>
                        <a:rPr lang="en-US" dirty="0"/>
                        <a:t>100</a:t>
                      </a:r>
                    </a:p>
                  </a:txBody>
                  <a:tcPr/>
                </a:tc>
                <a:tc>
                  <a:txBody>
                    <a:bodyPr/>
                    <a:lstStyle/>
                    <a:p>
                      <a:r>
                        <a:rPr lang="en-US" dirty="0"/>
                        <a:t>1</a:t>
                      </a:r>
                    </a:p>
                  </a:txBody>
                  <a:tcPr/>
                </a:tc>
                <a:tc>
                  <a:txBody>
                    <a:bodyPr/>
                    <a:lstStyle/>
                    <a:p>
                      <a:r>
                        <a:rPr lang="en-US" dirty="0"/>
                        <a:t>0</a:t>
                      </a:r>
                    </a:p>
                  </a:txBody>
                  <a:tcPr/>
                </a:tc>
                <a:tc>
                  <a:txBody>
                    <a:bodyPr/>
                    <a:lstStyle/>
                    <a:p>
                      <a:r>
                        <a:rPr lang="en-US" dirty="0"/>
                        <a:t>0</a:t>
                      </a:r>
                    </a:p>
                  </a:txBody>
                  <a:tcPr/>
                </a:tc>
                <a:extLst>
                  <a:ext uri="{0D108BD9-81ED-4DB2-BD59-A6C34878D82A}">
                    <a16:rowId xmlns:a16="http://schemas.microsoft.com/office/drawing/2014/main" val="1409855481"/>
                  </a:ext>
                </a:extLst>
              </a:tr>
              <a:tr h="370840">
                <a:tc>
                  <a:txBody>
                    <a:bodyPr/>
                    <a:lstStyle/>
                    <a:p>
                      <a:r>
                        <a:rPr lang="en-US" dirty="0"/>
                        <a:t>1</a:t>
                      </a:r>
                    </a:p>
                  </a:txBody>
                  <a:tcPr/>
                </a:tc>
                <a:tc>
                  <a:txBody>
                    <a:bodyPr/>
                    <a:lstStyle/>
                    <a:p>
                      <a:r>
                        <a:rPr lang="en-US" dirty="0"/>
                        <a:t>60</a:t>
                      </a:r>
                    </a:p>
                  </a:txBody>
                  <a:tcPr/>
                </a:tc>
                <a:tc>
                  <a:txBody>
                    <a:bodyPr/>
                    <a:lstStyle/>
                    <a:p>
                      <a:r>
                        <a:rPr lang="en-US" dirty="0"/>
                        <a:t>.6</a:t>
                      </a:r>
                    </a:p>
                  </a:txBody>
                  <a:tcPr/>
                </a:tc>
                <a:tc>
                  <a:txBody>
                    <a:bodyPr/>
                    <a:lstStyle/>
                    <a:p>
                      <a:r>
                        <a:rPr lang="en-US" dirty="0"/>
                        <a:t>2</a:t>
                      </a:r>
                    </a:p>
                  </a:txBody>
                  <a:tcPr/>
                </a:tc>
                <a:tc>
                  <a:txBody>
                    <a:bodyPr/>
                    <a:lstStyle/>
                    <a:p>
                      <a:r>
                        <a:rPr lang="en-US" dirty="0"/>
                        <a:t>1.2</a:t>
                      </a:r>
                    </a:p>
                  </a:txBody>
                  <a:tcPr/>
                </a:tc>
                <a:extLst>
                  <a:ext uri="{0D108BD9-81ED-4DB2-BD59-A6C34878D82A}">
                    <a16:rowId xmlns:a16="http://schemas.microsoft.com/office/drawing/2014/main" val="2172339051"/>
                  </a:ext>
                </a:extLst>
              </a:tr>
              <a:tr h="370840">
                <a:tc>
                  <a:txBody>
                    <a:bodyPr/>
                    <a:lstStyle/>
                    <a:p>
                      <a:r>
                        <a:rPr lang="en-US" dirty="0"/>
                        <a:t>2</a:t>
                      </a:r>
                    </a:p>
                  </a:txBody>
                  <a:tcPr/>
                </a:tc>
                <a:tc>
                  <a:txBody>
                    <a:bodyPr/>
                    <a:lstStyle/>
                    <a:p>
                      <a:r>
                        <a:rPr lang="en-US" dirty="0"/>
                        <a:t>30</a:t>
                      </a:r>
                    </a:p>
                  </a:txBody>
                  <a:tcPr/>
                </a:tc>
                <a:tc>
                  <a:txBody>
                    <a:bodyPr/>
                    <a:lstStyle/>
                    <a:p>
                      <a:r>
                        <a:rPr lang="en-US" dirty="0"/>
                        <a:t>.3</a:t>
                      </a:r>
                    </a:p>
                  </a:txBody>
                  <a:tcPr/>
                </a:tc>
                <a:tc>
                  <a:txBody>
                    <a:bodyPr/>
                    <a:lstStyle/>
                    <a:p>
                      <a:r>
                        <a:rPr lang="en-US" dirty="0"/>
                        <a:t>3</a:t>
                      </a:r>
                    </a:p>
                  </a:txBody>
                  <a:tcPr/>
                </a:tc>
                <a:tc>
                  <a:txBody>
                    <a:bodyPr/>
                    <a:lstStyle/>
                    <a:p>
                      <a:r>
                        <a:rPr lang="en-US" dirty="0"/>
                        <a:t>0.9</a:t>
                      </a:r>
                    </a:p>
                  </a:txBody>
                  <a:tcPr/>
                </a:tc>
                <a:extLst>
                  <a:ext uri="{0D108BD9-81ED-4DB2-BD59-A6C34878D82A}">
                    <a16:rowId xmlns:a16="http://schemas.microsoft.com/office/drawing/2014/main" val="2316309572"/>
                  </a:ext>
                </a:extLst>
              </a:tr>
              <a:tr h="370840">
                <a:tc>
                  <a:txBody>
                    <a:bodyPr/>
                    <a:lstStyle/>
                    <a:p>
                      <a:r>
                        <a:rPr lang="en-US" dirty="0"/>
                        <a:t>3</a:t>
                      </a:r>
                    </a:p>
                  </a:txBody>
                  <a:tcPr/>
                </a:tc>
                <a:tc>
                  <a:txBody>
                    <a:bodyPr/>
                    <a:lstStyle/>
                    <a:p>
                      <a:r>
                        <a:rPr lang="en-US" dirty="0"/>
                        <a:t>10</a:t>
                      </a:r>
                    </a:p>
                  </a:txBody>
                  <a:tcPr/>
                </a:tc>
                <a:tc>
                  <a:txBody>
                    <a:bodyPr/>
                    <a:lstStyle/>
                    <a:p>
                      <a:r>
                        <a:rPr lang="en-US" dirty="0"/>
                        <a:t>.1</a:t>
                      </a:r>
                    </a:p>
                  </a:txBody>
                  <a:tcPr/>
                </a:tc>
                <a:tc>
                  <a:txBody>
                    <a:bodyPr/>
                    <a:lstStyle/>
                    <a:p>
                      <a:r>
                        <a:rPr lang="en-US" dirty="0"/>
                        <a:t>1</a:t>
                      </a:r>
                    </a:p>
                  </a:txBody>
                  <a:tcPr/>
                </a:tc>
                <a:tc>
                  <a:txBody>
                    <a:bodyPr/>
                    <a:lstStyle/>
                    <a:p>
                      <a:r>
                        <a:rPr lang="en-US" dirty="0"/>
                        <a:t>0.1</a:t>
                      </a:r>
                    </a:p>
                  </a:txBody>
                  <a:tcPr/>
                </a:tc>
                <a:extLst>
                  <a:ext uri="{0D108BD9-81ED-4DB2-BD59-A6C34878D82A}">
                    <a16:rowId xmlns:a16="http://schemas.microsoft.com/office/drawing/2014/main" val="1501765558"/>
                  </a:ext>
                </a:extLst>
              </a:tr>
              <a:tr h="370840">
                <a:tc>
                  <a:txBody>
                    <a:bodyPr/>
                    <a:lstStyle/>
                    <a:p>
                      <a:r>
                        <a:rPr lang="en-US" dirty="0"/>
                        <a:t>4</a:t>
                      </a:r>
                    </a:p>
                  </a:txBody>
                  <a:tcPr/>
                </a:tc>
                <a:tc>
                  <a:txBody>
                    <a:bodyPr/>
                    <a:lstStyle/>
                    <a:p>
                      <a:r>
                        <a:rPr lang="en-US" dirty="0"/>
                        <a:t>1</a:t>
                      </a:r>
                    </a:p>
                  </a:txBody>
                  <a:tcPr/>
                </a:tc>
                <a:tc>
                  <a:txBody>
                    <a:bodyPr/>
                    <a:lstStyle/>
                    <a:p>
                      <a:r>
                        <a:rPr lang="en-US" dirty="0"/>
                        <a:t>.01</a:t>
                      </a:r>
                    </a:p>
                  </a:txBody>
                  <a:tcPr/>
                </a:tc>
                <a:tc>
                  <a:txBody>
                    <a:bodyPr/>
                    <a:lstStyle/>
                    <a:p>
                      <a:r>
                        <a:rPr lang="en-US" dirty="0"/>
                        <a:t>1</a:t>
                      </a:r>
                    </a:p>
                  </a:txBody>
                  <a:tcPr/>
                </a:tc>
                <a:tc>
                  <a:txBody>
                    <a:bodyPr/>
                    <a:lstStyle/>
                    <a:p>
                      <a:r>
                        <a:rPr lang="en-US" dirty="0"/>
                        <a:t>0.01</a:t>
                      </a:r>
                    </a:p>
                  </a:txBody>
                  <a:tcPr/>
                </a:tc>
                <a:extLst>
                  <a:ext uri="{0D108BD9-81ED-4DB2-BD59-A6C34878D82A}">
                    <a16:rowId xmlns:a16="http://schemas.microsoft.com/office/drawing/2014/main" val="2454113382"/>
                  </a:ext>
                </a:extLst>
              </a:tr>
            </a:tbl>
          </a:graphicData>
        </a:graphic>
      </p:graphicFrame>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6C4C83D8-2C72-926E-34F3-DB47283A5750}"/>
                  </a:ext>
                </a:extLst>
              </p:cNvPr>
              <p:cNvSpPr txBox="1"/>
              <p:nvPr/>
            </p:nvSpPr>
            <p:spPr>
              <a:xfrm>
                <a:off x="1951461" y="6394442"/>
                <a:ext cx="5873994" cy="430887"/>
              </a:xfrm>
              <a:prstGeom prst="rect">
                <a:avLst/>
              </a:prstGeom>
              <a:noFill/>
            </p:spPr>
            <p:txBody>
              <a:bodyPr wrap="square" rtlCol="0">
                <a:spAutoFit/>
              </a:bodyPr>
              <a:lstStyle/>
              <a:p>
                <a:pPr algn="r"/>
                <a:r>
                  <a:rPr lang="en-US" sz="2200" b="1" dirty="0">
                    <a:solidFill>
                      <a:srgbClr val="C00000"/>
                    </a:solidFill>
                  </a:rPr>
                  <a:t>Net reproductive rate (R</a:t>
                </a:r>
                <a:r>
                  <a:rPr lang="en-US" sz="2200" b="1" baseline="-25000" dirty="0">
                    <a:solidFill>
                      <a:srgbClr val="C00000"/>
                    </a:solidFill>
                  </a:rPr>
                  <a:t>0</a:t>
                </a:r>
                <a:r>
                  <a:rPr lang="en-US" sz="2200" b="1" dirty="0">
                    <a:solidFill>
                      <a:srgbClr val="C00000"/>
                    </a:solidFill>
                  </a:rPr>
                  <a:t>):</a:t>
                </a:r>
                <a:r>
                  <a:rPr lang="en-US" sz="2200" b="1" dirty="0"/>
                  <a:t> </a:t>
                </a:r>
                <a14:m>
                  <m:oMath xmlns:m="http://schemas.openxmlformats.org/officeDocument/2006/math">
                    <m:nary>
                      <m:naryPr>
                        <m:chr m:val="∑"/>
                        <m:subHide m:val="on"/>
                        <m:supHide m:val="on"/>
                        <m:ctrlPr>
                          <a:rPr lang="en-US" sz="2200" i="1" smtClean="0">
                            <a:latin typeface="Cambria Math" panose="02040503050406030204" pitchFamily="18" charset="0"/>
                          </a:rPr>
                        </m:ctrlPr>
                      </m:naryPr>
                      <m:sub/>
                      <m:sup/>
                      <m:e>
                        <m:sSub>
                          <m:sSubPr>
                            <m:ctrlPr>
                              <a:rPr lang="en-US" sz="2200" i="1" smtClean="0">
                                <a:latin typeface="Cambria Math" panose="02040503050406030204" pitchFamily="18" charset="0"/>
                              </a:rPr>
                            </m:ctrlPr>
                          </m:sSubPr>
                          <m:e>
                            <m:r>
                              <a:rPr lang="en-US" sz="2200" b="0" i="1" smtClean="0">
                                <a:latin typeface="Cambria Math" panose="02040503050406030204" pitchFamily="18" charset="0"/>
                              </a:rPr>
                              <m:t>𝑙</m:t>
                            </m:r>
                          </m:e>
                          <m:sub>
                            <m:r>
                              <a:rPr lang="en-US" sz="2200" b="0" i="1" smtClean="0">
                                <a:latin typeface="Cambria Math" panose="02040503050406030204" pitchFamily="18" charset="0"/>
                              </a:rPr>
                              <m:t>𝑥</m:t>
                            </m:r>
                          </m:sub>
                        </m:sSub>
                        <m:sSub>
                          <m:sSubPr>
                            <m:ctrlPr>
                              <a:rPr lang="en-US" sz="2200" i="1" smtClean="0">
                                <a:latin typeface="Cambria Math" panose="02040503050406030204" pitchFamily="18" charset="0"/>
                              </a:rPr>
                            </m:ctrlPr>
                          </m:sSubPr>
                          <m:e>
                            <m:r>
                              <a:rPr lang="en-US" sz="2200" b="0" i="1" smtClean="0">
                                <a:latin typeface="Cambria Math" panose="02040503050406030204" pitchFamily="18" charset="0"/>
                              </a:rPr>
                              <m:t>𝑚</m:t>
                            </m:r>
                          </m:e>
                          <m:sub>
                            <m:r>
                              <a:rPr lang="en-US" sz="2200" b="0" i="1" smtClean="0">
                                <a:latin typeface="Cambria Math" panose="02040503050406030204" pitchFamily="18" charset="0"/>
                              </a:rPr>
                              <m:t>𝑥</m:t>
                            </m:r>
                          </m:sub>
                        </m:sSub>
                        <m:r>
                          <a:rPr lang="en-US" sz="2200" b="0" i="1" smtClean="0">
                            <a:latin typeface="Cambria Math" panose="02040503050406030204" pitchFamily="18" charset="0"/>
                          </a:rPr>
                          <m:t>=…</m:t>
                        </m:r>
                      </m:e>
                    </m:nary>
                  </m:oMath>
                </a14:m>
                <a:endParaRPr lang="en-US" sz="2200" dirty="0">
                  <a:latin typeface="+mj-lt"/>
                  <a:cs typeface="Franklin Gothic Medium"/>
                </a:endParaRPr>
              </a:p>
            </p:txBody>
          </p:sp>
        </mc:Choice>
        <mc:Fallback xmlns="">
          <p:sp>
            <p:nvSpPr>
              <p:cNvPr id="20" name="TextBox 19">
                <a:extLst>
                  <a:ext uri="{FF2B5EF4-FFF2-40B4-BE49-F238E27FC236}">
                    <a16:creationId xmlns:a16="http://schemas.microsoft.com/office/drawing/2014/main" id="{6C4C83D8-2C72-926E-34F3-DB47283A5750}"/>
                  </a:ext>
                </a:extLst>
              </p:cNvPr>
              <p:cNvSpPr txBox="1">
                <a:spLocks noRot="1" noChangeAspect="1" noMove="1" noResize="1" noEditPoints="1" noAdjustHandles="1" noChangeArrowheads="1" noChangeShapeType="1" noTextEdit="1"/>
              </p:cNvSpPr>
              <p:nvPr/>
            </p:nvSpPr>
            <p:spPr>
              <a:xfrm>
                <a:off x="1951461" y="6394442"/>
                <a:ext cx="5873994" cy="430887"/>
              </a:xfrm>
              <a:prstGeom prst="rect">
                <a:avLst/>
              </a:prstGeom>
              <a:blipFill>
                <a:blip r:embed="rId3"/>
                <a:stretch>
                  <a:fillRect t="-120000" b="-185714"/>
                </a:stretch>
              </a:blipFill>
            </p:spPr>
            <p:txBody>
              <a:bodyPr/>
              <a:lstStyle/>
              <a:p>
                <a:r>
                  <a:rPr lang="en-US">
                    <a:noFill/>
                  </a:rPr>
                  <a:t> </a:t>
                </a:r>
              </a:p>
            </p:txBody>
          </p:sp>
        </mc:Fallback>
      </mc:AlternateContent>
      <p:sp>
        <p:nvSpPr>
          <p:cNvPr id="26" name="Right Brace 25">
            <a:extLst>
              <a:ext uri="{FF2B5EF4-FFF2-40B4-BE49-F238E27FC236}">
                <a16:creationId xmlns:a16="http://schemas.microsoft.com/office/drawing/2014/main" id="{DD353444-BD5A-9A05-6C71-33D6E6C0DD90}"/>
              </a:ext>
            </a:extLst>
          </p:cNvPr>
          <p:cNvSpPr/>
          <p:nvPr/>
        </p:nvSpPr>
        <p:spPr>
          <a:xfrm rot="5400000">
            <a:off x="7447041" y="5315296"/>
            <a:ext cx="355294" cy="1606779"/>
          </a:xfrm>
          <a:prstGeom prst="righ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3" name="Picture 4" descr="Orange Roughy - Good Fish Bad Fish">
            <a:extLst>
              <a:ext uri="{FF2B5EF4-FFF2-40B4-BE49-F238E27FC236}">
                <a16:creationId xmlns:a16="http://schemas.microsoft.com/office/drawing/2014/main" id="{93BBBC08-E513-E23B-3534-19C02CDD069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67470" y="2992144"/>
            <a:ext cx="3393039" cy="1413766"/>
          </a:xfrm>
          <a:prstGeom prst="rect">
            <a:avLst/>
          </a:prstGeom>
          <a:noFill/>
          <a:extLst>
            <a:ext uri="{909E8E84-426E-40DD-AFC4-6F175D3DCCD1}">
              <a14:hiddenFill xmlns:a14="http://schemas.microsoft.com/office/drawing/2010/main">
                <a:solidFill>
                  <a:srgbClr val="FFFFFF"/>
                </a:solidFill>
              </a14:hiddenFill>
            </a:ext>
          </a:extLst>
        </p:spPr>
      </p:pic>
      <p:sp>
        <p:nvSpPr>
          <p:cNvPr id="4" name="Right Brace 3">
            <a:extLst>
              <a:ext uri="{FF2B5EF4-FFF2-40B4-BE49-F238E27FC236}">
                <a16:creationId xmlns:a16="http://schemas.microsoft.com/office/drawing/2014/main" id="{236AA6E2-CE62-8314-D59F-8F314DE326C4}"/>
              </a:ext>
            </a:extLst>
          </p:cNvPr>
          <p:cNvSpPr/>
          <p:nvPr/>
        </p:nvSpPr>
        <p:spPr>
          <a:xfrm>
            <a:off x="8599458" y="5185825"/>
            <a:ext cx="260446" cy="765076"/>
          </a:xfrm>
          <a:prstGeom prst="righ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TextBox 4">
            <a:extLst>
              <a:ext uri="{FF2B5EF4-FFF2-40B4-BE49-F238E27FC236}">
                <a16:creationId xmlns:a16="http://schemas.microsoft.com/office/drawing/2014/main" id="{5E1F7A21-F7E5-7685-4DA7-C2F99C2C9D01}"/>
              </a:ext>
            </a:extLst>
          </p:cNvPr>
          <p:cNvSpPr txBox="1"/>
          <p:nvPr/>
        </p:nvSpPr>
        <p:spPr>
          <a:xfrm rot="5400000">
            <a:off x="7293313" y="4989706"/>
            <a:ext cx="788465" cy="769441"/>
          </a:xfrm>
          <a:prstGeom prst="rect">
            <a:avLst/>
          </a:prstGeom>
          <a:noFill/>
        </p:spPr>
        <p:txBody>
          <a:bodyPr wrap="square" rtlCol="0">
            <a:spAutoFit/>
          </a:bodyPr>
          <a:lstStyle/>
          <a:p>
            <a:pPr algn="r"/>
            <a:r>
              <a:rPr lang="en-US" sz="4400" dirty="0">
                <a:latin typeface="+mj-lt"/>
                <a:cs typeface="Franklin Gothic Medium"/>
              </a:rPr>
              <a:t>…</a:t>
            </a:r>
          </a:p>
        </p:txBody>
      </p:sp>
      <p:sp>
        <p:nvSpPr>
          <p:cNvPr id="13" name="TextBox 12">
            <a:extLst>
              <a:ext uri="{FF2B5EF4-FFF2-40B4-BE49-F238E27FC236}">
                <a16:creationId xmlns:a16="http://schemas.microsoft.com/office/drawing/2014/main" id="{17B55D15-0812-C604-6318-58BDFE598041}"/>
              </a:ext>
            </a:extLst>
          </p:cNvPr>
          <p:cNvSpPr txBox="1"/>
          <p:nvPr/>
        </p:nvSpPr>
        <p:spPr>
          <a:xfrm>
            <a:off x="9080837" y="5102769"/>
            <a:ext cx="2426719" cy="1107996"/>
          </a:xfrm>
          <a:prstGeom prst="rect">
            <a:avLst/>
          </a:prstGeom>
          <a:noFill/>
        </p:spPr>
        <p:txBody>
          <a:bodyPr wrap="square" rtlCol="0">
            <a:spAutoFit/>
          </a:bodyPr>
          <a:lstStyle/>
          <a:p>
            <a:pPr algn="r"/>
            <a:r>
              <a:rPr lang="en-US" sz="2200" dirty="0"/>
              <a:t>Orange </a:t>
            </a:r>
            <a:r>
              <a:rPr lang="en-US" sz="2200" dirty="0" err="1"/>
              <a:t>roughy</a:t>
            </a:r>
            <a:r>
              <a:rPr lang="en-US" sz="2200" dirty="0"/>
              <a:t> can live up to 200 years!</a:t>
            </a:r>
            <a:endParaRPr lang="en-US" sz="2200" dirty="0">
              <a:latin typeface="+mj-lt"/>
              <a:cs typeface="Franklin Gothic Medium"/>
            </a:endParaRPr>
          </a:p>
        </p:txBody>
      </p:sp>
    </p:spTree>
    <p:extLst>
      <p:ext uri="{BB962C8B-B14F-4D97-AF65-F5344CB8AC3E}">
        <p14:creationId xmlns:p14="http://schemas.microsoft.com/office/powerpoint/2010/main" val="29898303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105752-1A45-BC79-560E-E4F551027CF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0C323B6-B0BE-734B-5F1E-A03F5A362EF1}"/>
              </a:ext>
            </a:extLst>
          </p:cNvPr>
          <p:cNvSpPr>
            <a:spLocks noGrp="1"/>
          </p:cNvSpPr>
          <p:nvPr>
            <p:ph type="title"/>
          </p:nvPr>
        </p:nvSpPr>
        <p:spPr/>
        <p:txBody>
          <a:bodyPr/>
          <a:lstStyle/>
          <a:p>
            <a:r>
              <a:rPr lang="en-US" dirty="0"/>
              <a:t>Learning objectives from Lecture 2</a:t>
            </a:r>
          </a:p>
        </p:txBody>
      </p:sp>
      <p:sp>
        <p:nvSpPr>
          <p:cNvPr id="3" name="Content Placeholder 2">
            <a:extLst>
              <a:ext uri="{FF2B5EF4-FFF2-40B4-BE49-F238E27FC236}">
                <a16:creationId xmlns:a16="http://schemas.microsoft.com/office/drawing/2014/main" id="{A283C7CE-F9A6-836B-6676-878EE27A24D8}"/>
              </a:ext>
            </a:extLst>
          </p:cNvPr>
          <p:cNvSpPr>
            <a:spLocks noGrp="1"/>
          </p:cNvSpPr>
          <p:nvPr>
            <p:ph idx="1"/>
          </p:nvPr>
        </p:nvSpPr>
        <p:spPr>
          <a:xfrm>
            <a:off x="838200" y="1546655"/>
            <a:ext cx="10515600" cy="4946220"/>
          </a:xfrm>
        </p:spPr>
        <p:txBody>
          <a:bodyPr>
            <a:normAutofit fontScale="85000" lnSpcReduction="10000"/>
          </a:bodyPr>
          <a:lstStyle/>
          <a:p>
            <a:pPr marL="0" indent="0">
              <a:buNone/>
            </a:pPr>
            <a:r>
              <a:rPr lang="en-US" i="1" dirty="0"/>
              <a:t>You should be able to:</a:t>
            </a:r>
          </a:p>
          <a:p>
            <a:pPr algn="l" rtl="0" fontAlgn="base">
              <a:buFont typeface="Arial" panose="020B0604020202020204" pitchFamily="34" charset="0"/>
              <a:buChar char="•"/>
            </a:pPr>
            <a:r>
              <a:rPr lang="en-US" b="0" i="0" u="none" strike="noStrike" dirty="0">
                <a:effectLst/>
              </a:rPr>
              <a:t>Recognize a logistic growth curve and define its equilibria.</a:t>
            </a:r>
          </a:p>
          <a:p>
            <a:pPr algn="l" rtl="0" fontAlgn="base">
              <a:buFont typeface="Arial" panose="020B0604020202020204" pitchFamily="34" charset="0"/>
              <a:buChar char="•"/>
            </a:pPr>
            <a:r>
              <a:rPr lang="en-US" b="0" i="0" u="none" strike="noStrike" dirty="0">
                <a:effectLst/>
              </a:rPr>
              <a:t>Predict a population’s trajectory if starting from various points on the logistic growth curve.</a:t>
            </a:r>
          </a:p>
          <a:p>
            <a:pPr algn="l" rtl="0" fontAlgn="base">
              <a:buFont typeface="Arial" panose="020B0604020202020204" pitchFamily="34" charset="0"/>
              <a:buChar char="•"/>
            </a:pPr>
            <a:r>
              <a:rPr lang="en-US" dirty="0"/>
              <a:t>Recognize a logistic growth curve in the presence of harvesting, and evaluate whether equilibria on this curve are stable or unstable.</a:t>
            </a:r>
          </a:p>
          <a:p>
            <a:pPr algn="l" rtl="0" fontAlgn="base">
              <a:buFont typeface="Arial" panose="020B0604020202020204" pitchFamily="34" charset="0"/>
              <a:buChar char="•"/>
            </a:pPr>
            <a:r>
              <a:rPr lang="en-US" dirty="0"/>
              <a:t>Define MSY and know at what value of N MSY occurs</a:t>
            </a:r>
          </a:p>
          <a:p>
            <a:pPr algn="l" rtl="0" fontAlgn="base">
              <a:buFont typeface="Arial" panose="020B0604020202020204" pitchFamily="34" charset="0"/>
              <a:buChar char="•"/>
            </a:pPr>
            <a:r>
              <a:rPr lang="en-US" dirty="0"/>
              <a:t>Understand why MSY fails in practice, including understanding the tragedy of the commons</a:t>
            </a:r>
          </a:p>
          <a:p>
            <a:pPr algn="l" rtl="0" fontAlgn="base">
              <a:buFont typeface="Arial" panose="020B0604020202020204" pitchFamily="34" charset="0"/>
              <a:buChar char="•"/>
            </a:pPr>
            <a:r>
              <a:rPr lang="en-US" dirty="0"/>
              <a:t>Describe management approaches taken to mitigate the tragedy of the commons</a:t>
            </a:r>
          </a:p>
          <a:p>
            <a:pPr algn="l" rtl="0" fontAlgn="base">
              <a:buFont typeface="Arial" panose="020B0604020202020204" pitchFamily="34" charset="0"/>
              <a:buChar char="•"/>
            </a:pPr>
            <a:r>
              <a:rPr lang="en-US" dirty="0"/>
              <a:t>Understand the difference between deterministic and stochastic models</a:t>
            </a:r>
          </a:p>
          <a:p>
            <a:pPr algn="l" rtl="0" fontAlgn="base">
              <a:buFont typeface="Arial" panose="020B0604020202020204" pitchFamily="34" charset="0"/>
              <a:buChar char="•"/>
            </a:pPr>
            <a:r>
              <a:rPr lang="en-US" dirty="0"/>
              <a:t>Explain environmental and demographic stochasticity and how they contribute to problems with MSY</a:t>
            </a:r>
          </a:p>
        </p:txBody>
      </p:sp>
    </p:spTree>
    <p:extLst>
      <p:ext uri="{BB962C8B-B14F-4D97-AF65-F5344CB8AC3E}">
        <p14:creationId xmlns:p14="http://schemas.microsoft.com/office/powerpoint/2010/main" val="342493936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F696A1C-45EC-0500-C0D9-77E12DFD1469}"/>
              </a:ext>
            </a:extLst>
          </p:cNvPr>
          <p:cNvSpPr/>
          <p:nvPr/>
        </p:nvSpPr>
        <p:spPr>
          <a:xfrm>
            <a:off x="5614820" y="1059653"/>
            <a:ext cx="1068005" cy="1110836"/>
          </a:xfrm>
          <a:prstGeom prst="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rPr>
              <a:t>Age</a:t>
            </a:r>
            <a:r>
              <a:rPr lang="en-US" sz="2200" baseline="-25000" dirty="0">
                <a:solidFill>
                  <a:schemeClr val="bg1"/>
                </a:solidFill>
              </a:rPr>
              <a:t>1</a:t>
            </a:r>
          </a:p>
        </p:txBody>
      </p:sp>
      <p:sp>
        <p:nvSpPr>
          <p:cNvPr id="7" name="Rectangle 6">
            <a:extLst>
              <a:ext uri="{FF2B5EF4-FFF2-40B4-BE49-F238E27FC236}">
                <a16:creationId xmlns:a16="http://schemas.microsoft.com/office/drawing/2014/main" id="{B100A66E-14FC-9490-514E-7F4B15169425}"/>
              </a:ext>
            </a:extLst>
          </p:cNvPr>
          <p:cNvSpPr/>
          <p:nvPr/>
        </p:nvSpPr>
        <p:spPr>
          <a:xfrm>
            <a:off x="7412878" y="1122174"/>
            <a:ext cx="1068005" cy="1110836"/>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rPr>
              <a:t>Age</a:t>
            </a:r>
            <a:r>
              <a:rPr lang="en-US" sz="2200" baseline="-25000" dirty="0">
                <a:solidFill>
                  <a:schemeClr val="bg1"/>
                </a:solidFill>
              </a:rPr>
              <a:t>2</a:t>
            </a:r>
          </a:p>
        </p:txBody>
      </p:sp>
      <p:cxnSp>
        <p:nvCxnSpPr>
          <p:cNvPr id="8" name="Straight Arrow Connector 7">
            <a:extLst>
              <a:ext uri="{FF2B5EF4-FFF2-40B4-BE49-F238E27FC236}">
                <a16:creationId xmlns:a16="http://schemas.microsoft.com/office/drawing/2014/main" id="{126D0A65-B8DE-E62E-A810-3A2266DECA0B}"/>
              </a:ext>
            </a:extLst>
          </p:cNvPr>
          <p:cNvCxnSpPr>
            <a:cxnSpLocks/>
          </p:cNvCxnSpPr>
          <p:nvPr/>
        </p:nvCxnSpPr>
        <p:spPr>
          <a:xfrm>
            <a:off x="6747553" y="1667399"/>
            <a:ext cx="63568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Curved Connector 8">
            <a:extLst>
              <a:ext uri="{FF2B5EF4-FFF2-40B4-BE49-F238E27FC236}">
                <a16:creationId xmlns:a16="http://schemas.microsoft.com/office/drawing/2014/main" id="{FE79CBD2-5EBC-2FEA-5226-900D30F6C4A6}"/>
              </a:ext>
            </a:extLst>
          </p:cNvPr>
          <p:cNvCxnSpPr>
            <a:cxnSpLocks/>
            <a:stCxn id="7" idx="0"/>
            <a:endCxn id="6" idx="0"/>
          </p:cNvCxnSpPr>
          <p:nvPr/>
        </p:nvCxnSpPr>
        <p:spPr>
          <a:xfrm rot="16200000" flipV="1">
            <a:off x="7016592" y="191885"/>
            <a:ext cx="62521" cy="1798058"/>
          </a:xfrm>
          <a:prstGeom prst="curvedConnector3">
            <a:avLst>
              <a:gd name="adj1" fmla="val 465637"/>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E11AF108-E2F0-EB7D-4543-6EB8DE0E1BAC}"/>
              </a:ext>
            </a:extLst>
          </p:cNvPr>
          <p:cNvSpPr/>
          <p:nvPr/>
        </p:nvSpPr>
        <p:spPr>
          <a:xfrm>
            <a:off x="7502239" y="497444"/>
            <a:ext cx="370614"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F</a:t>
            </a:r>
            <a:r>
              <a:rPr lang="en-US" baseline="-25000" dirty="0">
                <a:solidFill>
                  <a:srgbClr val="000000"/>
                </a:solidFill>
                <a:effectLst/>
                <a:latin typeface="Gill Sans" panose="020B0502020104020203" pitchFamily="34" charset="-79"/>
                <a:cs typeface="Gill Sans" panose="020B0502020104020203" pitchFamily="34" charset="-79"/>
              </a:rPr>
              <a:t>2</a:t>
            </a:r>
          </a:p>
        </p:txBody>
      </p:sp>
      <p:sp>
        <p:nvSpPr>
          <p:cNvPr id="12" name="Rectangle 11">
            <a:extLst>
              <a:ext uri="{FF2B5EF4-FFF2-40B4-BE49-F238E27FC236}">
                <a16:creationId xmlns:a16="http://schemas.microsoft.com/office/drawing/2014/main" id="{440444FA-EE77-573F-8858-4655CE403C1B}"/>
              </a:ext>
            </a:extLst>
          </p:cNvPr>
          <p:cNvSpPr/>
          <p:nvPr/>
        </p:nvSpPr>
        <p:spPr>
          <a:xfrm>
            <a:off x="6872964" y="1663590"/>
            <a:ext cx="349775"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s</a:t>
            </a:r>
            <a:r>
              <a:rPr lang="en-US" baseline="-25000" dirty="0">
                <a:solidFill>
                  <a:srgbClr val="000000"/>
                </a:solidFill>
                <a:effectLst/>
                <a:latin typeface="Gill Sans" panose="020B0502020104020203" pitchFamily="34" charset="-79"/>
                <a:cs typeface="Gill Sans" panose="020B0502020104020203" pitchFamily="34" charset="-79"/>
              </a:rPr>
              <a:t>1</a:t>
            </a:r>
            <a:endParaRPr lang="en-US" dirty="0">
              <a:solidFill>
                <a:srgbClr val="000000"/>
              </a:solidFill>
              <a:effectLst/>
              <a:latin typeface="Gill Sans" panose="020B0502020104020203" pitchFamily="34" charset="-79"/>
              <a:cs typeface="Gill Sans" panose="020B0502020104020203" pitchFamily="34" charset="-79"/>
            </a:endParaRPr>
          </a:p>
        </p:txBody>
      </p:sp>
      <p:sp>
        <p:nvSpPr>
          <p:cNvPr id="14" name="Rectangle 13">
            <a:extLst>
              <a:ext uri="{FF2B5EF4-FFF2-40B4-BE49-F238E27FC236}">
                <a16:creationId xmlns:a16="http://schemas.microsoft.com/office/drawing/2014/main" id="{038BC713-E9E7-7709-B0BA-A25B8589F080}"/>
              </a:ext>
            </a:extLst>
          </p:cNvPr>
          <p:cNvSpPr/>
          <p:nvPr/>
        </p:nvSpPr>
        <p:spPr>
          <a:xfrm>
            <a:off x="102381" y="49909"/>
            <a:ext cx="3225338" cy="954107"/>
          </a:xfrm>
          <a:prstGeom prst="rect">
            <a:avLst/>
          </a:prstGeom>
          <a:ln>
            <a:solidFill>
              <a:schemeClr val="tx1"/>
            </a:solidFill>
          </a:ln>
        </p:spPr>
        <p:txBody>
          <a:bodyPr wrap="square">
            <a:spAutoFit/>
          </a:bodyPr>
          <a:lstStyle/>
          <a:p>
            <a:r>
              <a:rPr lang="en-US" sz="2800" b="1" dirty="0">
                <a:solidFill>
                  <a:srgbClr val="000000"/>
                </a:solidFill>
                <a:effectLst/>
                <a:latin typeface="Helvetica" pitchFamily="2" charset="0"/>
              </a:rPr>
              <a:t>The structured</a:t>
            </a:r>
            <a:endParaRPr lang="en-US" sz="2800" dirty="0">
              <a:solidFill>
                <a:srgbClr val="000000"/>
              </a:solidFill>
              <a:effectLst/>
              <a:latin typeface="Helvetica" pitchFamily="2" charset="0"/>
            </a:endParaRPr>
          </a:p>
          <a:p>
            <a:r>
              <a:rPr lang="en-US" sz="2800" b="1" dirty="0">
                <a:solidFill>
                  <a:srgbClr val="000000"/>
                </a:solidFill>
                <a:effectLst/>
                <a:latin typeface="Helvetica" pitchFamily="2" charset="0"/>
              </a:rPr>
              <a:t>population model</a:t>
            </a:r>
            <a:endParaRPr lang="en-US" sz="2800" dirty="0">
              <a:solidFill>
                <a:srgbClr val="000000"/>
              </a:solidFill>
              <a:effectLst/>
              <a:latin typeface="Helvetica" pitchFamily="2" charset="0"/>
            </a:endParaRPr>
          </a:p>
        </p:txBody>
      </p:sp>
      <p:sp>
        <p:nvSpPr>
          <p:cNvPr id="17" name="Rectangle 16">
            <a:extLst>
              <a:ext uri="{FF2B5EF4-FFF2-40B4-BE49-F238E27FC236}">
                <a16:creationId xmlns:a16="http://schemas.microsoft.com/office/drawing/2014/main" id="{3E48C7A5-C833-0912-3D5E-91D8503F8482}"/>
              </a:ext>
            </a:extLst>
          </p:cNvPr>
          <p:cNvSpPr/>
          <p:nvPr/>
        </p:nvSpPr>
        <p:spPr>
          <a:xfrm>
            <a:off x="9203835" y="1101393"/>
            <a:ext cx="1068005" cy="1110836"/>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rPr>
              <a:t>Age</a:t>
            </a:r>
            <a:r>
              <a:rPr lang="en-US" sz="2200" baseline="-25000" dirty="0">
                <a:solidFill>
                  <a:schemeClr val="bg1"/>
                </a:solidFill>
              </a:rPr>
              <a:t>3</a:t>
            </a:r>
          </a:p>
        </p:txBody>
      </p:sp>
      <p:sp>
        <p:nvSpPr>
          <p:cNvPr id="19" name="Rectangle 18">
            <a:extLst>
              <a:ext uri="{FF2B5EF4-FFF2-40B4-BE49-F238E27FC236}">
                <a16:creationId xmlns:a16="http://schemas.microsoft.com/office/drawing/2014/main" id="{4C03C8A5-C7D1-1E87-B4E8-7BE9DB333AF3}"/>
              </a:ext>
            </a:extLst>
          </p:cNvPr>
          <p:cNvSpPr/>
          <p:nvPr/>
        </p:nvSpPr>
        <p:spPr>
          <a:xfrm>
            <a:off x="10973554" y="1118045"/>
            <a:ext cx="1068005" cy="1110836"/>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rPr>
              <a:t>Age</a:t>
            </a:r>
            <a:r>
              <a:rPr lang="en-US" sz="2200" baseline="-25000" dirty="0">
                <a:solidFill>
                  <a:schemeClr val="bg1"/>
                </a:solidFill>
              </a:rPr>
              <a:t>4</a:t>
            </a:r>
          </a:p>
        </p:txBody>
      </p:sp>
      <p:cxnSp>
        <p:nvCxnSpPr>
          <p:cNvPr id="29" name="Curved Connector 28">
            <a:extLst>
              <a:ext uri="{FF2B5EF4-FFF2-40B4-BE49-F238E27FC236}">
                <a16:creationId xmlns:a16="http://schemas.microsoft.com/office/drawing/2014/main" id="{47335A30-4D77-6456-FF96-1B3D9C77AE92}"/>
              </a:ext>
            </a:extLst>
          </p:cNvPr>
          <p:cNvCxnSpPr>
            <a:cxnSpLocks/>
            <a:stCxn id="17" idx="0"/>
            <a:endCxn id="6" idx="0"/>
          </p:cNvCxnSpPr>
          <p:nvPr/>
        </p:nvCxnSpPr>
        <p:spPr>
          <a:xfrm rot="16200000" flipV="1">
            <a:off x="7922461" y="-713985"/>
            <a:ext cx="41740" cy="3589015"/>
          </a:xfrm>
          <a:prstGeom prst="curvedConnector3">
            <a:avLst>
              <a:gd name="adj1" fmla="val 171972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1931D421-A09B-677A-0DE9-5CA4FD733F5A}"/>
              </a:ext>
            </a:extLst>
          </p:cNvPr>
          <p:cNvSpPr/>
          <p:nvPr/>
        </p:nvSpPr>
        <p:spPr>
          <a:xfrm>
            <a:off x="9272252" y="401407"/>
            <a:ext cx="370614"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F</a:t>
            </a:r>
            <a:r>
              <a:rPr lang="en-US" baseline="-25000" dirty="0">
                <a:solidFill>
                  <a:srgbClr val="000000"/>
                </a:solidFill>
                <a:effectLst/>
                <a:latin typeface="Gill Sans" panose="020B0502020104020203" pitchFamily="34" charset="-79"/>
                <a:cs typeface="Gill Sans" panose="020B0502020104020203" pitchFamily="34" charset="-79"/>
              </a:rPr>
              <a:t>3</a:t>
            </a:r>
          </a:p>
        </p:txBody>
      </p:sp>
      <p:sp>
        <p:nvSpPr>
          <p:cNvPr id="34" name="Rectangle 33">
            <a:extLst>
              <a:ext uri="{FF2B5EF4-FFF2-40B4-BE49-F238E27FC236}">
                <a16:creationId xmlns:a16="http://schemas.microsoft.com/office/drawing/2014/main" id="{F3AC45C7-44F2-AB58-E957-4BB6D813837B}"/>
              </a:ext>
            </a:extLst>
          </p:cNvPr>
          <p:cNvSpPr/>
          <p:nvPr/>
        </p:nvSpPr>
        <p:spPr>
          <a:xfrm>
            <a:off x="11111170" y="312778"/>
            <a:ext cx="370614"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F</a:t>
            </a:r>
            <a:r>
              <a:rPr lang="en-US" baseline="-25000" dirty="0">
                <a:solidFill>
                  <a:srgbClr val="000000"/>
                </a:solidFill>
                <a:effectLst/>
                <a:latin typeface="Gill Sans" panose="020B0502020104020203" pitchFamily="34" charset="-79"/>
                <a:cs typeface="Gill Sans" panose="020B0502020104020203" pitchFamily="34" charset="-79"/>
              </a:rPr>
              <a:t>4</a:t>
            </a:r>
          </a:p>
        </p:txBody>
      </p:sp>
      <p:cxnSp>
        <p:nvCxnSpPr>
          <p:cNvPr id="39" name="Curved Connector 38">
            <a:extLst>
              <a:ext uri="{FF2B5EF4-FFF2-40B4-BE49-F238E27FC236}">
                <a16:creationId xmlns:a16="http://schemas.microsoft.com/office/drawing/2014/main" id="{D72AF380-22F4-5B45-38CB-591D2E71BDAF}"/>
              </a:ext>
            </a:extLst>
          </p:cNvPr>
          <p:cNvCxnSpPr>
            <a:cxnSpLocks/>
            <a:stCxn id="19" idx="0"/>
            <a:endCxn id="6" idx="0"/>
          </p:cNvCxnSpPr>
          <p:nvPr/>
        </p:nvCxnSpPr>
        <p:spPr>
          <a:xfrm rot="16200000" flipV="1">
            <a:off x="8798994" y="-1590518"/>
            <a:ext cx="58392" cy="5358734"/>
          </a:xfrm>
          <a:prstGeom prst="curvedConnector3">
            <a:avLst>
              <a:gd name="adj1" fmla="val 1757594"/>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A05CCB20-3C42-767D-87A3-F6210A3F1087}"/>
              </a:ext>
            </a:extLst>
          </p:cNvPr>
          <p:cNvCxnSpPr>
            <a:cxnSpLocks/>
          </p:cNvCxnSpPr>
          <p:nvPr/>
        </p:nvCxnSpPr>
        <p:spPr>
          <a:xfrm>
            <a:off x="8542060" y="1683386"/>
            <a:ext cx="63568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Rectangle 48">
            <a:extLst>
              <a:ext uri="{FF2B5EF4-FFF2-40B4-BE49-F238E27FC236}">
                <a16:creationId xmlns:a16="http://schemas.microsoft.com/office/drawing/2014/main" id="{09E488CE-1B8F-8138-B347-F8A05764FE6B}"/>
              </a:ext>
            </a:extLst>
          </p:cNvPr>
          <p:cNvSpPr/>
          <p:nvPr/>
        </p:nvSpPr>
        <p:spPr>
          <a:xfrm>
            <a:off x="8667471" y="1679577"/>
            <a:ext cx="349775"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s</a:t>
            </a:r>
            <a:r>
              <a:rPr lang="en-US" baseline="-25000" dirty="0">
                <a:solidFill>
                  <a:srgbClr val="000000"/>
                </a:solidFill>
                <a:effectLst/>
                <a:latin typeface="Gill Sans" panose="020B0502020104020203" pitchFamily="34" charset="-79"/>
                <a:cs typeface="Gill Sans" panose="020B0502020104020203" pitchFamily="34" charset="-79"/>
              </a:rPr>
              <a:t>2</a:t>
            </a:r>
            <a:endParaRPr lang="en-US" dirty="0">
              <a:solidFill>
                <a:srgbClr val="000000"/>
              </a:solidFill>
              <a:effectLst/>
              <a:latin typeface="Gill Sans" panose="020B0502020104020203" pitchFamily="34" charset="-79"/>
              <a:cs typeface="Gill Sans" panose="020B0502020104020203" pitchFamily="34" charset="-79"/>
            </a:endParaRPr>
          </a:p>
        </p:txBody>
      </p:sp>
      <p:cxnSp>
        <p:nvCxnSpPr>
          <p:cNvPr id="50" name="Straight Arrow Connector 49">
            <a:extLst>
              <a:ext uri="{FF2B5EF4-FFF2-40B4-BE49-F238E27FC236}">
                <a16:creationId xmlns:a16="http://schemas.microsoft.com/office/drawing/2014/main" id="{B0D30529-5EF5-53CA-C41B-BD49CE005BE3}"/>
              </a:ext>
            </a:extLst>
          </p:cNvPr>
          <p:cNvCxnSpPr>
            <a:cxnSpLocks/>
          </p:cNvCxnSpPr>
          <p:nvPr/>
        </p:nvCxnSpPr>
        <p:spPr>
          <a:xfrm>
            <a:off x="10309290" y="1667399"/>
            <a:ext cx="63568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5B5B36BD-AF4A-53EB-F0C2-73FF3133D6EA}"/>
              </a:ext>
            </a:extLst>
          </p:cNvPr>
          <p:cNvSpPr/>
          <p:nvPr/>
        </p:nvSpPr>
        <p:spPr>
          <a:xfrm>
            <a:off x="10434701" y="1663590"/>
            <a:ext cx="349775"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s</a:t>
            </a:r>
            <a:r>
              <a:rPr lang="en-US" baseline="-25000" dirty="0">
                <a:solidFill>
                  <a:srgbClr val="000000"/>
                </a:solidFill>
                <a:effectLst/>
                <a:latin typeface="Gill Sans" panose="020B0502020104020203" pitchFamily="34" charset="-79"/>
                <a:cs typeface="Gill Sans" panose="020B0502020104020203" pitchFamily="34" charset="-79"/>
              </a:rPr>
              <a:t>3</a:t>
            </a:r>
            <a:endParaRPr lang="en-US" dirty="0">
              <a:solidFill>
                <a:srgbClr val="000000"/>
              </a:solidFill>
              <a:effectLst/>
              <a:latin typeface="Gill Sans" panose="020B0502020104020203" pitchFamily="34" charset="-79"/>
              <a:cs typeface="Gill Sans" panose="020B0502020104020203" pitchFamily="34" charset="-79"/>
            </a:endParaRPr>
          </a:p>
        </p:txBody>
      </p:sp>
      <p:sp>
        <p:nvSpPr>
          <p:cNvPr id="40" name="TextBox 39">
            <a:extLst>
              <a:ext uri="{FF2B5EF4-FFF2-40B4-BE49-F238E27FC236}">
                <a16:creationId xmlns:a16="http://schemas.microsoft.com/office/drawing/2014/main" id="{B55F2713-39E0-6E05-8602-35965FCC4242}"/>
              </a:ext>
            </a:extLst>
          </p:cNvPr>
          <p:cNvSpPr txBox="1"/>
          <p:nvPr/>
        </p:nvSpPr>
        <p:spPr>
          <a:xfrm>
            <a:off x="6195775" y="3313627"/>
            <a:ext cx="65" cy="553998"/>
          </a:xfrm>
          <a:prstGeom prst="rect">
            <a:avLst/>
          </a:prstGeom>
          <a:noFill/>
        </p:spPr>
        <p:txBody>
          <a:bodyPr wrap="none" lIns="0" tIns="0" rIns="0" bIns="0" rtlCol="0">
            <a:spAutoFit/>
          </a:bodyPr>
          <a:lstStyle/>
          <a:p>
            <a:endParaRPr lang="en-US" dirty="0"/>
          </a:p>
          <a:p>
            <a:endParaRPr lang="en-US" dirty="0"/>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6C4C83D8-2C72-926E-34F3-DB47283A5750}"/>
                  </a:ext>
                </a:extLst>
              </p:cNvPr>
              <p:cNvSpPr txBox="1"/>
              <p:nvPr/>
            </p:nvSpPr>
            <p:spPr>
              <a:xfrm>
                <a:off x="8174173" y="7296230"/>
                <a:ext cx="5873994" cy="430887"/>
              </a:xfrm>
              <a:prstGeom prst="rect">
                <a:avLst/>
              </a:prstGeom>
              <a:noFill/>
            </p:spPr>
            <p:txBody>
              <a:bodyPr wrap="square" rtlCol="0">
                <a:spAutoFit/>
              </a:bodyPr>
              <a:lstStyle/>
              <a:p>
                <a:pPr algn="r"/>
                <a:r>
                  <a:rPr lang="en-US" sz="2200" b="1" dirty="0">
                    <a:solidFill>
                      <a:srgbClr val="C00000"/>
                    </a:solidFill>
                  </a:rPr>
                  <a:t>Net reproductive rate (R</a:t>
                </a:r>
                <a:r>
                  <a:rPr lang="en-US" sz="2200" b="1" baseline="-25000" dirty="0">
                    <a:solidFill>
                      <a:srgbClr val="C00000"/>
                    </a:solidFill>
                  </a:rPr>
                  <a:t>0</a:t>
                </a:r>
                <a:r>
                  <a:rPr lang="en-US" sz="2200" b="1" dirty="0">
                    <a:solidFill>
                      <a:srgbClr val="C00000"/>
                    </a:solidFill>
                  </a:rPr>
                  <a:t>):</a:t>
                </a:r>
                <a:r>
                  <a:rPr lang="en-US" sz="2200" b="1" dirty="0"/>
                  <a:t> </a:t>
                </a:r>
                <a14:m>
                  <m:oMath xmlns:m="http://schemas.openxmlformats.org/officeDocument/2006/math">
                    <m:nary>
                      <m:naryPr>
                        <m:chr m:val="∑"/>
                        <m:subHide m:val="on"/>
                        <m:supHide m:val="on"/>
                        <m:ctrlPr>
                          <a:rPr lang="en-US" sz="2200" i="1" smtClean="0">
                            <a:latin typeface="Cambria Math" panose="02040503050406030204" pitchFamily="18" charset="0"/>
                          </a:rPr>
                        </m:ctrlPr>
                      </m:naryPr>
                      <m:sub/>
                      <m:sup/>
                      <m:e>
                        <m:sSub>
                          <m:sSubPr>
                            <m:ctrlPr>
                              <a:rPr lang="en-US" sz="2200" i="1" smtClean="0">
                                <a:latin typeface="Cambria Math" panose="02040503050406030204" pitchFamily="18" charset="0"/>
                              </a:rPr>
                            </m:ctrlPr>
                          </m:sSubPr>
                          <m:e>
                            <m:r>
                              <a:rPr lang="en-US" sz="2200" b="0" i="1" smtClean="0">
                                <a:latin typeface="Cambria Math" panose="02040503050406030204" pitchFamily="18" charset="0"/>
                              </a:rPr>
                              <m:t>𝑙</m:t>
                            </m:r>
                          </m:e>
                          <m:sub>
                            <m:r>
                              <a:rPr lang="en-US" sz="2200" b="0" i="1" smtClean="0">
                                <a:latin typeface="Cambria Math" panose="02040503050406030204" pitchFamily="18" charset="0"/>
                              </a:rPr>
                              <m:t>𝑥</m:t>
                            </m:r>
                          </m:sub>
                        </m:sSub>
                        <m:sSub>
                          <m:sSubPr>
                            <m:ctrlPr>
                              <a:rPr lang="en-US" sz="2200" i="1" smtClean="0">
                                <a:latin typeface="Cambria Math" panose="02040503050406030204" pitchFamily="18" charset="0"/>
                              </a:rPr>
                            </m:ctrlPr>
                          </m:sSubPr>
                          <m:e>
                            <m:r>
                              <a:rPr lang="en-US" sz="2200" b="0" i="1" smtClean="0">
                                <a:latin typeface="Cambria Math" panose="02040503050406030204" pitchFamily="18" charset="0"/>
                              </a:rPr>
                              <m:t>𝑚</m:t>
                            </m:r>
                          </m:e>
                          <m:sub>
                            <m:r>
                              <a:rPr lang="en-US" sz="2200" b="0" i="1" smtClean="0">
                                <a:latin typeface="Cambria Math" panose="02040503050406030204" pitchFamily="18" charset="0"/>
                              </a:rPr>
                              <m:t>𝑥</m:t>
                            </m:r>
                          </m:sub>
                        </m:sSub>
                        <m:r>
                          <a:rPr lang="en-US" sz="2200" b="0" i="1" smtClean="0">
                            <a:latin typeface="Cambria Math" panose="02040503050406030204" pitchFamily="18" charset="0"/>
                          </a:rPr>
                          <m:t>=…</m:t>
                        </m:r>
                      </m:e>
                    </m:nary>
                  </m:oMath>
                </a14:m>
                <a:endParaRPr lang="en-US" sz="2200" dirty="0">
                  <a:latin typeface="+mj-lt"/>
                  <a:cs typeface="Franklin Gothic Medium"/>
                </a:endParaRPr>
              </a:p>
            </p:txBody>
          </p:sp>
        </mc:Choice>
        <mc:Fallback xmlns="">
          <p:sp>
            <p:nvSpPr>
              <p:cNvPr id="20" name="TextBox 19">
                <a:extLst>
                  <a:ext uri="{FF2B5EF4-FFF2-40B4-BE49-F238E27FC236}">
                    <a16:creationId xmlns:a16="http://schemas.microsoft.com/office/drawing/2014/main" id="{6C4C83D8-2C72-926E-34F3-DB47283A5750}"/>
                  </a:ext>
                </a:extLst>
              </p:cNvPr>
              <p:cNvSpPr txBox="1">
                <a:spLocks noRot="1" noChangeAspect="1" noMove="1" noResize="1" noEditPoints="1" noAdjustHandles="1" noChangeArrowheads="1" noChangeShapeType="1" noTextEdit="1"/>
              </p:cNvSpPr>
              <p:nvPr/>
            </p:nvSpPr>
            <p:spPr>
              <a:xfrm>
                <a:off x="8174173" y="7296230"/>
                <a:ext cx="5873994" cy="430887"/>
              </a:xfrm>
              <a:prstGeom prst="rect">
                <a:avLst/>
              </a:prstGeom>
              <a:blipFill>
                <a:blip r:embed="rId3"/>
                <a:stretch>
                  <a:fillRect t="-120000" b="-185714"/>
                </a:stretch>
              </a:blipFill>
            </p:spPr>
            <p:txBody>
              <a:bodyPr/>
              <a:lstStyle/>
              <a:p>
                <a:r>
                  <a:rPr lang="en-US">
                    <a:noFill/>
                  </a:rPr>
                  <a:t> </a:t>
                </a:r>
              </a:p>
            </p:txBody>
          </p:sp>
        </mc:Fallback>
      </mc:AlternateContent>
      <p:pic>
        <p:nvPicPr>
          <p:cNvPr id="16" name="Picture 15" descr="Chart, scatter chart&#10;&#10;Description automatically generated">
            <a:extLst>
              <a:ext uri="{FF2B5EF4-FFF2-40B4-BE49-F238E27FC236}">
                <a16:creationId xmlns:a16="http://schemas.microsoft.com/office/drawing/2014/main" id="{647B931A-2D84-ACAC-DF51-F9E87973E0D6}"/>
              </a:ext>
            </a:extLst>
          </p:cNvPr>
          <p:cNvPicPr>
            <a:picLocks noChangeAspect="1"/>
          </p:cNvPicPr>
          <p:nvPr/>
        </p:nvPicPr>
        <p:blipFill>
          <a:blip r:embed="rId4"/>
          <a:stretch>
            <a:fillRect/>
          </a:stretch>
        </p:blipFill>
        <p:spPr>
          <a:xfrm>
            <a:off x="96114" y="2460432"/>
            <a:ext cx="4428293" cy="4221011"/>
          </a:xfrm>
          <a:prstGeom prst="rect">
            <a:avLst/>
          </a:prstGeom>
        </p:spPr>
      </p:pic>
      <p:sp>
        <p:nvSpPr>
          <p:cNvPr id="21" name="TextBox 20">
            <a:extLst>
              <a:ext uri="{FF2B5EF4-FFF2-40B4-BE49-F238E27FC236}">
                <a16:creationId xmlns:a16="http://schemas.microsoft.com/office/drawing/2014/main" id="{95FC88EE-0BD7-6F9B-B6FF-C6D9695EAD4A}"/>
              </a:ext>
            </a:extLst>
          </p:cNvPr>
          <p:cNvSpPr txBox="1"/>
          <p:nvPr/>
        </p:nvSpPr>
        <p:spPr>
          <a:xfrm>
            <a:off x="3197111" y="6110885"/>
            <a:ext cx="9020783" cy="769441"/>
          </a:xfrm>
          <a:prstGeom prst="rect">
            <a:avLst/>
          </a:prstGeom>
          <a:noFill/>
        </p:spPr>
        <p:txBody>
          <a:bodyPr wrap="square" rtlCol="0">
            <a:spAutoFit/>
          </a:bodyPr>
          <a:lstStyle/>
          <a:p>
            <a:pPr algn="r"/>
            <a:r>
              <a:rPr lang="en-US" sz="2200" dirty="0">
                <a:cs typeface="Franklin Gothic Medium"/>
              </a:rPr>
              <a:t>Pankhurst &amp; Conroy 1987 </a:t>
            </a:r>
          </a:p>
          <a:p>
            <a:pPr algn="r"/>
            <a:r>
              <a:rPr lang="en-US" sz="2200" i="1" dirty="0">
                <a:cs typeface="Franklin Gothic Medium"/>
              </a:rPr>
              <a:t>NZ J of Marine &amp; Freshwater Res</a:t>
            </a:r>
            <a:endParaRPr lang="en-US" sz="2200" dirty="0">
              <a:latin typeface="+mj-lt"/>
              <a:cs typeface="Franklin Gothic Medium"/>
            </a:endParaRPr>
          </a:p>
        </p:txBody>
      </p:sp>
      <p:pic>
        <p:nvPicPr>
          <p:cNvPr id="23" name="Picture 4" descr="Orange Roughy - Good Fish Bad Fish">
            <a:extLst>
              <a:ext uri="{FF2B5EF4-FFF2-40B4-BE49-F238E27FC236}">
                <a16:creationId xmlns:a16="http://schemas.microsoft.com/office/drawing/2014/main" id="{1D226ED6-957E-8FBC-74AC-AC46935F160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8260" y="1059652"/>
            <a:ext cx="3393039" cy="1413766"/>
          </a:xfrm>
          <a:prstGeom prst="rect">
            <a:avLst/>
          </a:prstGeom>
          <a:noFill/>
          <a:extLst>
            <a:ext uri="{909E8E84-426E-40DD-AFC4-6F175D3DCCD1}">
              <a14:hiddenFill xmlns:a14="http://schemas.microsoft.com/office/drawing/2010/main">
                <a:solidFill>
                  <a:srgbClr val="FFFFFF"/>
                </a:solidFill>
              </a14:hiddenFill>
            </a:ext>
          </a:extLst>
        </p:spPr>
      </p:pic>
      <p:sp>
        <p:nvSpPr>
          <p:cNvPr id="30" name="TextBox 29">
            <a:extLst>
              <a:ext uri="{FF2B5EF4-FFF2-40B4-BE49-F238E27FC236}">
                <a16:creationId xmlns:a16="http://schemas.microsoft.com/office/drawing/2014/main" id="{558E017D-D78A-EE54-BEE4-9A874C7C3342}"/>
              </a:ext>
            </a:extLst>
          </p:cNvPr>
          <p:cNvSpPr txBox="1"/>
          <p:nvPr/>
        </p:nvSpPr>
        <p:spPr>
          <a:xfrm>
            <a:off x="363126" y="6449768"/>
            <a:ext cx="3291533" cy="430887"/>
          </a:xfrm>
          <a:prstGeom prst="rect">
            <a:avLst/>
          </a:prstGeom>
          <a:solidFill>
            <a:schemeClr val="bg1"/>
          </a:solidFill>
        </p:spPr>
        <p:txBody>
          <a:bodyPr wrap="square" rtlCol="0">
            <a:spAutoFit/>
          </a:bodyPr>
          <a:lstStyle/>
          <a:p>
            <a:pPr algn="r"/>
            <a:r>
              <a:rPr lang="en-US" sz="2200" dirty="0"/>
              <a:t>Standard length (cm)</a:t>
            </a:r>
            <a:endParaRPr lang="en-US" sz="2200" dirty="0">
              <a:latin typeface="+mj-lt"/>
              <a:cs typeface="Franklin Gothic Medium"/>
            </a:endParaRPr>
          </a:p>
        </p:txBody>
      </p:sp>
      <p:sp>
        <p:nvSpPr>
          <p:cNvPr id="31" name="TextBox 30">
            <a:extLst>
              <a:ext uri="{FF2B5EF4-FFF2-40B4-BE49-F238E27FC236}">
                <a16:creationId xmlns:a16="http://schemas.microsoft.com/office/drawing/2014/main" id="{A773B4E2-E761-E636-1864-85BFB9231FB4}"/>
              </a:ext>
            </a:extLst>
          </p:cNvPr>
          <p:cNvSpPr txBox="1"/>
          <p:nvPr/>
        </p:nvSpPr>
        <p:spPr>
          <a:xfrm rot="16200000">
            <a:off x="-1419806" y="4109721"/>
            <a:ext cx="3291533" cy="430887"/>
          </a:xfrm>
          <a:prstGeom prst="rect">
            <a:avLst/>
          </a:prstGeom>
          <a:solidFill>
            <a:schemeClr val="bg1"/>
          </a:solidFill>
        </p:spPr>
        <p:txBody>
          <a:bodyPr wrap="square" rtlCol="0">
            <a:spAutoFit/>
          </a:bodyPr>
          <a:lstStyle/>
          <a:p>
            <a:pPr algn="r"/>
            <a:r>
              <a:rPr lang="en-US" sz="2200" dirty="0"/>
              <a:t>Absolute fecundity (x10</a:t>
            </a:r>
            <a:r>
              <a:rPr lang="en-US" sz="2200" baseline="30000" dirty="0"/>
              <a:t>3</a:t>
            </a:r>
            <a:r>
              <a:rPr lang="en-US" sz="2200" dirty="0"/>
              <a:t>)</a:t>
            </a:r>
            <a:endParaRPr lang="en-US" sz="2200" dirty="0">
              <a:latin typeface="+mj-lt"/>
              <a:cs typeface="Franklin Gothic Medium"/>
            </a:endParaRPr>
          </a:p>
        </p:txBody>
      </p:sp>
      <p:sp>
        <p:nvSpPr>
          <p:cNvPr id="32" name="Right Brace 31">
            <a:extLst>
              <a:ext uri="{FF2B5EF4-FFF2-40B4-BE49-F238E27FC236}">
                <a16:creationId xmlns:a16="http://schemas.microsoft.com/office/drawing/2014/main" id="{F3445EAA-E0A0-774E-D52A-CD3AFCB52057}"/>
              </a:ext>
            </a:extLst>
          </p:cNvPr>
          <p:cNvSpPr/>
          <p:nvPr/>
        </p:nvSpPr>
        <p:spPr>
          <a:xfrm>
            <a:off x="4487863" y="2473418"/>
            <a:ext cx="540008" cy="3703494"/>
          </a:xfrm>
          <a:prstGeom prst="rightBrace">
            <a:avLst>
              <a:gd name="adj1" fmla="val 8333"/>
              <a:gd name="adj2" fmla="val 10601"/>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5" name="TextBox 34">
            <a:extLst>
              <a:ext uri="{FF2B5EF4-FFF2-40B4-BE49-F238E27FC236}">
                <a16:creationId xmlns:a16="http://schemas.microsoft.com/office/drawing/2014/main" id="{A6A610DB-11FA-61D2-BC76-91270D812B2B}"/>
              </a:ext>
            </a:extLst>
          </p:cNvPr>
          <p:cNvSpPr txBox="1"/>
          <p:nvPr/>
        </p:nvSpPr>
        <p:spPr>
          <a:xfrm>
            <a:off x="4706024" y="2551413"/>
            <a:ext cx="2426719" cy="1107996"/>
          </a:xfrm>
          <a:prstGeom prst="rect">
            <a:avLst/>
          </a:prstGeom>
          <a:noFill/>
        </p:spPr>
        <p:txBody>
          <a:bodyPr wrap="square" rtlCol="0">
            <a:spAutoFit/>
          </a:bodyPr>
          <a:lstStyle/>
          <a:p>
            <a:pPr algn="r"/>
            <a:r>
              <a:rPr lang="en-US" sz="2200" dirty="0"/>
              <a:t>Fecundity (eggs) increases in older, bigger fish!</a:t>
            </a:r>
            <a:endParaRPr lang="en-US" sz="2200" dirty="0">
              <a:latin typeface="+mj-lt"/>
              <a:cs typeface="Franklin Gothic Medium"/>
            </a:endParaRPr>
          </a:p>
        </p:txBody>
      </p:sp>
    </p:spTree>
    <p:extLst>
      <p:ext uri="{BB962C8B-B14F-4D97-AF65-F5344CB8AC3E}">
        <p14:creationId xmlns:p14="http://schemas.microsoft.com/office/powerpoint/2010/main" val="171250752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F696A1C-45EC-0500-C0D9-77E12DFD1469}"/>
              </a:ext>
            </a:extLst>
          </p:cNvPr>
          <p:cNvSpPr/>
          <p:nvPr/>
        </p:nvSpPr>
        <p:spPr>
          <a:xfrm>
            <a:off x="5614820" y="1059653"/>
            <a:ext cx="1068005" cy="1110836"/>
          </a:xfrm>
          <a:prstGeom prst="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rPr>
              <a:t>Age</a:t>
            </a:r>
            <a:r>
              <a:rPr lang="en-US" sz="2200" baseline="-25000" dirty="0">
                <a:solidFill>
                  <a:schemeClr val="bg1"/>
                </a:solidFill>
              </a:rPr>
              <a:t>1</a:t>
            </a:r>
          </a:p>
        </p:txBody>
      </p:sp>
      <p:sp>
        <p:nvSpPr>
          <p:cNvPr id="7" name="Rectangle 6">
            <a:extLst>
              <a:ext uri="{FF2B5EF4-FFF2-40B4-BE49-F238E27FC236}">
                <a16:creationId xmlns:a16="http://schemas.microsoft.com/office/drawing/2014/main" id="{B100A66E-14FC-9490-514E-7F4B15169425}"/>
              </a:ext>
            </a:extLst>
          </p:cNvPr>
          <p:cNvSpPr/>
          <p:nvPr/>
        </p:nvSpPr>
        <p:spPr>
          <a:xfrm>
            <a:off x="7412878" y="1122174"/>
            <a:ext cx="1068005" cy="1110836"/>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rPr>
              <a:t>Age</a:t>
            </a:r>
            <a:r>
              <a:rPr lang="en-US" sz="2200" baseline="-25000" dirty="0">
                <a:solidFill>
                  <a:schemeClr val="bg1"/>
                </a:solidFill>
              </a:rPr>
              <a:t>2</a:t>
            </a:r>
          </a:p>
        </p:txBody>
      </p:sp>
      <p:cxnSp>
        <p:nvCxnSpPr>
          <p:cNvPr id="8" name="Straight Arrow Connector 7">
            <a:extLst>
              <a:ext uri="{FF2B5EF4-FFF2-40B4-BE49-F238E27FC236}">
                <a16:creationId xmlns:a16="http://schemas.microsoft.com/office/drawing/2014/main" id="{126D0A65-B8DE-E62E-A810-3A2266DECA0B}"/>
              </a:ext>
            </a:extLst>
          </p:cNvPr>
          <p:cNvCxnSpPr>
            <a:cxnSpLocks/>
          </p:cNvCxnSpPr>
          <p:nvPr/>
        </p:nvCxnSpPr>
        <p:spPr>
          <a:xfrm>
            <a:off x="6747553" y="1667399"/>
            <a:ext cx="63568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Curved Connector 8">
            <a:extLst>
              <a:ext uri="{FF2B5EF4-FFF2-40B4-BE49-F238E27FC236}">
                <a16:creationId xmlns:a16="http://schemas.microsoft.com/office/drawing/2014/main" id="{FE79CBD2-5EBC-2FEA-5226-900D30F6C4A6}"/>
              </a:ext>
            </a:extLst>
          </p:cNvPr>
          <p:cNvCxnSpPr>
            <a:cxnSpLocks/>
            <a:stCxn id="7" idx="0"/>
            <a:endCxn id="6" idx="0"/>
          </p:cNvCxnSpPr>
          <p:nvPr/>
        </p:nvCxnSpPr>
        <p:spPr>
          <a:xfrm rot="16200000" flipV="1">
            <a:off x="7016592" y="191885"/>
            <a:ext cx="62521" cy="1798058"/>
          </a:xfrm>
          <a:prstGeom prst="curvedConnector3">
            <a:avLst>
              <a:gd name="adj1" fmla="val 465637"/>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E11AF108-E2F0-EB7D-4543-6EB8DE0E1BAC}"/>
              </a:ext>
            </a:extLst>
          </p:cNvPr>
          <p:cNvSpPr/>
          <p:nvPr/>
        </p:nvSpPr>
        <p:spPr>
          <a:xfrm>
            <a:off x="7502239" y="497444"/>
            <a:ext cx="370614"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F</a:t>
            </a:r>
            <a:r>
              <a:rPr lang="en-US" baseline="-25000" dirty="0">
                <a:solidFill>
                  <a:srgbClr val="000000"/>
                </a:solidFill>
                <a:effectLst/>
                <a:latin typeface="Gill Sans" panose="020B0502020104020203" pitchFamily="34" charset="-79"/>
                <a:cs typeface="Gill Sans" panose="020B0502020104020203" pitchFamily="34" charset="-79"/>
              </a:rPr>
              <a:t>2</a:t>
            </a:r>
          </a:p>
        </p:txBody>
      </p:sp>
      <p:sp>
        <p:nvSpPr>
          <p:cNvPr id="12" name="Rectangle 11">
            <a:extLst>
              <a:ext uri="{FF2B5EF4-FFF2-40B4-BE49-F238E27FC236}">
                <a16:creationId xmlns:a16="http://schemas.microsoft.com/office/drawing/2014/main" id="{440444FA-EE77-573F-8858-4655CE403C1B}"/>
              </a:ext>
            </a:extLst>
          </p:cNvPr>
          <p:cNvSpPr/>
          <p:nvPr/>
        </p:nvSpPr>
        <p:spPr>
          <a:xfrm>
            <a:off x="6872964" y="1663590"/>
            <a:ext cx="349775"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s</a:t>
            </a:r>
            <a:r>
              <a:rPr lang="en-US" baseline="-25000" dirty="0">
                <a:solidFill>
                  <a:srgbClr val="000000"/>
                </a:solidFill>
                <a:effectLst/>
                <a:latin typeface="Gill Sans" panose="020B0502020104020203" pitchFamily="34" charset="-79"/>
                <a:cs typeface="Gill Sans" panose="020B0502020104020203" pitchFamily="34" charset="-79"/>
              </a:rPr>
              <a:t>1</a:t>
            </a:r>
            <a:endParaRPr lang="en-US" dirty="0">
              <a:solidFill>
                <a:srgbClr val="000000"/>
              </a:solidFill>
              <a:effectLst/>
              <a:latin typeface="Gill Sans" panose="020B0502020104020203" pitchFamily="34" charset="-79"/>
              <a:cs typeface="Gill Sans" panose="020B0502020104020203" pitchFamily="34" charset="-79"/>
            </a:endParaRPr>
          </a:p>
        </p:txBody>
      </p:sp>
      <p:sp>
        <p:nvSpPr>
          <p:cNvPr id="14" name="Rectangle 13">
            <a:extLst>
              <a:ext uri="{FF2B5EF4-FFF2-40B4-BE49-F238E27FC236}">
                <a16:creationId xmlns:a16="http://schemas.microsoft.com/office/drawing/2014/main" id="{038BC713-E9E7-7709-B0BA-A25B8589F080}"/>
              </a:ext>
            </a:extLst>
          </p:cNvPr>
          <p:cNvSpPr/>
          <p:nvPr/>
        </p:nvSpPr>
        <p:spPr>
          <a:xfrm>
            <a:off x="102381" y="49909"/>
            <a:ext cx="3225338" cy="954107"/>
          </a:xfrm>
          <a:prstGeom prst="rect">
            <a:avLst/>
          </a:prstGeom>
          <a:ln>
            <a:solidFill>
              <a:schemeClr val="tx1"/>
            </a:solidFill>
          </a:ln>
        </p:spPr>
        <p:txBody>
          <a:bodyPr wrap="square">
            <a:spAutoFit/>
          </a:bodyPr>
          <a:lstStyle/>
          <a:p>
            <a:r>
              <a:rPr lang="en-US" sz="2800" b="1" dirty="0">
                <a:solidFill>
                  <a:srgbClr val="000000"/>
                </a:solidFill>
                <a:effectLst/>
                <a:latin typeface="Helvetica" pitchFamily="2" charset="0"/>
              </a:rPr>
              <a:t>The structured</a:t>
            </a:r>
            <a:endParaRPr lang="en-US" sz="2800" dirty="0">
              <a:solidFill>
                <a:srgbClr val="000000"/>
              </a:solidFill>
              <a:effectLst/>
              <a:latin typeface="Helvetica" pitchFamily="2" charset="0"/>
            </a:endParaRPr>
          </a:p>
          <a:p>
            <a:r>
              <a:rPr lang="en-US" sz="2800" b="1" dirty="0">
                <a:solidFill>
                  <a:srgbClr val="000000"/>
                </a:solidFill>
                <a:effectLst/>
                <a:latin typeface="Helvetica" pitchFamily="2" charset="0"/>
              </a:rPr>
              <a:t>population model</a:t>
            </a:r>
            <a:endParaRPr lang="en-US" sz="2800" dirty="0">
              <a:solidFill>
                <a:srgbClr val="000000"/>
              </a:solidFill>
              <a:effectLst/>
              <a:latin typeface="Helvetica" pitchFamily="2" charset="0"/>
            </a:endParaRPr>
          </a:p>
        </p:txBody>
      </p:sp>
      <p:sp>
        <p:nvSpPr>
          <p:cNvPr id="17" name="Rectangle 16">
            <a:extLst>
              <a:ext uri="{FF2B5EF4-FFF2-40B4-BE49-F238E27FC236}">
                <a16:creationId xmlns:a16="http://schemas.microsoft.com/office/drawing/2014/main" id="{3E48C7A5-C833-0912-3D5E-91D8503F8482}"/>
              </a:ext>
            </a:extLst>
          </p:cNvPr>
          <p:cNvSpPr/>
          <p:nvPr/>
        </p:nvSpPr>
        <p:spPr>
          <a:xfrm>
            <a:off x="9203835" y="1101393"/>
            <a:ext cx="1068005" cy="1110836"/>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rPr>
              <a:t>Age</a:t>
            </a:r>
            <a:r>
              <a:rPr lang="en-US" sz="2200" baseline="-25000" dirty="0">
                <a:solidFill>
                  <a:schemeClr val="bg1"/>
                </a:solidFill>
              </a:rPr>
              <a:t>3</a:t>
            </a:r>
          </a:p>
        </p:txBody>
      </p:sp>
      <p:sp>
        <p:nvSpPr>
          <p:cNvPr id="19" name="Rectangle 18">
            <a:extLst>
              <a:ext uri="{FF2B5EF4-FFF2-40B4-BE49-F238E27FC236}">
                <a16:creationId xmlns:a16="http://schemas.microsoft.com/office/drawing/2014/main" id="{4C03C8A5-C7D1-1E87-B4E8-7BE9DB333AF3}"/>
              </a:ext>
            </a:extLst>
          </p:cNvPr>
          <p:cNvSpPr/>
          <p:nvPr/>
        </p:nvSpPr>
        <p:spPr>
          <a:xfrm>
            <a:off x="10973554" y="1118045"/>
            <a:ext cx="1068005" cy="1110836"/>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rPr>
              <a:t>Age</a:t>
            </a:r>
            <a:r>
              <a:rPr lang="en-US" sz="2200" baseline="-25000" dirty="0">
                <a:solidFill>
                  <a:schemeClr val="bg1"/>
                </a:solidFill>
              </a:rPr>
              <a:t>4</a:t>
            </a:r>
          </a:p>
        </p:txBody>
      </p:sp>
      <p:cxnSp>
        <p:nvCxnSpPr>
          <p:cNvPr id="29" name="Curved Connector 28">
            <a:extLst>
              <a:ext uri="{FF2B5EF4-FFF2-40B4-BE49-F238E27FC236}">
                <a16:creationId xmlns:a16="http://schemas.microsoft.com/office/drawing/2014/main" id="{47335A30-4D77-6456-FF96-1B3D9C77AE92}"/>
              </a:ext>
            </a:extLst>
          </p:cNvPr>
          <p:cNvCxnSpPr>
            <a:cxnSpLocks/>
            <a:stCxn id="17" idx="0"/>
            <a:endCxn id="6" idx="0"/>
          </p:cNvCxnSpPr>
          <p:nvPr/>
        </p:nvCxnSpPr>
        <p:spPr>
          <a:xfrm rot="16200000" flipV="1">
            <a:off x="7922461" y="-713985"/>
            <a:ext cx="41740" cy="3589015"/>
          </a:xfrm>
          <a:prstGeom prst="curvedConnector3">
            <a:avLst>
              <a:gd name="adj1" fmla="val 171972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1931D421-A09B-677A-0DE9-5CA4FD733F5A}"/>
              </a:ext>
            </a:extLst>
          </p:cNvPr>
          <p:cNvSpPr/>
          <p:nvPr/>
        </p:nvSpPr>
        <p:spPr>
          <a:xfrm>
            <a:off x="9272252" y="401407"/>
            <a:ext cx="370614"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F</a:t>
            </a:r>
            <a:r>
              <a:rPr lang="en-US" baseline="-25000" dirty="0">
                <a:solidFill>
                  <a:srgbClr val="000000"/>
                </a:solidFill>
                <a:effectLst/>
                <a:latin typeface="Gill Sans" panose="020B0502020104020203" pitchFamily="34" charset="-79"/>
                <a:cs typeface="Gill Sans" panose="020B0502020104020203" pitchFamily="34" charset="-79"/>
              </a:rPr>
              <a:t>3</a:t>
            </a:r>
          </a:p>
        </p:txBody>
      </p:sp>
      <p:sp>
        <p:nvSpPr>
          <p:cNvPr id="34" name="Rectangle 33">
            <a:extLst>
              <a:ext uri="{FF2B5EF4-FFF2-40B4-BE49-F238E27FC236}">
                <a16:creationId xmlns:a16="http://schemas.microsoft.com/office/drawing/2014/main" id="{F3AC45C7-44F2-AB58-E957-4BB6D813837B}"/>
              </a:ext>
            </a:extLst>
          </p:cNvPr>
          <p:cNvSpPr/>
          <p:nvPr/>
        </p:nvSpPr>
        <p:spPr>
          <a:xfrm>
            <a:off x="11111170" y="312778"/>
            <a:ext cx="370614"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F</a:t>
            </a:r>
            <a:r>
              <a:rPr lang="en-US" baseline="-25000" dirty="0">
                <a:solidFill>
                  <a:srgbClr val="000000"/>
                </a:solidFill>
                <a:effectLst/>
                <a:latin typeface="Gill Sans" panose="020B0502020104020203" pitchFamily="34" charset="-79"/>
                <a:cs typeface="Gill Sans" panose="020B0502020104020203" pitchFamily="34" charset="-79"/>
              </a:rPr>
              <a:t>4</a:t>
            </a:r>
          </a:p>
        </p:txBody>
      </p:sp>
      <p:cxnSp>
        <p:nvCxnSpPr>
          <p:cNvPr id="39" name="Curved Connector 38">
            <a:extLst>
              <a:ext uri="{FF2B5EF4-FFF2-40B4-BE49-F238E27FC236}">
                <a16:creationId xmlns:a16="http://schemas.microsoft.com/office/drawing/2014/main" id="{D72AF380-22F4-5B45-38CB-591D2E71BDAF}"/>
              </a:ext>
            </a:extLst>
          </p:cNvPr>
          <p:cNvCxnSpPr>
            <a:cxnSpLocks/>
            <a:stCxn id="19" idx="0"/>
            <a:endCxn id="6" idx="0"/>
          </p:cNvCxnSpPr>
          <p:nvPr/>
        </p:nvCxnSpPr>
        <p:spPr>
          <a:xfrm rot="16200000" flipV="1">
            <a:off x="8798994" y="-1590518"/>
            <a:ext cx="58392" cy="5358734"/>
          </a:xfrm>
          <a:prstGeom prst="curvedConnector3">
            <a:avLst>
              <a:gd name="adj1" fmla="val 1757594"/>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A05CCB20-3C42-767D-87A3-F6210A3F1087}"/>
              </a:ext>
            </a:extLst>
          </p:cNvPr>
          <p:cNvCxnSpPr>
            <a:cxnSpLocks/>
          </p:cNvCxnSpPr>
          <p:nvPr/>
        </p:nvCxnSpPr>
        <p:spPr>
          <a:xfrm>
            <a:off x="8542060" y="1683386"/>
            <a:ext cx="63568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Rectangle 48">
            <a:extLst>
              <a:ext uri="{FF2B5EF4-FFF2-40B4-BE49-F238E27FC236}">
                <a16:creationId xmlns:a16="http://schemas.microsoft.com/office/drawing/2014/main" id="{09E488CE-1B8F-8138-B347-F8A05764FE6B}"/>
              </a:ext>
            </a:extLst>
          </p:cNvPr>
          <p:cNvSpPr/>
          <p:nvPr/>
        </p:nvSpPr>
        <p:spPr>
          <a:xfrm>
            <a:off x="8667471" y="1679577"/>
            <a:ext cx="349775"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s</a:t>
            </a:r>
            <a:r>
              <a:rPr lang="en-US" baseline="-25000" dirty="0">
                <a:solidFill>
                  <a:srgbClr val="000000"/>
                </a:solidFill>
                <a:effectLst/>
                <a:latin typeface="Gill Sans" panose="020B0502020104020203" pitchFamily="34" charset="-79"/>
                <a:cs typeface="Gill Sans" panose="020B0502020104020203" pitchFamily="34" charset="-79"/>
              </a:rPr>
              <a:t>2</a:t>
            </a:r>
            <a:endParaRPr lang="en-US" dirty="0">
              <a:solidFill>
                <a:srgbClr val="000000"/>
              </a:solidFill>
              <a:effectLst/>
              <a:latin typeface="Gill Sans" panose="020B0502020104020203" pitchFamily="34" charset="-79"/>
              <a:cs typeface="Gill Sans" panose="020B0502020104020203" pitchFamily="34" charset="-79"/>
            </a:endParaRPr>
          </a:p>
        </p:txBody>
      </p:sp>
      <p:cxnSp>
        <p:nvCxnSpPr>
          <p:cNvPr id="50" name="Straight Arrow Connector 49">
            <a:extLst>
              <a:ext uri="{FF2B5EF4-FFF2-40B4-BE49-F238E27FC236}">
                <a16:creationId xmlns:a16="http://schemas.microsoft.com/office/drawing/2014/main" id="{B0D30529-5EF5-53CA-C41B-BD49CE005BE3}"/>
              </a:ext>
            </a:extLst>
          </p:cNvPr>
          <p:cNvCxnSpPr>
            <a:cxnSpLocks/>
          </p:cNvCxnSpPr>
          <p:nvPr/>
        </p:nvCxnSpPr>
        <p:spPr>
          <a:xfrm>
            <a:off x="10309290" y="1667399"/>
            <a:ext cx="63568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5B5B36BD-AF4A-53EB-F0C2-73FF3133D6EA}"/>
              </a:ext>
            </a:extLst>
          </p:cNvPr>
          <p:cNvSpPr/>
          <p:nvPr/>
        </p:nvSpPr>
        <p:spPr>
          <a:xfrm>
            <a:off x="10434701" y="1663590"/>
            <a:ext cx="349775"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s</a:t>
            </a:r>
            <a:r>
              <a:rPr lang="en-US" baseline="-25000" dirty="0">
                <a:solidFill>
                  <a:srgbClr val="000000"/>
                </a:solidFill>
                <a:effectLst/>
                <a:latin typeface="Gill Sans" panose="020B0502020104020203" pitchFamily="34" charset="-79"/>
                <a:cs typeface="Gill Sans" panose="020B0502020104020203" pitchFamily="34" charset="-79"/>
              </a:rPr>
              <a:t>3</a:t>
            </a:r>
            <a:endParaRPr lang="en-US" dirty="0">
              <a:solidFill>
                <a:srgbClr val="000000"/>
              </a:solidFill>
              <a:effectLst/>
              <a:latin typeface="Gill Sans" panose="020B0502020104020203" pitchFamily="34" charset="-79"/>
              <a:cs typeface="Gill Sans" panose="020B0502020104020203" pitchFamily="34" charset="-79"/>
            </a:endParaRPr>
          </a:p>
        </p:txBody>
      </p:sp>
      <p:sp>
        <p:nvSpPr>
          <p:cNvPr id="40" name="TextBox 39">
            <a:extLst>
              <a:ext uri="{FF2B5EF4-FFF2-40B4-BE49-F238E27FC236}">
                <a16:creationId xmlns:a16="http://schemas.microsoft.com/office/drawing/2014/main" id="{B55F2713-39E0-6E05-8602-35965FCC4242}"/>
              </a:ext>
            </a:extLst>
          </p:cNvPr>
          <p:cNvSpPr txBox="1"/>
          <p:nvPr/>
        </p:nvSpPr>
        <p:spPr>
          <a:xfrm>
            <a:off x="6195775" y="3313627"/>
            <a:ext cx="65" cy="553998"/>
          </a:xfrm>
          <a:prstGeom prst="rect">
            <a:avLst/>
          </a:prstGeom>
          <a:noFill/>
        </p:spPr>
        <p:txBody>
          <a:bodyPr wrap="none" lIns="0" tIns="0" rIns="0" bIns="0" rtlCol="0">
            <a:spAutoFit/>
          </a:bodyPr>
          <a:lstStyle/>
          <a:p>
            <a:endParaRPr lang="en-US" dirty="0"/>
          </a:p>
          <a:p>
            <a:endParaRPr lang="en-US" dirty="0"/>
          </a:p>
        </p:txBody>
      </p:sp>
      <p:pic>
        <p:nvPicPr>
          <p:cNvPr id="16" name="Picture 15" descr="Chart, scatter chart&#10;&#10;Description automatically generated">
            <a:extLst>
              <a:ext uri="{FF2B5EF4-FFF2-40B4-BE49-F238E27FC236}">
                <a16:creationId xmlns:a16="http://schemas.microsoft.com/office/drawing/2014/main" id="{647B931A-2D84-ACAC-DF51-F9E87973E0D6}"/>
              </a:ext>
            </a:extLst>
          </p:cNvPr>
          <p:cNvPicPr>
            <a:picLocks noChangeAspect="1"/>
          </p:cNvPicPr>
          <p:nvPr/>
        </p:nvPicPr>
        <p:blipFill>
          <a:blip r:embed="rId3"/>
          <a:stretch>
            <a:fillRect/>
          </a:stretch>
        </p:blipFill>
        <p:spPr>
          <a:xfrm>
            <a:off x="96114" y="2460432"/>
            <a:ext cx="4428293" cy="4221011"/>
          </a:xfrm>
          <a:prstGeom prst="rect">
            <a:avLst/>
          </a:prstGeom>
        </p:spPr>
      </p:pic>
      <p:pic>
        <p:nvPicPr>
          <p:cNvPr id="23" name="Picture 4" descr="Orange Roughy - Good Fish Bad Fish">
            <a:extLst>
              <a:ext uri="{FF2B5EF4-FFF2-40B4-BE49-F238E27FC236}">
                <a16:creationId xmlns:a16="http://schemas.microsoft.com/office/drawing/2014/main" id="{1D226ED6-957E-8FBC-74AC-AC46935F160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8260" y="1059652"/>
            <a:ext cx="3393039" cy="1413766"/>
          </a:xfrm>
          <a:prstGeom prst="rect">
            <a:avLst/>
          </a:prstGeom>
          <a:noFill/>
          <a:extLst>
            <a:ext uri="{909E8E84-426E-40DD-AFC4-6F175D3DCCD1}">
              <a14:hiddenFill xmlns:a14="http://schemas.microsoft.com/office/drawing/2010/main">
                <a:solidFill>
                  <a:srgbClr val="FFFFFF"/>
                </a:solidFill>
              </a14:hiddenFill>
            </a:ext>
          </a:extLst>
        </p:spPr>
      </p:pic>
      <p:sp>
        <p:nvSpPr>
          <p:cNvPr id="27" name="Right Brace 26">
            <a:extLst>
              <a:ext uri="{FF2B5EF4-FFF2-40B4-BE49-F238E27FC236}">
                <a16:creationId xmlns:a16="http://schemas.microsoft.com/office/drawing/2014/main" id="{8E4D5610-16B1-06ED-89DD-5216193E9999}"/>
              </a:ext>
            </a:extLst>
          </p:cNvPr>
          <p:cNvSpPr/>
          <p:nvPr/>
        </p:nvSpPr>
        <p:spPr>
          <a:xfrm>
            <a:off x="4487863" y="2473418"/>
            <a:ext cx="540008" cy="3703494"/>
          </a:xfrm>
          <a:prstGeom prst="rightBrace">
            <a:avLst>
              <a:gd name="adj1" fmla="val 8333"/>
              <a:gd name="adj2" fmla="val 10601"/>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8" name="TextBox 27">
            <a:extLst>
              <a:ext uri="{FF2B5EF4-FFF2-40B4-BE49-F238E27FC236}">
                <a16:creationId xmlns:a16="http://schemas.microsoft.com/office/drawing/2014/main" id="{07A97ACD-08EA-6FDE-F6CD-C3A529408987}"/>
              </a:ext>
            </a:extLst>
          </p:cNvPr>
          <p:cNvSpPr txBox="1"/>
          <p:nvPr/>
        </p:nvSpPr>
        <p:spPr>
          <a:xfrm>
            <a:off x="4706024" y="2551413"/>
            <a:ext cx="2426719" cy="1107996"/>
          </a:xfrm>
          <a:prstGeom prst="rect">
            <a:avLst/>
          </a:prstGeom>
          <a:noFill/>
        </p:spPr>
        <p:txBody>
          <a:bodyPr wrap="square" rtlCol="0">
            <a:spAutoFit/>
          </a:bodyPr>
          <a:lstStyle/>
          <a:p>
            <a:pPr algn="r"/>
            <a:r>
              <a:rPr lang="en-US" sz="2200" dirty="0"/>
              <a:t>Fecundity (eggs) increases in older, bigger fish!</a:t>
            </a:r>
            <a:endParaRPr lang="en-US" sz="2200" dirty="0">
              <a:latin typeface="+mj-lt"/>
              <a:cs typeface="Franklin Gothic Medium"/>
            </a:endParaRPr>
          </a:p>
        </p:txBody>
      </p:sp>
      <p:sp>
        <p:nvSpPr>
          <p:cNvPr id="30" name="TextBox 29">
            <a:extLst>
              <a:ext uri="{FF2B5EF4-FFF2-40B4-BE49-F238E27FC236}">
                <a16:creationId xmlns:a16="http://schemas.microsoft.com/office/drawing/2014/main" id="{558E017D-D78A-EE54-BEE4-9A874C7C3342}"/>
              </a:ext>
            </a:extLst>
          </p:cNvPr>
          <p:cNvSpPr txBox="1"/>
          <p:nvPr/>
        </p:nvSpPr>
        <p:spPr>
          <a:xfrm>
            <a:off x="363126" y="6449768"/>
            <a:ext cx="3291533" cy="430887"/>
          </a:xfrm>
          <a:prstGeom prst="rect">
            <a:avLst/>
          </a:prstGeom>
          <a:solidFill>
            <a:schemeClr val="bg1"/>
          </a:solidFill>
        </p:spPr>
        <p:txBody>
          <a:bodyPr wrap="square" rtlCol="0">
            <a:spAutoFit/>
          </a:bodyPr>
          <a:lstStyle/>
          <a:p>
            <a:pPr algn="r"/>
            <a:r>
              <a:rPr lang="en-US" sz="2200" dirty="0"/>
              <a:t>Standard length (cm)</a:t>
            </a:r>
            <a:endParaRPr lang="en-US" sz="2200" dirty="0">
              <a:latin typeface="+mj-lt"/>
              <a:cs typeface="Franklin Gothic Medium"/>
            </a:endParaRPr>
          </a:p>
        </p:txBody>
      </p:sp>
      <p:sp>
        <p:nvSpPr>
          <p:cNvPr id="31" name="TextBox 30">
            <a:extLst>
              <a:ext uri="{FF2B5EF4-FFF2-40B4-BE49-F238E27FC236}">
                <a16:creationId xmlns:a16="http://schemas.microsoft.com/office/drawing/2014/main" id="{A773B4E2-E761-E636-1864-85BFB9231FB4}"/>
              </a:ext>
            </a:extLst>
          </p:cNvPr>
          <p:cNvSpPr txBox="1"/>
          <p:nvPr/>
        </p:nvSpPr>
        <p:spPr>
          <a:xfrm rot="16200000">
            <a:off x="-1419806" y="4109721"/>
            <a:ext cx="3291533" cy="430887"/>
          </a:xfrm>
          <a:prstGeom prst="rect">
            <a:avLst/>
          </a:prstGeom>
          <a:solidFill>
            <a:schemeClr val="bg1"/>
          </a:solidFill>
        </p:spPr>
        <p:txBody>
          <a:bodyPr wrap="square" rtlCol="0">
            <a:spAutoFit/>
          </a:bodyPr>
          <a:lstStyle/>
          <a:p>
            <a:pPr algn="r"/>
            <a:r>
              <a:rPr lang="en-US" sz="2200" dirty="0"/>
              <a:t>Absolute fecundity (x10</a:t>
            </a:r>
            <a:r>
              <a:rPr lang="en-US" sz="2200" baseline="30000" dirty="0"/>
              <a:t>3</a:t>
            </a:r>
            <a:r>
              <a:rPr lang="en-US" sz="2200" dirty="0"/>
              <a:t>)</a:t>
            </a:r>
            <a:endParaRPr lang="en-US" sz="2200" dirty="0">
              <a:latin typeface="+mj-lt"/>
              <a:cs typeface="Franklin Gothic Medium"/>
            </a:endParaRPr>
          </a:p>
        </p:txBody>
      </p:sp>
      <p:pic>
        <p:nvPicPr>
          <p:cNvPr id="68610" name="Picture 2" descr="Fish has become smaller since this picture was taken in Vestvågøy, Norway in 1910.">
            <a:extLst>
              <a:ext uri="{FF2B5EF4-FFF2-40B4-BE49-F238E27FC236}">
                <a16:creationId xmlns:a16="http://schemas.microsoft.com/office/drawing/2014/main" id="{1D425D02-5894-916C-9380-36421765244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72607" y="2527143"/>
            <a:ext cx="4405261" cy="2842953"/>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C9A7CA6C-2968-9F54-6E11-E92A80086F9E}"/>
              </a:ext>
            </a:extLst>
          </p:cNvPr>
          <p:cNvSpPr txBox="1"/>
          <p:nvPr/>
        </p:nvSpPr>
        <p:spPr>
          <a:xfrm>
            <a:off x="4774040" y="5010763"/>
            <a:ext cx="2426719" cy="1785104"/>
          </a:xfrm>
          <a:prstGeom prst="rect">
            <a:avLst/>
          </a:prstGeom>
          <a:noFill/>
        </p:spPr>
        <p:txBody>
          <a:bodyPr wrap="square" rtlCol="0">
            <a:spAutoFit/>
          </a:bodyPr>
          <a:lstStyle/>
          <a:p>
            <a:pPr algn="r"/>
            <a:r>
              <a:rPr lang="en-US" sz="2200" dirty="0"/>
              <a:t>These are precisely the fish we like to catch! One of the problems with MSY…</a:t>
            </a:r>
            <a:endParaRPr lang="en-US" sz="2200" dirty="0">
              <a:latin typeface="+mj-lt"/>
              <a:cs typeface="Franklin Gothic Medium"/>
            </a:endParaRPr>
          </a:p>
        </p:txBody>
      </p:sp>
      <p:sp>
        <p:nvSpPr>
          <p:cNvPr id="3" name="Right Brace 2">
            <a:extLst>
              <a:ext uri="{FF2B5EF4-FFF2-40B4-BE49-F238E27FC236}">
                <a16:creationId xmlns:a16="http://schemas.microsoft.com/office/drawing/2014/main" id="{7B439505-7E01-F572-E61F-273ED7831F68}"/>
              </a:ext>
            </a:extLst>
          </p:cNvPr>
          <p:cNvSpPr/>
          <p:nvPr/>
        </p:nvSpPr>
        <p:spPr>
          <a:xfrm rot="10800000">
            <a:off x="7206290" y="2452747"/>
            <a:ext cx="538407" cy="3108783"/>
          </a:xfrm>
          <a:prstGeom prst="rightBrace">
            <a:avLst>
              <a:gd name="adj1" fmla="val 8333"/>
              <a:gd name="adj2" fmla="val 10601"/>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 name="TextBox 3">
            <a:extLst>
              <a:ext uri="{FF2B5EF4-FFF2-40B4-BE49-F238E27FC236}">
                <a16:creationId xmlns:a16="http://schemas.microsoft.com/office/drawing/2014/main" id="{B85C78B7-2659-BEC2-5D1A-78BF5D095C3E}"/>
              </a:ext>
            </a:extLst>
          </p:cNvPr>
          <p:cNvSpPr txBox="1"/>
          <p:nvPr/>
        </p:nvSpPr>
        <p:spPr>
          <a:xfrm>
            <a:off x="9639532" y="5405320"/>
            <a:ext cx="2426719" cy="677108"/>
          </a:xfrm>
          <a:prstGeom prst="rect">
            <a:avLst/>
          </a:prstGeom>
          <a:noFill/>
        </p:spPr>
        <p:txBody>
          <a:bodyPr wrap="square" rtlCol="0">
            <a:spAutoFit/>
          </a:bodyPr>
          <a:lstStyle/>
          <a:p>
            <a:pPr algn="r"/>
            <a:r>
              <a:rPr lang="en-US" sz="2200" dirty="0"/>
              <a:t>Norway 1910</a:t>
            </a:r>
          </a:p>
          <a:p>
            <a:pPr algn="r"/>
            <a:r>
              <a:rPr lang="en-US" sz="1600" b="0" i="0" dirty="0">
                <a:solidFill>
                  <a:srgbClr val="333333"/>
                </a:solidFill>
                <a:effectLst/>
                <a:latin typeface="SanomatSans"/>
              </a:rPr>
              <a:t>(</a:t>
            </a:r>
            <a:r>
              <a:rPr lang="en-US" sz="1600" b="0" i="0" dirty="0" err="1">
                <a:solidFill>
                  <a:srgbClr val="333333"/>
                </a:solidFill>
                <a:effectLst/>
                <a:latin typeface="SanomatSans"/>
              </a:rPr>
              <a:t>Norsk</a:t>
            </a:r>
            <a:r>
              <a:rPr lang="en-US" sz="1600" b="0" i="0" dirty="0">
                <a:solidFill>
                  <a:srgbClr val="333333"/>
                </a:solidFill>
                <a:effectLst/>
                <a:latin typeface="SanomatSans"/>
              </a:rPr>
              <a:t> </a:t>
            </a:r>
            <a:r>
              <a:rPr lang="en-US" sz="1600" b="0" i="0" dirty="0" err="1">
                <a:solidFill>
                  <a:srgbClr val="333333"/>
                </a:solidFill>
                <a:effectLst/>
                <a:latin typeface="SanomatSans"/>
              </a:rPr>
              <a:t>folkemuseum</a:t>
            </a:r>
            <a:r>
              <a:rPr lang="en-US" sz="1600" b="0" i="0" dirty="0">
                <a:solidFill>
                  <a:srgbClr val="333333"/>
                </a:solidFill>
                <a:effectLst/>
                <a:latin typeface="SanomatSans"/>
              </a:rPr>
              <a:t>)</a:t>
            </a:r>
            <a:endParaRPr lang="en-US" sz="1600" dirty="0">
              <a:latin typeface="+mj-lt"/>
              <a:cs typeface="Franklin Gothic Medium"/>
            </a:endParaRPr>
          </a:p>
        </p:txBody>
      </p:sp>
    </p:spTree>
    <p:extLst>
      <p:ext uri="{BB962C8B-B14F-4D97-AF65-F5344CB8AC3E}">
        <p14:creationId xmlns:p14="http://schemas.microsoft.com/office/powerpoint/2010/main" val="318668408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F696A1C-45EC-0500-C0D9-77E12DFD1469}"/>
              </a:ext>
            </a:extLst>
          </p:cNvPr>
          <p:cNvSpPr/>
          <p:nvPr/>
        </p:nvSpPr>
        <p:spPr>
          <a:xfrm>
            <a:off x="5614820" y="1059653"/>
            <a:ext cx="1068005" cy="1110836"/>
          </a:xfrm>
          <a:prstGeom prst="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rPr>
              <a:t>Age</a:t>
            </a:r>
            <a:r>
              <a:rPr lang="en-US" sz="2200" baseline="-25000" dirty="0">
                <a:solidFill>
                  <a:schemeClr val="bg1"/>
                </a:solidFill>
              </a:rPr>
              <a:t>1</a:t>
            </a:r>
          </a:p>
        </p:txBody>
      </p:sp>
      <p:sp>
        <p:nvSpPr>
          <p:cNvPr id="7" name="Rectangle 6">
            <a:extLst>
              <a:ext uri="{FF2B5EF4-FFF2-40B4-BE49-F238E27FC236}">
                <a16:creationId xmlns:a16="http://schemas.microsoft.com/office/drawing/2014/main" id="{B100A66E-14FC-9490-514E-7F4B15169425}"/>
              </a:ext>
            </a:extLst>
          </p:cNvPr>
          <p:cNvSpPr/>
          <p:nvPr/>
        </p:nvSpPr>
        <p:spPr>
          <a:xfrm>
            <a:off x="7412878" y="1122174"/>
            <a:ext cx="1068005" cy="1110836"/>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rPr>
              <a:t>Age</a:t>
            </a:r>
            <a:r>
              <a:rPr lang="en-US" sz="2200" baseline="-25000" dirty="0">
                <a:solidFill>
                  <a:schemeClr val="bg1"/>
                </a:solidFill>
              </a:rPr>
              <a:t>2</a:t>
            </a:r>
          </a:p>
        </p:txBody>
      </p:sp>
      <p:cxnSp>
        <p:nvCxnSpPr>
          <p:cNvPr id="8" name="Straight Arrow Connector 7">
            <a:extLst>
              <a:ext uri="{FF2B5EF4-FFF2-40B4-BE49-F238E27FC236}">
                <a16:creationId xmlns:a16="http://schemas.microsoft.com/office/drawing/2014/main" id="{126D0A65-B8DE-E62E-A810-3A2266DECA0B}"/>
              </a:ext>
            </a:extLst>
          </p:cNvPr>
          <p:cNvCxnSpPr>
            <a:cxnSpLocks/>
          </p:cNvCxnSpPr>
          <p:nvPr/>
        </p:nvCxnSpPr>
        <p:spPr>
          <a:xfrm>
            <a:off x="6747553" y="1667399"/>
            <a:ext cx="63568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Curved Connector 8">
            <a:extLst>
              <a:ext uri="{FF2B5EF4-FFF2-40B4-BE49-F238E27FC236}">
                <a16:creationId xmlns:a16="http://schemas.microsoft.com/office/drawing/2014/main" id="{FE79CBD2-5EBC-2FEA-5226-900D30F6C4A6}"/>
              </a:ext>
            </a:extLst>
          </p:cNvPr>
          <p:cNvCxnSpPr>
            <a:cxnSpLocks/>
            <a:stCxn id="7" idx="0"/>
            <a:endCxn id="6" idx="0"/>
          </p:cNvCxnSpPr>
          <p:nvPr/>
        </p:nvCxnSpPr>
        <p:spPr>
          <a:xfrm rot="16200000" flipV="1">
            <a:off x="7016592" y="191885"/>
            <a:ext cx="62521" cy="1798058"/>
          </a:xfrm>
          <a:prstGeom prst="curvedConnector3">
            <a:avLst>
              <a:gd name="adj1" fmla="val 465637"/>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E11AF108-E2F0-EB7D-4543-6EB8DE0E1BAC}"/>
              </a:ext>
            </a:extLst>
          </p:cNvPr>
          <p:cNvSpPr/>
          <p:nvPr/>
        </p:nvSpPr>
        <p:spPr>
          <a:xfrm>
            <a:off x="7502239" y="497444"/>
            <a:ext cx="370614"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F</a:t>
            </a:r>
            <a:r>
              <a:rPr lang="en-US" baseline="-25000" dirty="0">
                <a:solidFill>
                  <a:srgbClr val="000000"/>
                </a:solidFill>
                <a:effectLst/>
                <a:latin typeface="Gill Sans" panose="020B0502020104020203" pitchFamily="34" charset="-79"/>
                <a:cs typeface="Gill Sans" panose="020B0502020104020203" pitchFamily="34" charset="-79"/>
              </a:rPr>
              <a:t>2</a:t>
            </a:r>
          </a:p>
        </p:txBody>
      </p:sp>
      <p:sp>
        <p:nvSpPr>
          <p:cNvPr id="12" name="Rectangle 11">
            <a:extLst>
              <a:ext uri="{FF2B5EF4-FFF2-40B4-BE49-F238E27FC236}">
                <a16:creationId xmlns:a16="http://schemas.microsoft.com/office/drawing/2014/main" id="{440444FA-EE77-573F-8858-4655CE403C1B}"/>
              </a:ext>
            </a:extLst>
          </p:cNvPr>
          <p:cNvSpPr/>
          <p:nvPr/>
        </p:nvSpPr>
        <p:spPr>
          <a:xfrm>
            <a:off x="6872964" y="1663590"/>
            <a:ext cx="349775"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s</a:t>
            </a:r>
            <a:r>
              <a:rPr lang="en-US" baseline="-25000" dirty="0">
                <a:solidFill>
                  <a:srgbClr val="000000"/>
                </a:solidFill>
                <a:effectLst/>
                <a:latin typeface="Gill Sans" panose="020B0502020104020203" pitchFamily="34" charset="-79"/>
                <a:cs typeface="Gill Sans" panose="020B0502020104020203" pitchFamily="34" charset="-79"/>
              </a:rPr>
              <a:t>1</a:t>
            </a:r>
            <a:endParaRPr lang="en-US" dirty="0">
              <a:solidFill>
                <a:srgbClr val="000000"/>
              </a:solidFill>
              <a:effectLst/>
              <a:latin typeface="Gill Sans" panose="020B0502020104020203" pitchFamily="34" charset="-79"/>
              <a:cs typeface="Gill Sans" panose="020B0502020104020203" pitchFamily="34" charset="-79"/>
            </a:endParaRPr>
          </a:p>
        </p:txBody>
      </p:sp>
      <p:sp>
        <p:nvSpPr>
          <p:cNvPr id="14" name="Rectangle 13">
            <a:extLst>
              <a:ext uri="{FF2B5EF4-FFF2-40B4-BE49-F238E27FC236}">
                <a16:creationId xmlns:a16="http://schemas.microsoft.com/office/drawing/2014/main" id="{038BC713-E9E7-7709-B0BA-A25B8589F080}"/>
              </a:ext>
            </a:extLst>
          </p:cNvPr>
          <p:cNvSpPr/>
          <p:nvPr/>
        </p:nvSpPr>
        <p:spPr>
          <a:xfrm>
            <a:off x="102381" y="49909"/>
            <a:ext cx="3225338" cy="954107"/>
          </a:xfrm>
          <a:prstGeom prst="rect">
            <a:avLst/>
          </a:prstGeom>
          <a:ln>
            <a:solidFill>
              <a:schemeClr val="tx1"/>
            </a:solidFill>
          </a:ln>
        </p:spPr>
        <p:txBody>
          <a:bodyPr wrap="square">
            <a:spAutoFit/>
          </a:bodyPr>
          <a:lstStyle/>
          <a:p>
            <a:r>
              <a:rPr lang="en-US" sz="2800" b="1" dirty="0">
                <a:solidFill>
                  <a:srgbClr val="000000"/>
                </a:solidFill>
                <a:effectLst/>
                <a:latin typeface="Helvetica" pitchFamily="2" charset="0"/>
              </a:rPr>
              <a:t>The structured</a:t>
            </a:r>
            <a:endParaRPr lang="en-US" sz="2800" dirty="0">
              <a:solidFill>
                <a:srgbClr val="000000"/>
              </a:solidFill>
              <a:effectLst/>
              <a:latin typeface="Helvetica" pitchFamily="2" charset="0"/>
            </a:endParaRPr>
          </a:p>
          <a:p>
            <a:r>
              <a:rPr lang="en-US" sz="2800" b="1" dirty="0">
                <a:solidFill>
                  <a:srgbClr val="000000"/>
                </a:solidFill>
                <a:effectLst/>
                <a:latin typeface="Helvetica" pitchFamily="2" charset="0"/>
              </a:rPr>
              <a:t>population model</a:t>
            </a:r>
            <a:endParaRPr lang="en-US" sz="2800" dirty="0">
              <a:solidFill>
                <a:srgbClr val="000000"/>
              </a:solidFill>
              <a:effectLst/>
              <a:latin typeface="Helvetica" pitchFamily="2" charset="0"/>
            </a:endParaRPr>
          </a:p>
        </p:txBody>
      </p:sp>
      <p:sp>
        <p:nvSpPr>
          <p:cNvPr id="17" name="Rectangle 16">
            <a:extLst>
              <a:ext uri="{FF2B5EF4-FFF2-40B4-BE49-F238E27FC236}">
                <a16:creationId xmlns:a16="http://schemas.microsoft.com/office/drawing/2014/main" id="{3E48C7A5-C833-0912-3D5E-91D8503F8482}"/>
              </a:ext>
            </a:extLst>
          </p:cNvPr>
          <p:cNvSpPr/>
          <p:nvPr/>
        </p:nvSpPr>
        <p:spPr>
          <a:xfrm>
            <a:off x="9203835" y="1101393"/>
            <a:ext cx="1068005" cy="1110836"/>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rPr>
              <a:t>Age</a:t>
            </a:r>
            <a:r>
              <a:rPr lang="en-US" sz="2200" baseline="-25000" dirty="0">
                <a:solidFill>
                  <a:schemeClr val="bg1"/>
                </a:solidFill>
              </a:rPr>
              <a:t>3</a:t>
            </a:r>
          </a:p>
        </p:txBody>
      </p:sp>
      <p:sp>
        <p:nvSpPr>
          <p:cNvPr id="19" name="Rectangle 18">
            <a:extLst>
              <a:ext uri="{FF2B5EF4-FFF2-40B4-BE49-F238E27FC236}">
                <a16:creationId xmlns:a16="http://schemas.microsoft.com/office/drawing/2014/main" id="{4C03C8A5-C7D1-1E87-B4E8-7BE9DB333AF3}"/>
              </a:ext>
            </a:extLst>
          </p:cNvPr>
          <p:cNvSpPr/>
          <p:nvPr/>
        </p:nvSpPr>
        <p:spPr>
          <a:xfrm>
            <a:off x="10973554" y="1118045"/>
            <a:ext cx="1068005" cy="1110836"/>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rPr>
              <a:t>Age</a:t>
            </a:r>
            <a:r>
              <a:rPr lang="en-US" sz="2200" baseline="-25000" dirty="0">
                <a:solidFill>
                  <a:schemeClr val="bg1"/>
                </a:solidFill>
              </a:rPr>
              <a:t>4</a:t>
            </a:r>
          </a:p>
        </p:txBody>
      </p:sp>
      <p:cxnSp>
        <p:nvCxnSpPr>
          <p:cNvPr id="29" name="Curved Connector 28">
            <a:extLst>
              <a:ext uri="{FF2B5EF4-FFF2-40B4-BE49-F238E27FC236}">
                <a16:creationId xmlns:a16="http://schemas.microsoft.com/office/drawing/2014/main" id="{47335A30-4D77-6456-FF96-1B3D9C77AE92}"/>
              </a:ext>
            </a:extLst>
          </p:cNvPr>
          <p:cNvCxnSpPr>
            <a:cxnSpLocks/>
            <a:stCxn id="17" idx="0"/>
            <a:endCxn id="6" idx="0"/>
          </p:cNvCxnSpPr>
          <p:nvPr/>
        </p:nvCxnSpPr>
        <p:spPr>
          <a:xfrm rot="16200000" flipV="1">
            <a:off x="7922461" y="-713985"/>
            <a:ext cx="41740" cy="3589015"/>
          </a:xfrm>
          <a:prstGeom prst="curvedConnector3">
            <a:avLst>
              <a:gd name="adj1" fmla="val 171972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1931D421-A09B-677A-0DE9-5CA4FD733F5A}"/>
              </a:ext>
            </a:extLst>
          </p:cNvPr>
          <p:cNvSpPr/>
          <p:nvPr/>
        </p:nvSpPr>
        <p:spPr>
          <a:xfrm>
            <a:off x="9272252" y="401407"/>
            <a:ext cx="370614"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F</a:t>
            </a:r>
            <a:r>
              <a:rPr lang="en-US" baseline="-25000" dirty="0">
                <a:solidFill>
                  <a:srgbClr val="000000"/>
                </a:solidFill>
                <a:effectLst/>
                <a:latin typeface="Gill Sans" panose="020B0502020104020203" pitchFamily="34" charset="-79"/>
                <a:cs typeface="Gill Sans" panose="020B0502020104020203" pitchFamily="34" charset="-79"/>
              </a:rPr>
              <a:t>3</a:t>
            </a:r>
          </a:p>
        </p:txBody>
      </p:sp>
      <p:sp>
        <p:nvSpPr>
          <p:cNvPr id="34" name="Rectangle 33">
            <a:extLst>
              <a:ext uri="{FF2B5EF4-FFF2-40B4-BE49-F238E27FC236}">
                <a16:creationId xmlns:a16="http://schemas.microsoft.com/office/drawing/2014/main" id="{F3AC45C7-44F2-AB58-E957-4BB6D813837B}"/>
              </a:ext>
            </a:extLst>
          </p:cNvPr>
          <p:cNvSpPr/>
          <p:nvPr/>
        </p:nvSpPr>
        <p:spPr>
          <a:xfrm>
            <a:off x="11111170" y="312778"/>
            <a:ext cx="370614"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F</a:t>
            </a:r>
            <a:r>
              <a:rPr lang="en-US" baseline="-25000" dirty="0">
                <a:solidFill>
                  <a:srgbClr val="000000"/>
                </a:solidFill>
                <a:effectLst/>
                <a:latin typeface="Gill Sans" panose="020B0502020104020203" pitchFamily="34" charset="-79"/>
                <a:cs typeface="Gill Sans" panose="020B0502020104020203" pitchFamily="34" charset="-79"/>
              </a:rPr>
              <a:t>4</a:t>
            </a:r>
          </a:p>
        </p:txBody>
      </p:sp>
      <p:cxnSp>
        <p:nvCxnSpPr>
          <p:cNvPr id="39" name="Curved Connector 38">
            <a:extLst>
              <a:ext uri="{FF2B5EF4-FFF2-40B4-BE49-F238E27FC236}">
                <a16:creationId xmlns:a16="http://schemas.microsoft.com/office/drawing/2014/main" id="{D72AF380-22F4-5B45-38CB-591D2E71BDAF}"/>
              </a:ext>
            </a:extLst>
          </p:cNvPr>
          <p:cNvCxnSpPr>
            <a:cxnSpLocks/>
            <a:stCxn id="19" idx="0"/>
            <a:endCxn id="6" idx="0"/>
          </p:cNvCxnSpPr>
          <p:nvPr/>
        </p:nvCxnSpPr>
        <p:spPr>
          <a:xfrm rot="16200000" flipV="1">
            <a:off x="8798994" y="-1590518"/>
            <a:ext cx="58392" cy="5358734"/>
          </a:xfrm>
          <a:prstGeom prst="curvedConnector3">
            <a:avLst>
              <a:gd name="adj1" fmla="val 1757594"/>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A05CCB20-3C42-767D-87A3-F6210A3F1087}"/>
              </a:ext>
            </a:extLst>
          </p:cNvPr>
          <p:cNvCxnSpPr>
            <a:cxnSpLocks/>
          </p:cNvCxnSpPr>
          <p:nvPr/>
        </p:nvCxnSpPr>
        <p:spPr>
          <a:xfrm>
            <a:off x="8542060" y="1683386"/>
            <a:ext cx="63568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Rectangle 48">
            <a:extLst>
              <a:ext uri="{FF2B5EF4-FFF2-40B4-BE49-F238E27FC236}">
                <a16:creationId xmlns:a16="http://schemas.microsoft.com/office/drawing/2014/main" id="{09E488CE-1B8F-8138-B347-F8A05764FE6B}"/>
              </a:ext>
            </a:extLst>
          </p:cNvPr>
          <p:cNvSpPr/>
          <p:nvPr/>
        </p:nvSpPr>
        <p:spPr>
          <a:xfrm>
            <a:off x="8667471" y="1679577"/>
            <a:ext cx="349775"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s</a:t>
            </a:r>
            <a:r>
              <a:rPr lang="en-US" baseline="-25000" dirty="0">
                <a:solidFill>
                  <a:srgbClr val="000000"/>
                </a:solidFill>
                <a:effectLst/>
                <a:latin typeface="Gill Sans" panose="020B0502020104020203" pitchFamily="34" charset="-79"/>
                <a:cs typeface="Gill Sans" panose="020B0502020104020203" pitchFamily="34" charset="-79"/>
              </a:rPr>
              <a:t>2</a:t>
            </a:r>
            <a:endParaRPr lang="en-US" dirty="0">
              <a:solidFill>
                <a:srgbClr val="000000"/>
              </a:solidFill>
              <a:effectLst/>
              <a:latin typeface="Gill Sans" panose="020B0502020104020203" pitchFamily="34" charset="-79"/>
              <a:cs typeface="Gill Sans" panose="020B0502020104020203" pitchFamily="34" charset="-79"/>
            </a:endParaRPr>
          </a:p>
        </p:txBody>
      </p:sp>
      <p:cxnSp>
        <p:nvCxnSpPr>
          <p:cNvPr id="50" name="Straight Arrow Connector 49">
            <a:extLst>
              <a:ext uri="{FF2B5EF4-FFF2-40B4-BE49-F238E27FC236}">
                <a16:creationId xmlns:a16="http://schemas.microsoft.com/office/drawing/2014/main" id="{B0D30529-5EF5-53CA-C41B-BD49CE005BE3}"/>
              </a:ext>
            </a:extLst>
          </p:cNvPr>
          <p:cNvCxnSpPr>
            <a:cxnSpLocks/>
          </p:cNvCxnSpPr>
          <p:nvPr/>
        </p:nvCxnSpPr>
        <p:spPr>
          <a:xfrm>
            <a:off x="10309290" y="1667399"/>
            <a:ext cx="63568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5B5B36BD-AF4A-53EB-F0C2-73FF3133D6EA}"/>
              </a:ext>
            </a:extLst>
          </p:cNvPr>
          <p:cNvSpPr/>
          <p:nvPr/>
        </p:nvSpPr>
        <p:spPr>
          <a:xfrm>
            <a:off x="10434701" y="1663590"/>
            <a:ext cx="349775"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s</a:t>
            </a:r>
            <a:r>
              <a:rPr lang="en-US" baseline="-25000" dirty="0">
                <a:solidFill>
                  <a:srgbClr val="000000"/>
                </a:solidFill>
                <a:effectLst/>
                <a:latin typeface="Gill Sans" panose="020B0502020104020203" pitchFamily="34" charset="-79"/>
                <a:cs typeface="Gill Sans" panose="020B0502020104020203" pitchFamily="34" charset="-79"/>
              </a:rPr>
              <a:t>3</a:t>
            </a:r>
            <a:endParaRPr lang="en-US" dirty="0">
              <a:solidFill>
                <a:srgbClr val="000000"/>
              </a:solidFill>
              <a:effectLst/>
              <a:latin typeface="Gill Sans" panose="020B0502020104020203" pitchFamily="34" charset="-79"/>
              <a:cs typeface="Gill Sans" panose="020B0502020104020203" pitchFamily="34" charset="-79"/>
            </a:endParaRPr>
          </a:p>
        </p:txBody>
      </p:sp>
      <p:sp>
        <p:nvSpPr>
          <p:cNvPr id="40" name="TextBox 39">
            <a:extLst>
              <a:ext uri="{FF2B5EF4-FFF2-40B4-BE49-F238E27FC236}">
                <a16:creationId xmlns:a16="http://schemas.microsoft.com/office/drawing/2014/main" id="{B55F2713-39E0-6E05-8602-35965FCC4242}"/>
              </a:ext>
            </a:extLst>
          </p:cNvPr>
          <p:cNvSpPr txBox="1"/>
          <p:nvPr/>
        </p:nvSpPr>
        <p:spPr>
          <a:xfrm>
            <a:off x="6195775" y="3313627"/>
            <a:ext cx="65" cy="553998"/>
          </a:xfrm>
          <a:prstGeom prst="rect">
            <a:avLst/>
          </a:prstGeom>
          <a:noFill/>
        </p:spPr>
        <p:txBody>
          <a:bodyPr wrap="none" lIns="0" tIns="0" rIns="0" bIns="0" rtlCol="0">
            <a:spAutoFit/>
          </a:bodyPr>
          <a:lstStyle/>
          <a:p>
            <a:endParaRPr lang="en-US" dirty="0"/>
          </a:p>
          <a:p>
            <a:endParaRPr lang="en-US" dirty="0"/>
          </a:p>
        </p:txBody>
      </p:sp>
      <p:pic>
        <p:nvPicPr>
          <p:cNvPr id="23" name="Picture 4" descr="Orange Roughy - Good Fish Bad Fish">
            <a:extLst>
              <a:ext uri="{FF2B5EF4-FFF2-40B4-BE49-F238E27FC236}">
                <a16:creationId xmlns:a16="http://schemas.microsoft.com/office/drawing/2014/main" id="{1D226ED6-957E-8FBC-74AC-AC46935F16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75531" y="5433888"/>
            <a:ext cx="3393039" cy="141376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C9A7CA6C-2968-9F54-6E11-E92A80086F9E}"/>
              </a:ext>
            </a:extLst>
          </p:cNvPr>
          <p:cNvSpPr txBox="1"/>
          <p:nvPr/>
        </p:nvSpPr>
        <p:spPr>
          <a:xfrm>
            <a:off x="5930896" y="2935665"/>
            <a:ext cx="3883913" cy="1107996"/>
          </a:xfrm>
          <a:prstGeom prst="rect">
            <a:avLst/>
          </a:prstGeom>
          <a:noFill/>
        </p:spPr>
        <p:txBody>
          <a:bodyPr wrap="square" rtlCol="0">
            <a:spAutoFit/>
          </a:bodyPr>
          <a:lstStyle/>
          <a:p>
            <a:r>
              <a:rPr lang="en-US" sz="2200" dirty="0"/>
              <a:t>Poor modeling projections has led to severe overexploitation, a common problem in fisheries…</a:t>
            </a:r>
            <a:endParaRPr lang="en-US" sz="2200" dirty="0">
              <a:latin typeface="+mj-lt"/>
              <a:cs typeface="Franklin Gothic Medium"/>
            </a:endParaRPr>
          </a:p>
        </p:txBody>
      </p:sp>
      <p:pic>
        <p:nvPicPr>
          <p:cNvPr id="5" name="Picture 4" descr="Orange Worldwide Catches">
            <a:extLst>
              <a:ext uri="{FF2B5EF4-FFF2-40B4-BE49-F238E27FC236}">
                <a16:creationId xmlns:a16="http://schemas.microsoft.com/office/drawing/2014/main" id="{F5B433E0-A61E-80FA-5BBA-1A1D445AB02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4551" y="2194592"/>
            <a:ext cx="5723241" cy="4337613"/>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A2B9190A-3ED3-8CFB-6BA0-E17196C0112D}"/>
              </a:ext>
            </a:extLst>
          </p:cNvPr>
          <p:cNvSpPr txBox="1"/>
          <p:nvPr/>
        </p:nvSpPr>
        <p:spPr>
          <a:xfrm>
            <a:off x="5930895" y="4145353"/>
            <a:ext cx="3883913" cy="1785104"/>
          </a:xfrm>
          <a:prstGeom prst="rect">
            <a:avLst/>
          </a:prstGeom>
          <a:noFill/>
        </p:spPr>
        <p:txBody>
          <a:bodyPr wrap="square" rtlCol="0">
            <a:spAutoFit/>
          </a:bodyPr>
          <a:lstStyle/>
          <a:p>
            <a:r>
              <a:rPr lang="en-US" sz="2200" dirty="0"/>
              <a:t>In 2008, the international TAC for orange </a:t>
            </a:r>
            <a:r>
              <a:rPr lang="en-US" sz="2200" dirty="0" err="1"/>
              <a:t>roughy</a:t>
            </a:r>
            <a:r>
              <a:rPr lang="en-US" sz="2200" dirty="0"/>
              <a:t> was reduced from 1470 tons to 914 tons… down from over 90,000 tons in the early 1990s…</a:t>
            </a:r>
            <a:endParaRPr lang="en-US" sz="2200" dirty="0">
              <a:latin typeface="+mj-lt"/>
              <a:cs typeface="Franklin Gothic Medium"/>
            </a:endParaRPr>
          </a:p>
        </p:txBody>
      </p:sp>
    </p:spTree>
    <p:extLst>
      <p:ext uri="{BB962C8B-B14F-4D97-AF65-F5344CB8AC3E}">
        <p14:creationId xmlns:p14="http://schemas.microsoft.com/office/powerpoint/2010/main" val="409763256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F696A1C-45EC-0500-C0D9-77E12DFD1469}"/>
              </a:ext>
            </a:extLst>
          </p:cNvPr>
          <p:cNvSpPr/>
          <p:nvPr/>
        </p:nvSpPr>
        <p:spPr>
          <a:xfrm>
            <a:off x="5614820" y="1059653"/>
            <a:ext cx="1068005" cy="1110836"/>
          </a:xfrm>
          <a:prstGeom prst="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rPr>
              <a:t>Age</a:t>
            </a:r>
            <a:r>
              <a:rPr lang="en-US" sz="2200" baseline="-25000" dirty="0">
                <a:solidFill>
                  <a:schemeClr val="bg1"/>
                </a:solidFill>
              </a:rPr>
              <a:t>1</a:t>
            </a:r>
          </a:p>
        </p:txBody>
      </p:sp>
      <p:sp>
        <p:nvSpPr>
          <p:cNvPr id="7" name="Rectangle 6">
            <a:extLst>
              <a:ext uri="{FF2B5EF4-FFF2-40B4-BE49-F238E27FC236}">
                <a16:creationId xmlns:a16="http://schemas.microsoft.com/office/drawing/2014/main" id="{B100A66E-14FC-9490-514E-7F4B15169425}"/>
              </a:ext>
            </a:extLst>
          </p:cNvPr>
          <p:cNvSpPr/>
          <p:nvPr/>
        </p:nvSpPr>
        <p:spPr>
          <a:xfrm>
            <a:off x="7412878" y="1122174"/>
            <a:ext cx="1068005" cy="1110836"/>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rPr>
              <a:t>Age</a:t>
            </a:r>
            <a:r>
              <a:rPr lang="en-US" sz="2200" baseline="-25000" dirty="0">
                <a:solidFill>
                  <a:schemeClr val="bg1"/>
                </a:solidFill>
              </a:rPr>
              <a:t>2</a:t>
            </a:r>
          </a:p>
        </p:txBody>
      </p:sp>
      <p:cxnSp>
        <p:nvCxnSpPr>
          <p:cNvPr id="8" name="Straight Arrow Connector 7">
            <a:extLst>
              <a:ext uri="{FF2B5EF4-FFF2-40B4-BE49-F238E27FC236}">
                <a16:creationId xmlns:a16="http://schemas.microsoft.com/office/drawing/2014/main" id="{126D0A65-B8DE-E62E-A810-3A2266DECA0B}"/>
              </a:ext>
            </a:extLst>
          </p:cNvPr>
          <p:cNvCxnSpPr>
            <a:cxnSpLocks/>
          </p:cNvCxnSpPr>
          <p:nvPr/>
        </p:nvCxnSpPr>
        <p:spPr>
          <a:xfrm>
            <a:off x="6747553" y="1667399"/>
            <a:ext cx="63568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Curved Connector 8">
            <a:extLst>
              <a:ext uri="{FF2B5EF4-FFF2-40B4-BE49-F238E27FC236}">
                <a16:creationId xmlns:a16="http://schemas.microsoft.com/office/drawing/2014/main" id="{FE79CBD2-5EBC-2FEA-5226-900D30F6C4A6}"/>
              </a:ext>
            </a:extLst>
          </p:cNvPr>
          <p:cNvCxnSpPr>
            <a:cxnSpLocks/>
            <a:stCxn id="7" idx="0"/>
            <a:endCxn id="6" idx="0"/>
          </p:cNvCxnSpPr>
          <p:nvPr/>
        </p:nvCxnSpPr>
        <p:spPr>
          <a:xfrm rot="16200000" flipV="1">
            <a:off x="7016592" y="191885"/>
            <a:ext cx="62521" cy="1798058"/>
          </a:xfrm>
          <a:prstGeom prst="curvedConnector3">
            <a:avLst>
              <a:gd name="adj1" fmla="val 465637"/>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E11AF108-E2F0-EB7D-4543-6EB8DE0E1BAC}"/>
              </a:ext>
            </a:extLst>
          </p:cNvPr>
          <p:cNvSpPr/>
          <p:nvPr/>
        </p:nvSpPr>
        <p:spPr>
          <a:xfrm>
            <a:off x="7502239" y="497444"/>
            <a:ext cx="370614"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F</a:t>
            </a:r>
            <a:r>
              <a:rPr lang="en-US" baseline="-25000" dirty="0">
                <a:solidFill>
                  <a:srgbClr val="000000"/>
                </a:solidFill>
                <a:effectLst/>
                <a:latin typeface="Gill Sans" panose="020B0502020104020203" pitchFamily="34" charset="-79"/>
                <a:cs typeface="Gill Sans" panose="020B0502020104020203" pitchFamily="34" charset="-79"/>
              </a:rPr>
              <a:t>2</a:t>
            </a:r>
          </a:p>
        </p:txBody>
      </p:sp>
      <p:sp>
        <p:nvSpPr>
          <p:cNvPr id="12" name="Rectangle 11">
            <a:extLst>
              <a:ext uri="{FF2B5EF4-FFF2-40B4-BE49-F238E27FC236}">
                <a16:creationId xmlns:a16="http://schemas.microsoft.com/office/drawing/2014/main" id="{440444FA-EE77-573F-8858-4655CE403C1B}"/>
              </a:ext>
            </a:extLst>
          </p:cNvPr>
          <p:cNvSpPr/>
          <p:nvPr/>
        </p:nvSpPr>
        <p:spPr>
          <a:xfrm>
            <a:off x="6872964" y="1663590"/>
            <a:ext cx="349775"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s</a:t>
            </a:r>
            <a:r>
              <a:rPr lang="en-US" baseline="-25000" dirty="0">
                <a:solidFill>
                  <a:srgbClr val="000000"/>
                </a:solidFill>
                <a:effectLst/>
                <a:latin typeface="Gill Sans" panose="020B0502020104020203" pitchFamily="34" charset="-79"/>
                <a:cs typeface="Gill Sans" panose="020B0502020104020203" pitchFamily="34" charset="-79"/>
              </a:rPr>
              <a:t>1</a:t>
            </a:r>
            <a:endParaRPr lang="en-US" dirty="0">
              <a:solidFill>
                <a:srgbClr val="000000"/>
              </a:solidFill>
              <a:effectLst/>
              <a:latin typeface="Gill Sans" panose="020B0502020104020203" pitchFamily="34" charset="-79"/>
              <a:cs typeface="Gill Sans" panose="020B0502020104020203" pitchFamily="34" charset="-79"/>
            </a:endParaRPr>
          </a:p>
        </p:txBody>
      </p:sp>
      <p:sp>
        <p:nvSpPr>
          <p:cNvPr id="14" name="Rectangle 13">
            <a:extLst>
              <a:ext uri="{FF2B5EF4-FFF2-40B4-BE49-F238E27FC236}">
                <a16:creationId xmlns:a16="http://schemas.microsoft.com/office/drawing/2014/main" id="{038BC713-E9E7-7709-B0BA-A25B8589F080}"/>
              </a:ext>
            </a:extLst>
          </p:cNvPr>
          <p:cNvSpPr/>
          <p:nvPr/>
        </p:nvSpPr>
        <p:spPr>
          <a:xfrm>
            <a:off x="102381" y="49909"/>
            <a:ext cx="3225338" cy="954107"/>
          </a:xfrm>
          <a:prstGeom prst="rect">
            <a:avLst/>
          </a:prstGeom>
          <a:ln>
            <a:solidFill>
              <a:schemeClr val="tx1"/>
            </a:solidFill>
          </a:ln>
        </p:spPr>
        <p:txBody>
          <a:bodyPr wrap="square">
            <a:spAutoFit/>
          </a:bodyPr>
          <a:lstStyle/>
          <a:p>
            <a:r>
              <a:rPr lang="en-US" sz="2800" b="1" dirty="0">
                <a:solidFill>
                  <a:srgbClr val="000000"/>
                </a:solidFill>
                <a:effectLst/>
                <a:latin typeface="Helvetica" pitchFamily="2" charset="0"/>
              </a:rPr>
              <a:t>The structured</a:t>
            </a:r>
            <a:endParaRPr lang="en-US" sz="2800" dirty="0">
              <a:solidFill>
                <a:srgbClr val="000000"/>
              </a:solidFill>
              <a:effectLst/>
              <a:latin typeface="Helvetica" pitchFamily="2" charset="0"/>
            </a:endParaRPr>
          </a:p>
          <a:p>
            <a:r>
              <a:rPr lang="en-US" sz="2800" b="1" dirty="0">
                <a:solidFill>
                  <a:srgbClr val="000000"/>
                </a:solidFill>
                <a:effectLst/>
                <a:latin typeface="Helvetica" pitchFamily="2" charset="0"/>
              </a:rPr>
              <a:t>population model</a:t>
            </a:r>
            <a:endParaRPr lang="en-US" sz="2800" dirty="0">
              <a:solidFill>
                <a:srgbClr val="000000"/>
              </a:solidFill>
              <a:effectLst/>
              <a:latin typeface="Helvetica" pitchFamily="2" charset="0"/>
            </a:endParaRPr>
          </a:p>
        </p:txBody>
      </p:sp>
      <p:sp>
        <p:nvSpPr>
          <p:cNvPr id="17" name="Rectangle 16">
            <a:extLst>
              <a:ext uri="{FF2B5EF4-FFF2-40B4-BE49-F238E27FC236}">
                <a16:creationId xmlns:a16="http://schemas.microsoft.com/office/drawing/2014/main" id="{3E48C7A5-C833-0912-3D5E-91D8503F8482}"/>
              </a:ext>
            </a:extLst>
          </p:cNvPr>
          <p:cNvSpPr/>
          <p:nvPr/>
        </p:nvSpPr>
        <p:spPr>
          <a:xfrm>
            <a:off x="9203835" y="1101393"/>
            <a:ext cx="1068005" cy="1110836"/>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rPr>
              <a:t>Age</a:t>
            </a:r>
            <a:r>
              <a:rPr lang="en-US" sz="2200" baseline="-25000" dirty="0">
                <a:solidFill>
                  <a:schemeClr val="bg1"/>
                </a:solidFill>
              </a:rPr>
              <a:t>3</a:t>
            </a:r>
          </a:p>
        </p:txBody>
      </p:sp>
      <p:sp>
        <p:nvSpPr>
          <p:cNvPr id="19" name="Rectangle 18">
            <a:extLst>
              <a:ext uri="{FF2B5EF4-FFF2-40B4-BE49-F238E27FC236}">
                <a16:creationId xmlns:a16="http://schemas.microsoft.com/office/drawing/2014/main" id="{4C03C8A5-C7D1-1E87-B4E8-7BE9DB333AF3}"/>
              </a:ext>
            </a:extLst>
          </p:cNvPr>
          <p:cNvSpPr/>
          <p:nvPr/>
        </p:nvSpPr>
        <p:spPr>
          <a:xfrm>
            <a:off x="10973554" y="1118045"/>
            <a:ext cx="1068005" cy="1110836"/>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rPr>
              <a:t>Age</a:t>
            </a:r>
            <a:r>
              <a:rPr lang="en-US" sz="2200" baseline="-25000" dirty="0">
                <a:solidFill>
                  <a:schemeClr val="bg1"/>
                </a:solidFill>
              </a:rPr>
              <a:t>4</a:t>
            </a:r>
          </a:p>
        </p:txBody>
      </p:sp>
      <p:cxnSp>
        <p:nvCxnSpPr>
          <p:cNvPr id="29" name="Curved Connector 28">
            <a:extLst>
              <a:ext uri="{FF2B5EF4-FFF2-40B4-BE49-F238E27FC236}">
                <a16:creationId xmlns:a16="http://schemas.microsoft.com/office/drawing/2014/main" id="{47335A30-4D77-6456-FF96-1B3D9C77AE92}"/>
              </a:ext>
            </a:extLst>
          </p:cNvPr>
          <p:cNvCxnSpPr>
            <a:cxnSpLocks/>
            <a:stCxn id="17" idx="0"/>
            <a:endCxn id="6" idx="0"/>
          </p:cNvCxnSpPr>
          <p:nvPr/>
        </p:nvCxnSpPr>
        <p:spPr>
          <a:xfrm rot="16200000" flipV="1">
            <a:off x="7922461" y="-713985"/>
            <a:ext cx="41740" cy="3589015"/>
          </a:xfrm>
          <a:prstGeom prst="curvedConnector3">
            <a:avLst>
              <a:gd name="adj1" fmla="val 171972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1931D421-A09B-677A-0DE9-5CA4FD733F5A}"/>
              </a:ext>
            </a:extLst>
          </p:cNvPr>
          <p:cNvSpPr/>
          <p:nvPr/>
        </p:nvSpPr>
        <p:spPr>
          <a:xfrm>
            <a:off x="9272252" y="401407"/>
            <a:ext cx="370614"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F</a:t>
            </a:r>
            <a:r>
              <a:rPr lang="en-US" baseline="-25000" dirty="0">
                <a:solidFill>
                  <a:srgbClr val="000000"/>
                </a:solidFill>
                <a:effectLst/>
                <a:latin typeface="Gill Sans" panose="020B0502020104020203" pitchFamily="34" charset="-79"/>
                <a:cs typeface="Gill Sans" panose="020B0502020104020203" pitchFamily="34" charset="-79"/>
              </a:rPr>
              <a:t>3</a:t>
            </a:r>
          </a:p>
        </p:txBody>
      </p:sp>
      <p:sp>
        <p:nvSpPr>
          <p:cNvPr id="34" name="Rectangle 33">
            <a:extLst>
              <a:ext uri="{FF2B5EF4-FFF2-40B4-BE49-F238E27FC236}">
                <a16:creationId xmlns:a16="http://schemas.microsoft.com/office/drawing/2014/main" id="{F3AC45C7-44F2-AB58-E957-4BB6D813837B}"/>
              </a:ext>
            </a:extLst>
          </p:cNvPr>
          <p:cNvSpPr/>
          <p:nvPr/>
        </p:nvSpPr>
        <p:spPr>
          <a:xfrm>
            <a:off x="11111170" y="312778"/>
            <a:ext cx="370614"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F</a:t>
            </a:r>
            <a:r>
              <a:rPr lang="en-US" baseline="-25000" dirty="0">
                <a:solidFill>
                  <a:srgbClr val="000000"/>
                </a:solidFill>
                <a:effectLst/>
                <a:latin typeface="Gill Sans" panose="020B0502020104020203" pitchFamily="34" charset="-79"/>
                <a:cs typeface="Gill Sans" panose="020B0502020104020203" pitchFamily="34" charset="-79"/>
              </a:rPr>
              <a:t>4</a:t>
            </a:r>
          </a:p>
        </p:txBody>
      </p:sp>
      <p:cxnSp>
        <p:nvCxnSpPr>
          <p:cNvPr id="39" name="Curved Connector 38">
            <a:extLst>
              <a:ext uri="{FF2B5EF4-FFF2-40B4-BE49-F238E27FC236}">
                <a16:creationId xmlns:a16="http://schemas.microsoft.com/office/drawing/2014/main" id="{D72AF380-22F4-5B45-38CB-591D2E71BDAF}"/>
              </a:ext>
            </a:extLst>
          </p:cNvPr>
          <p:cNvCxnSpPr>
            <a:cxnSpLocks/>
            <a:stCxn id="19" idx="0"/>
            <a:endCxn id="6" idx="0"/>
          </p:cNvCxnSpPr>
          <p:nvPr/>
        </p:nvCxnSpPr>
        <p:spPr>
          <a:xfrm rot="16200000" flipV="1">
            <a:off x="8798994" y="-1590518"/>
            <a:ext cx="58392" cy="5358734"/>
          </a:xfrm>
          <a:prstGeom prst="curvedConnector3">
            <a:avLst>
              <a:gd name="adj1" fmla="val 1757594"/>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A05CCB20-3C42-767D-87A3-F6210A3F1087}"/>
              </a:ext>
            </a:extLst>
          </p:cNvPr>
          <p:cNvCxnSpPr>
            <a:cxnSpLocks/>
          </p:cNvCxnSpPr>
          <p:nvPr/>
        </p:nvCxnSpPr>
        <p:spPr>
          <a:xfrm>
            <a:off x="8542060" y="1683386"/>
            <a:ext cx="63568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Rectangle 48">
            <a:extLst>
              <a:ext uri="{FF2B5EF4-FFF2-40B4-BE49-F238E27FC236}">
                <a16:creationId xmlns:a16="http://schemas.microsoft.com/office/drawing/2014/main" id="{09E488CE-1B8F-8138-B347-F8A05764FE6B}"/>
              </a:ext>
            </a:extLst>
          </p:cNvPr>
          <p:cNvSpPr/>
          <p:nvPr/>
        </p:nvSpPr>
        <p:spPr>
          <a:xfrm>
            <a:off x="8667471" y="1679577"/>
            <a:ext cx="349775"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s</a:t>
            </a:r>
            <a:r>
              <a:rPr lang="en-US" baseline="-25000" dirty="0">
                <a:solidFill>
                  <a:srgbClr val="000000"/>
                </a:solidFill>
                <a:effectLst/>
                <a:latin typeface="Gill Sans" panose="020B0502020104020203" pitchFamily="34" charset="-79"/>
                <a:cs typeface="Gill Sans" panose="020B0502020104020203" pitchFamily="34" charset="-79"/>
              </a:rPr>
              <a:t>2</a:t>
            </a:r>
            <a:endParaRPr lang="en-US" dirty="0">
              <a:solidFill>
                <a:srgbClr val="000000"/>
              </a:solidFill>
              <a:effectLst/>
              <a:latin typeface="Gill Sans" panose="020B0502020104020203" pitchFamily="34" charset="-79"/>
              <a:cs typeface="Gill Sans" panose="020B0502020104020203" pitchFamily="34" charset="-79"/>
            </a:endParaRPr>
          </a:p>
        </p:txBody>
      </p:sp>
      <p:cxnSp>
        <p:nvCxnSpPr>
          <p:cNvPr id="50" name="Straight Arrow Connector 49">
            <a:extLst>
              <a:ext uri="{FF2B5EF4-FFF2-40B4-BE49-F238E27FC236}">
                <a16:creationId xmlns:a16="http://schemas.microsoft.com/office/drawing/2014/main" id="{B0D30529-5EF5-53CA-C41B-BD49CE005BE3}"/>
              </a:ext>
            </a:extLst>
          </p:cNvPr>
          <p:cNvCxnSpPr>
            <a:cxnSpLocks/>
          </p:cNvCxnSpPr>
          <p:nvPr/>
        </p:nvCxnSpPr>
        <p:spPr>
          <a:xfrm>
            <a:off x="10309290" y="1667399"/>
            <a:ext cx="63568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5B5B36BD-AF4A-53EB-F0C2-73FF3133D6EA}"/>
              </a:ext>
            </a:extLst>
          </p:cNvPr>
          <p:cNvSpPr/>
          <p:nvPr/>
        </p:nvSpPr>
        <p:spPr>
          <a:xfrm>
            <a:off x="10434701" y="1663590"/>
            <a:ext cx="349775"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s</a:t>
            </a:r>
            <a:r>
              <a:rPr lang="en-US" baseline="-25000" dirty="0">
                <a:solidFill>
                  <a:srgbClr val="000000"/>
                </a:solidFill>
                <a:effectLst/>
                <a:latin typeface="Gill Sans" panose="020B0502020104020203" pitchFamily="34" charset="-79"/>
                <a:cs typeface="Gill Sans" panose="020B0502020104020203" pitchFamily="34" charset="-79"/>
              </a:rPr>
              <a:t>3</a:t>
            </a:r>
            <a:endParaRPr lang="en-US" dirty="0">
              <a:solidFill>
                <a:srgbClr val="000000"/>
              </a:solidFill>
              <a:effectLst/>
              <a:latin typeface="Gill Sans" panose="020B0502020104020203" pitchFamily="34" charset="-79"/>
              <a:cs typeface="Gill Sans" panose="020B0502020104020203" pitchFamily="34" charset="-79"/>
            </a:endParaRPr>
          </a:p>
        </p:txBody>
      </p:sp>
      <p:sp>
        <p:nvSpPr>
          <p:cNvPr id="40" name="TextBox 39">
            <a:extLst>
              <a:ext uri="{FF2B5EF4-FFF2-40B4-BE49-F238E27FC236}">
                <a16:creationId xmlns:a16="http://schemas.microsoft.com/office/drawing/2014/main" id="{B55F2713-39E0-6E05-8602-35965FCC4242}"/>
              </a:ext>
            </a:extLst>
          </p:cNvPr>
          <p:cNvSpPr txBox="1"/>
          <p:nvPr/>
        </p:nvSpPr>
        <p:spPr>
          <a:xfrm>
            <a:off x="6195775" y="3313627"/>
            <a:ext cx="65" cy="553998"/>
          </a:xfrm>
          <a:prstGeom prst="rect">
            <a:avLst/>
          </a:prstGeom>
          <a:noFill/>
        </p:spPr>
        <p:txBody>
          <a:bodyPr wrap="none" lIns="0" tIns="0" rIns="0" bIns="0" rtlCol="0">
            <a:spAutoFit/>
          </a:bodyPr>
          <a:lstStyle/>
          <a:p>
            <a:endParaRPr lang="en-US" dirty="0"/>
          </a:p>
          <a:p>
            <a:endParaRPr lang="en-US" dirty="0"/>
          </a:p>
        </p:txBody>
      </p:sp>
      <p:sp>
        <p:nvSpPr>
          <p:cNvPr id="63" name="Rectangle 62">
            <a:extLst>
              <a:ext uri="{FF2B5EF4-FFF2-40B4-BE49-F238E27FC236}">
                <a16:creationId xmlns:a16="http://schemas.microsoft.com/office/drawing/2014/main" id="{78F429B0-676B-8E57-CFA6-D136988780A6}"/>
              </a:ext>
            </a:extLst>
          </p:cNvPr>
          <p:cNvSpPr/>
          <p:nvPr/>
        </p:nvSpPr>
        <p:spPr>
          <a:xfrm>
            <a:off x="248282" y="1436698"/>
            <a:ext cx="5252936" cy="892552"/>
          </a:xfrm>
          <a:prstGeom prst="rect">
            <a:avLst/>
          </a:prstGeom>
        </p:spPr>
        <p:txBody>
          <a:bodyPr wrap="square">
            <a:spAutoFit/>
          </a:bodyPr>
          <a:lstStyle/>
          <a:p>
            <a:r>
              <a:rPr lang="en-US" sz="2600" dirty="0">
                <a:solidFill>
                  <a:srgbClr val="000000"/>
                </a:solidFill>
                <a:effectLst/>
              </a:rPr>
              <a:t>Life table analysis is also used extensively in </a:t>
            </a:r>
            <a:r>
              <a:rPr lang="en-US" sz="2600" b="1" dirty="0">
                <a:solidFill>
                  <a:srgbClr val="C00000"/>
                </a:solidFill>
                <a:effectLst/>
              </a:rPr>
              <a:t>human demography</a:t>
            </a:r>
            <a:r>
              <a:rPr lang="en-US" sz="2600" dirty="0">
                <a:solidFill>
                  <a:srgbClr val="000000"/>
                </a:solidFill>
              </a:rPr>
              <a:t>.</a:t>
            </a:r>
            <a:endParaRPr lang="en-US" sz="2600" dirty="0">
              <a:solidFill>
                <a:srgbClr val="000000"/>
              </a:solidFill>
              <a:effectLst/>
            </a:endParaRPr>
          </a:p>
        </p:txBody>
      </p:sp>
      <p:pic>
        <p:nvPicPr>
          <p:cNvPr id="3" name="Picture 2" descr="A picture containing text, receipt&#10;&#10;Description automatically generated">
            <a:extLst>
              <a:ext uri="{FF2B5EF4-FFF2-40B4-BE49-F238E27FC236}">
                <a16:creationId xmlns:a16="http://schemas.microsoft.com/office/drawing/2014/main" id="{5C2E6066-F109-3500-89E9-508BF3E29299}"/>
              </a:ext>
            </a:extLst>
          </p:cNvPr>
          <p:cNvPicPr>
            <a:picLocks noChangeAspect="1"/>
          </p:cNvPicPr>
          <p:nvPr/>
        </p:nvPicPr>
        <p:blipFill>
          <a:blip r:embed="rId3"/>
          <a:stretch>
            <a:fillRect/>
          </a:stretch>
        </p:blipFill>
        <p:spPr>
          <a:xfrm>
            <a:off x="271691" y="2447409"/>
            <a:ext cx="6601273" cy="4254578"/>
          </a:xfrm>
          <a:prstGeom prst="rect">
            <a:avLst/>
          </a:prstGeom>
        </p:spPr>
      </p:pic>
      <p:sp>
        <p:nvSpPr>
          <p:cNvPr id="4" name="Rectangle 3">
            <a:extLst>
              <a:ext uri="{FF2B5EF4-FFF2-40B4-BE49-F238E27FC236}">
                <a16:creationId xmlns:a16="http://schemas.microsoft.com/office/drawing/2014/main" id="{DB013CCA-A129-51EE-58BC-E170397F763C}"/>
              </a:ext>
            </a:extLst>
          </p:cNvPr>
          <p:cNvSpPr/>
          <p:nvPr/>
        </p:nvSpPr>
        <p:spPr>
          <a:xfrm>
            <a:off x="6939064" y="3313627"/>
            <a:ext cx="5252936" cy="3293209"/>
          </a:xfrm>
          <a:prstGeom prst="rect">
            <a:avLst/>
          </a:prstGeom>
        </p:spPr>
        <p:txBody>
          <a:bodyPr wrap="square">
            <a:spAutoFit/>
          </a:bodyPr>
          <a:lstStyle/>
          <a:p>
            <a:r>
              <a:rPr lang="en-US" sz="2600" dirty="0">
                <a:solidFill>
                  <a:srgbClr val="000000"/>
                </a:solidFill>
                <a:effectLst/>
              </a:rPr>
              <a:t>Edmond Halley</a:t>
            </a:r>
            <a:r>
              <a:rPr lang="en-US" sz="2600" dirty="0">
                <a:solidFill>
                  <a:srgbClr val="000000"/>
                </a:solidFill>
                <a:effectLst/>
                <a:latin typeface="Calibri" panose="020F0502020204030204" pitchFamily="34" charset="0"/>
                <a:cs typeface="Calibri" panose="020F0502020204030204" pitchFamily="34" charset="0"/>
              </a:rPr>
              <a:t>, 1693</a:t>
            </a:r>
          </a:p>
          <a:p>
            <a:r>
              <a:rPr lang="en-US" sz="2600" i="1" dirty="0">
                <a:effectLst/>
                <a:latin typeface="Calibri" panose="020F0502020204030204" pitchFamily="34" charset="0"/>
                <a:cs typeface="Calibri" panose="020F0502020204030204" pitchFamily="34" charset="0"/>
              </a:rPr>
              <a:t>“An estimate of the degrees of the mortality of</a:t>
            </a:r>
            <a:r>
              <a:rPr lang="en-US" sz="2600" dirty="0">
                <a:latin typeface="Calibri" panose="020F0502020204030204" pitchFamily="34" charset="0"/>
                <a:cs typeface="Calibri" panose="020F0502020204030204" pitchFamily="34" charset="0"/>
              </a:rPr>
              <a:t> </a:t>
            </a:r>
            <a:r>
              <a:rPr lang="en-US" sz="2600" i="1" dirty="0">
                <a:effectLst/>
                <a:latin typeface="Calibri" panose="020F0502020204030204" pitchFamily="34" charset="0"/>
                <a:cs typeface="Calibri" panose="020F0502020204030204" pitchFamily="34" charset="0"/>
              </a:rPr>
              <a:t>mankind, drawn from curious tables of the births and funerals at the city of Breslau, with an attempt to</a:t>
            </a:r>
            <a:r>
              <a:rPr lang="en-US" sz="2600" dirty="0">
                <a:latin typeface="Calibri" panose="020F0502020204030204" pitchFamily="34" charset="0"/>
                <a:cs typeface="Calibri" panose="020F0502020204030204" pitchFamily="34" charset="0"/>
              </a:rPr>
              <a:t> </a:t>
            </a:r>
            <a:r>
              <a:rPr lang="en-US" sz="2600" i="1" dirty="0">
                <a:effectLst/>
                <a:latin typeface="Calibri" panose="020F0502020204030204" pitchFamily="34" charset="0"/>
                <a:cs typeface="Calibri" panose="020F0502020204030204" pitchFamily="34" charset="0"/>
              </a:rPr>
              <a:t>ascertain the price of annuities upon lives…”</a:t>
            </a:r>
            <a:endParaRPr lang="en-US" sz="2600" dirty="0">
              <a:effectLst/>
              <a:latin typeface="Calibri" panose="020F0502020204030204" pitchFamily="34" charset="0"/>
              <a:cs typeface="Calibri" panose="020F0502020204030204" pitchFamily="34" charset="0"/>
            </a:endParaRPr>
          </a:p>
          <a:p>
            <a:endParaRPr lang="en-US" sz="2600" dirty="0">
              <a:solidFill>
                <a:srgbClr val="000000"/>
              </a:solidFill>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24773977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F696A1C-45EC-0500-C0D9-77E12DFD1469}"/>
              </a:ext>
            </a:extLst>
          </p:cNvPr>
          <p:cNvSpPr/>
          <p:nvPr/>
        </p:nvSpPr>
        <p:spPr>
          <a:xfrm>
            <a:off x="5614820" y="1059653"/>
            <a:ext cx="1068005" cy="1110836"/>
          </a:xfrm>
          <a:prstGeom prst="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rPr>
              <a:t>Age</a:t>
            </a:r>
            <a:r>
              <a:rPr lang="en-US" sz="2200" baseline="-25000" dirty="0">
                <a:solidFill>
                  <a:schemeClr val="bg1"/>
                </a:solidFill>
              </a:rPr>
              <a:t>1</a:t>
            </a:r>
          </a:p>
        </p:txBody>
      </p:sp>
      <p:sp>
        <p:nvSpPr>
          <p:cNvPr id="7" name="Rectangle 6">
            <a:extLst>
              <a:ext uri="{FF2B5EF4-FFF2-40B4-BE49-F238E27FC236}">
                <a16:creationId xmlns:a16="http://schemas.microsoft.com/office/drawing/2014/main" id="{B100A66E-14FC-9490-514E-7F4B15169425}"/>
              </a:ext>
            </a:extLst>
          </p:cNvPr>
          <p:cNvSpPr/>
          <p:nvPr/>
        </p:nvSpPr>
        <p:spPr>
          <a:xfrm>
            <a:off x="7412878" y="1122174"/>
            <a:ext cx="1068005" cy="1110836"/>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rPr>
              <a:t>Age</a:t>
            </a:r>
            <a:r>
              <a:rPr lang="en-US" sz="2200" baseline="-25000" dirty="0">
                <a:solidFill>
                  <a:schemeClr val="bg1"/>
                </a:solidFill>
              </a:rPr>
              <a:t>2</a:t>
            </a:r>
          </a:p>
        </p:txBody>
      </p:sp>
      <p:cxnSp>
        <p:nvCxnSpPr>
          <p:cNvPr id="8" name="Straight Arrow Connector 7">
            <a:extLst>
              <a:ext uri="{FF2B5EF4-FFF2-40B4-BE49-F238E27FC236}">
                <a16:creationId xmlns:a16="http://schemas.microsoft.com/office/drawing/2014/main" id="{126D0A65-B8DE-E62E-A810-3A2266DECA0B}"/>
              </a:ext>
            </a:extLst>
          </p:cNvPr>
          <p:cNvCxnSpPr>
            <a:cxnSpLocks/>
          </p:cNvCxnSpPr>
          <p:nvPr/>
        </p:nvCxnSpPr>
        <p:spPr>
          <a:xfrm>
            <a:off x="6747553" y="1667399"/>
            <a:ext cx="63568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Curved Connector 8">
            <a:extLst>
              <a:ext uri="{FF2B5EF4-FFF2-40B4-BE49-F238E27FC236}">
                <a16:creationId xmlns:a16="http://schemas.microsoft.com/office/drawing/2014/main" id="{FE79CBD2-5EBC-2FEA-5226-900D30F6C4A6}"/>
              </a:ext>
            </a:extLst>
          </p:cNvPr>
          <p:cNvCxnSpPr>
            <a:cxnSpLocks/>
            <a:stCxn id="7" idx="0"/>
            <a:endCxn id="6" idx="0"/>
          </p:cNvCxnSpPr>
          <p:nvPr/>
        </p:nvCxnSpPr>
        <p:spPr>
          <a:xfrm rot="16200000" flipV="1">
            <a:off x="7016592" y="191885"/>
            <a:ext cx="62521" cy="1798058"/>
          </a:xfrm>
          <a:prstGeom prst="curvedConnector3">
            <a:avLst>
              <a:gd name="adj1" fmla="val 465637"/>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E11AF108-E2F0-EB7D-4543-6EB8DE0E1BAC}"/>
              </a:ext>
            </a:extLst>
          </p:cNvPr>
          <p:cNvSpPr/>
          <p:nvPr/>
        </p:nvSpPr>
        <p:spPr>
          <a:xfrm>
            <a:off x="7502239" y="497444"/>
            <a:ext cx="370614"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F</a:t>
            </a:r>
            <a:r>
              <a:rPr lang="en-US" baseline="-25000" dirty="0">
                <a:solidFill>
                  <a:srgbClr val="000000"/>
                </a:solidFill>
                <a:effectLst/>
                <a:latin typeface="Gill Sans" panose="020B0502020104020203" pitchFamily="34" charset="-79"/>
                <a:cs typeface="Gill Sans" panose="020B0502020104020203" pitchFamily="34" charset="-79"/>
              </a:rPr>
              <a:t>2</a:t>
            </a:r>
          </a:p>
        </p:txBody>
      </p:sp>
      <p:sp>
        <p:nvSpPr>
          <p:cNvPr id="12" name="Rectangle 11">
            <a:extLst>
              <a:ext uri="{FF2B5EF4-FFF2-40B4-BE49-F238E27FC236}">
                <a16:creationId xmlns:a16="http://schemas.microsoft.com/office/drawing/2014/main" id="{440444FA-EE77-573F-8858-4655CE403C1B}"/>
              </a:ext>
            </a:extLst>
          </p:cNvPr>
          <p:cNvSpPr/>
          <p:nvPr/>
        </p:nvSpPr>
        <p:spPr>
          <a:xfrm>
            <a:off x="6872964" y="1663590"/>
            <a:ext cx="349775"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s</a:t>
            </a:r>
            <a:r>
              <a:rPr lang="en-US" baseline="-25000" dirty="0">
                <a:solidFill>
                  <a:srgbClr val="000000"/>
                </a:solidFill>
                <a:effectLst/>
                <a:latin typeface="Gill Sans" panose="020B0502020104020203" pitchFamily="34" charset="-79"/>
                <a:cs typeface="Gill Sans" panose="020B0502020104020203" pitchFamily="34" charset="-79"/>
              </a:rPr>
              <a:t>1</a:t>
            </a:r>
            <a:endParaRPr lang="en-US" dirty="0">
              <a:solidFill>
                <a:srgbClr val="000000"/>
              </a:solidFill>
              <a:effectLst/>
              <a:latin typeface="Gill Sans" panose="020B0502020104020203" pitchFamily="34" charset="-79"/>
              <a:cs typeface="Gill Sans" panose="020B0502020104020203" pitchFamily="34" charset="-79"/>
            </a:endParaRPr>
          </a:p>
        </p:txBody>
      </p:sp>
      <p:sp>
        <p:nvSpPr>
          <p:cNvPr id="14" name="Rectangle 13">
            <a:extLst>
              <a:ext uri="{FF2B5EF4-FFF2-40B4-BE49-F238E27FC236}">
                <a16:creationId xmlns:a16="http://schemas.microsoft.com/office/drawing/2014/main" id="{038BC713-E9E7-7709-B0BA-A25B8589F080}"/>
              </a:ext>
            </a:extLst>
          </p:cNvPr>
          <p:cNvSpPr/>
          <p:nvPr/>
        </p:nvSpPr>
        <p:spPr>
          <a:xfrm>
            <a:off x="102381" y="49909"/>
            <a:ext cx="3225338" cy="954107"/>
          </a:xfrm>
          <a:prstGeom prst="rect">
            <a:avLst/>
          </a:prstGeom>
          <a:ln>
            <a:solidFill>
              <a:schemeClr val="tx1"/>
            </a:solidFill>
          </a:ln>
        </p:spPr>
        <p:txBody>
          <a:bodyPr wrap="square">
            <a:spAutoFit/>
          </a:bodyPr>
          <a:lstStyle/>
          <a:p>
            <a:r>
              <a:rPr lang="en-US" sz="2800" b="1" dirty="0">
                <a:solidFill>
                  <a:srgbClr val="000000"/>
                </a:solidFill>
                <a:effectLst/>
                <a:latin typeface="Helvetica" pitchFamily="2" charset="0"/>
              </a:rPr>
              <a:t>The structured</a:t>
            </a:r>
            <a:endParaRPr lang="en-US" sz="2800" dirty="0">
              <a:solidFill>
                <a:srgbClr val="000000"/>
              </a:solidFill>
              <a:effectLst/>
              <a:latin typeface="Helvetica" pitchFamily="2" charset="0"/>
            </a:endParaRPr>
          </a:p>
          <a:p>
            <a:r>
              <a:rPr lang="en-US" sz="2800" b="1" dirty="0">
                <a:solidFill>
                  <a:srgbClr val="000000"/>
                </a:solidFill>
                <a:effectLst/>
                <a:latin typeface="Helvetica" pitchFamily="2" charset="0"/>
              </a:rPr>
              <a:t>population model</a:t>
            </a:r>
            <a:endParaRPr lang="en-US" sz="2800" dirty="0">
              <a:solidFill>
                <a:srgbClr val="000000"/>
              </a:solidFill>
              <a:effectLst/>
              <a:latin typeface="Helvetica" pitchFamily="2" charset="0"/>
            </a:endParaRPr>
          </a:p>
        </p:txBody>
      </p:sp>
      <p:sp>
        <p:nvSpPr>
          <p:cNvPr id="17" name="Rectangle 16">
            <a:extLst>
              <a:ext uri="{FF2B5EF4-FFF2-40B4-BE49-F238E27FC236}">
                <a16:creationId xmlns:a16="http://schemas.microsoft.com/office/drawing/2014/main" id="{3E48C7A5-C833-0912-3D5E-91D8503F8482}"/>
              </a:ext>
            </a:extLst>
          </p:cNvPr>
          <p:cNvSpPr/>
          <p:nvPr/>
        </p:nvSpPr>
        <p:spPr>
          <a:xfrm>
            <a:off x="9203835" y="1101393"/>
            <a:ext cx="1068005" cy="1110836"/>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rPr>
              <a:t>Age</a:t>
            </a:r>
            <a:r>
              <a:rPr lang="en-US" sz="2200" baseline="-25000" dirty="0">
                <a:solidFill>
                  <a:schemeClr val="bg1"/>
                </a:solidFill>
              </a:rPr>
              <a:t>3</a:t>
            </a:r>
          </a:p>
        </p:txBody>
      </p:sp>
      <p:sp>
        <p:nvSpPr>
          <p:cNvPr id="19" name="Rectangle 18">
            <a:extLst>
              <a:ext uri="{FF2B5EF4-FFF2-40B4-BE49-F238E27FC236}">
                <a16:creationId xmlns:a16="http://schemas.microsoft.com/office/drawing/2014/main" id="{4C03C8A5-C7D1-1E87-B4E8-7BE9DB333AF3}"/>
              </a:ext>
            </a:extLst>
          </p:cNvPr>
          <p:cNvSpPr/>
          <p:nvPr/>
        </p:nvSpPr>
        <p:spPr>
          <a:xfrm>
            <a:off x="10973554" y="1118045"/>
            <a:ext cx="1068005" cy="1110836"/>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rPr>
              <a:t>Age</a:t>
            </a:r>
            <a:r>
              <a:rPr lang="en-US" sz="2200" baseline="-25000" dirty="0">
                <a:solidFill>
                  <a:schemeClr val="bg1"/>
                </a:solidFill>
              </a:rPr>
              <a:t>4</a:t>
            </a:r>
          </a:p>
        </p:txBody>
      </p:sp>
      <p:cxnSp>
        <p:nvCxnSpPr>
          <p:cNvPr id="29" name="Curved Connector 28">
            <a:extLst>
              <a:ext uri="{FF2B5EF4-FFF2-40B4-BE49-F238E27FC236}">
                <a16:creationId xmlns:a16="http://schemas.microsoft.com/office/drawing/2014/main" id="{47335A30-4D77-6456-FF96-1B3D9C77AE92}"/>
              </a:ext>
            </a:extLst>
          </p:cNvPr>
          <p:cNvCxnSpPr>
            <a:cxnSpLocks/>
            <a:stCxn id="17" idx="0"/>
            <a:endCxn id="6" idx="0"/>
          </p:cNvCxnSpPr>
          <p:nvPr/>
        </p:nvCxnSpPr>
        <p:spPr>
          <a:xfrm rot="16200000" flipV="1">
            <a:off x="7922461" y="-713985"/>
            <a:ext cx="41740" cy="3589015"/>
          </a:xfrm>
          <a:prstGeom prst="curvedConnector3">
            <a:avLst>
              <a:gd name="adj1" fmla="val 171972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1931D421-A09B-677A-0DE9-5CA4FD733F5A}"/>
              </a:ext>
            </a:extLst>
          </p:cNvPr>
          <p:cNvSpPr/>
          <p:nvPr/>
        </p:nvSpPr>
        <p:spPr>
          <a:xfrm>
            <a:off x="9272252" y="401407"/>
            <a:ext cx="370614"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F</a:t>
            </a:r>
            <a:r>
              <a:rPr lang="en-US" baseline="-25000" dirty="0">
                <a:solidFill>
                  <a:srgbClr val="000000"/>
                </a:solidFill>
                <a:effectLst/>
                <a:latin typeface="Gill Sans" panose="020B0502020104020203" pitchFamily="34" charset="-79"/>
                <a:cs typeface="Gill Sans" panose="020B0502020104020203" pitchFamily="34" charset="-79"/>
              </a:rPr>
              <a:t>3</a:t>
            </a:r>
          </a:p>
        </p:txBody>
      </p:sp>
      <p:sp>
        <p:nvSpPr>
          <p:cNvPr id="34" name="Rectangle 33">
            <a:extLst>
              <a:ext uri="{FF2B5EF4-FFF2-40B4-BE49-F238E27FC236}">
                <a16:creationId xmlns:a16="http://schemas.microsoft.com/office/drawing/2014/main" id="{F3AC45C7-44F2-AB58-E957-4BB6D813837B}"/>
              </a:ext>
            </a:extLst>
          </p:cNvPr>
          <p:cNvSpPr/>
          <p:nvPr/>
        </p:nvSpPr>
        <p:spPr>
          <a:xfrm>
            <a:off x="11111170" y="312778"/>
            <a:ext cx="370614"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F</a:t>
            </a:r>
            <a:r>
              <a:rPr lang="en-US" baseline="-25000" dirty="0">
                <a:solidFill>
                  <a:srgbClr val="000000"/>
                </a:solidFill>
                <a:effectLst/>
                <a:latin typeface="Gill Sans" panose="020B0502020104020203" pitchFamily="34" charset="-79"/>
                <a:cs typeface="Gill Sans" panose="020B0502020104020203" pitchFamily="34" charset="-79"/>
              </a:rPr>
              <a:t>4</a:t>
            </a:r>
          </a:p>
        </p:txBody>
      </p:sp>
      <p:cxnSp>
        <p:nvCxnSpPr>
          <p:cNvPr id="39" name="Curved Connector 38">
            <a:extLst>
              <a:ext uri="{FF2B5EF4-FFF2-40B4-BE49-F238E27FC236}">
                <a16:creationId xmlns:a16="http://schemas.microsoft.com/office/drawing/2014/main" id="{D72AF380-22F4-5B45-38CB-591D2E71BDAF}"/>
              </a:ext>
            </a:extLst>
          </p:cNvPr>
          <p:cNvCxnSpPr>
            <a:cxnSpLocks/>
            <a:stCxn id="19" idx="0"/>
            <a:endCxn id="6" idx="0"/>
          </p:cNvCxnSpPr>
          <p:nvPr/>
        </p:nvCxnSpPr>
        <p:spPr>
          <a:xfrm rot="16200000" flipV="1">
            <a:off x="8798994" y="-1590518"/>
            <a:ext cx="58392" cy="5358734"/>
          </a:xfrm>
          <a:prstGeom prst="curvedConnector3">
            <a:avLst>
              <a:gd name="adj1" fmla="val 1757594"/>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A05CCB20-3C42-767D-87A3-F6210A3F1087}"/>
              </a:ext>
            </a:extLst>
          </p:cNvPr>
          <p:cNvCxnSpPr>
            <a:cxnSpLocks/>
          </p:cNvCxnSpPr>
          <p:nvPr/>
        </p:nvCxnSpPr>
        <p:spPr>
          <a:xfrm>
            <a:off x="8542060" y="1683386"/>
            <a:ext cx="63568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Rectangle 48">
            <a:extLst>
              <a:ext uri="{FF2B5EF4-FFF2-40B4-BE49-F238E27FC236}">
                <a16:creationId xmlns:a16="http://schemas.microsoft.com/office/drawing/2014/main" id="{09E488CE-1B8F-8138-B347-F8A05764FE6B}"/>
              </a:ext>
            </a:extLst>
          </p:cNvPr>
          <p:cNvSpPr/>
          <p:nvPr/>
        </p:nvSpPr>
        <p:spPr>
          <a:xfrm>
            <a:off x="8667471" y="1679577"/>
            <a:ext cx="349775"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s</a:t>
            </a:r>
            <a:r>
              <a:rPr lang="en-US" baseline="-25000" dirty="0">
                <a:solidFill>
                  <a:srgbClr val="000000"/>
                </a:solidFill>
                <a:effectLst/>
                <a:latin typeface="Gill Sans" panose="020B0502020104020203" pitchFamily="34" charset="-79"/>
                <a:cs typeface="Gill Sans" panose="020B0502020104020203" pitchFamily="34" charset="-79"/>
              </a:rPr>
              <a:t>2</a:t>
            </a:r>
            <a:endParaRPr lang="en-US" dirty="0">
              <a:solidFill>
                <a:srgbClr val="000000"/>
              </a:solidFill>
              <a:effectLst/>
              <a:latin typeface="Gill Sans" panose="020B0502020104020203" pitchFamily="34" charset="-79"/>
              <a:cs typeface="Gill Sans" panose="020B0502020104020203" pitchFamily="34" charset="-79"/>
            </a:endParaRPr>
          </a:p>
        </p:txBody>
      </p:sp>
      <p:cxnSp>
        <p:nvCxnSpPr>
          <p:cNvPr id="50" name="Straight Arrow Connector 49">
            <a:extLst>
              <a:ext uri="{FF2B5EF4-FFF2-40B4-BE49-F238E27FC236}">
                <a16:creationId xmlns:a16="http://schemas.microsoft.com/office/drawing/2014/main" id="{B0D30529-5EF5-53CA-C41B-BD49CE005BE3}"/>
              </a:ext>
            </a:extLst>
          </p:cNvPr>
          <p:cNvCxnSpPr>
            <a:cxnSpLocks/>
          </p:cNvCxnSpPr>
          <p:nvPr/>
        </p:nvCxnSpPr>
        <p:spPr>
          <a:xfrm>
            <a:off x="10309290" y="1667399"/>
            <a:ext cx="63568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5B5B36BD-AF4A-53EB-F0C2-73FF3133D6EA}"/>
              </a:ext>
            </a:extLst>
          </p:cNvPr>
          <p:cNvSpPr/>
          <p:nvPr/>
        </p:nvSpPr>
        <p:spPr>
          <a:xfrm>
            <a:off x="10434701" y="1663590"/>
            <a:ext cx="349775"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s</a:t>
            </a:r>
            <a:r>
              <a:rPr lang="en-US" baseline="-25000" dirty="0">
                <a:solidFill>
                  <a:srgbClr val="000000"/>
                </a:solidFill>
                <a:effectLst/>
                <a:latin typeface="Gill Sans" panose="020B0502020104020203" pitchFamily="34" charset="-79"/>
                <a:cs typeface="Gill Sans" panose="020B0502020104020203" pitchFamily="34" charset="-79"/>
              </a:rPr>
              <a:t>3</a:t>
            </a:r>
            <a:endParaRPr lang="en-US" dirty="0">
              <a:solidFill>
                <a:srgbClr val="000000"/>
              </a:solidFill>
              <a:effectLst/>
              <a:latin typeface="Gill Sans" panose="020B0502020104020203" pitchFamily="34" charset="-79"/>
              <a:cs typeface="Gill Sans" panose="020B0502020104020203" pitchFamily="34" charset="-79"/>
            </a:endParaRPr>
          </a:p>
        </p:txBody>
      </p:sp>
      <p:sp>
        <p:nvSpPr>
          <p:cNvPr id="40" name="TextBox 39">
            <a:extLst>
              <a:ext uri="{FF2B5EF4-FFF2-40B4-BE49-F238E27FC236}">
                <a16:creationId xmlns:a16="http://schemas.microsoft.com/office/drawing/2014/main" id="{B55F2713-39E0-6E05-8602-35965FCC4242}"/>
              </a:ext>
            </a:extLst>
          </p:cNvPr>
          <p:cNvSpPr txBox="1"/>
          <p:nvPr/>
        </p:nvSpPr>
        <p:spPr>
          <a:xfrm>
            <a:off x="6195775" y="3313627"/>
            <a:ext cx="65" cy="553998"/>
          </a:xfrm>
          <a:prstGeom prst="rect">
            <a:avLst/>
          </a:prstGeom>
          <a:noFill/>
        </p:spPr>
        <p:txBody>
          <a:bodyPr wrap="none" lIns="0" tIns="0" rIns="0" bIns="0" rtlCol="0">
            <a:spAutoFit/>
          </a:bodyPr>
          <a:lstStyle/>
          <a:p>
            <a:endParaRPr lang="en-US" dirty="0"/>
          </a:p>
          <a:p>
            <a:endParaRPr lang="en-US" dirty="0"/>
          </a:p>
        </p:txBody>
      </p:sp>
      <p:sp>
        <p:nvSpPr>
          <p:cNvPr id="4" name="Rectangle 3">
            <a:extLst>
              <a:ext uri="{FF2B5EF4-FFF2-40B4-BE49-F238E27FC236}">
                <a16:creationId xmlns:a16="http://schemas.microsoft.com/office/drawing/2014/main" id="{DB013CCA-A129-51EE-58BC-E170397F763C}"/>
              </a:ext>
            </a:extLst>
          </p:cNvPr>
          <p:cNvSpPr/>
          <p:nvPr/>
        </p:nvSpPr>
        <p:spPr>
          <a:xfrm>
            <a:off x="6939064" y="3313627"/>
            <a:ext cx="5252936" cy="3293209"/>
          </a:xfrm>
          <a:prstGeom prst="rect">
            <a:avLst/>
          </a:prstGeom>
        </p:spPr>
        <p:txBody>
          <a:bodyPr wrap="square">
            <a:spAutoFit/>
          </a:bodyPr>
          <a:lstStyle/>
          <a:p>
            <a:r>
              <a:rPr lang="en-US" sz="2600" dirty="0">
                <a:solidFill>
                  <a:srgbClr val="000000"/>
                </a:solidFill>
                <a:effectLst/>
              </a:rPr>
              <a:t>Edmond Halley</a:t>
            </a:r>
            <a:r>
              <a:rPr lang="en-US" sz="2600" dirty="0">
                <a:solidFill>
                  <a:srgbClr val="000000"/>
                </a:solidFill>
                <a:effectLst/>
                <a:latin typeface="Calibri" panose="020F0502020204030204" pitchFamily="34" charset="0"/>
                <a:cs typeface="Calibri" panose="020F0502020204030204" pitchFamily="34" charset="0"/>
              </a:rPr>
              <a:t>, 1693</a:t>
            </a:r>
          </a:p>
          <a:p>
            <a:r>
              <a:rPr lang="en-US" sz="2600" i="1" dirty="0">
                <a:effectLst/>
                <a:latin typeface="Calibri" panose="020F0502020204030204" pitchFamily="34" charset="0"/>
                <a:cs typeface="Calibri" panose="020F0502020204030204" pitchFamily="34" charset="0"/>
              </a:rPr>
              <a:t>“An estimate of the degrees of the mortality of</a:t>
            </a:r>
            <a:r>
              <a:rPr lang="en-US" sz="2600" dirty="0">
                <a:latin typeface="Calibri" panose="020F0502020204030204" pitchFamily="34" charset="0"/>
                <a:cs typeface="Calibri" panose="020F0502020204030204" pitchFamily="34" charset="0"/>
              </a:rPr>
              <a:t> </a:t>
            </a:r>
            <a:r>
              <a:rPr lang="en-US" sz="2600" i="1" dirty="0">
                <a:effectLst/>
                <a:latin typeface="Calibri" panose="020F0502020204030204" pitchFamily="34" charset="0"/>
                <a:cs typeface="Calibri" panose="020F0502020204030204" pitchFamily="34" charset="0"/>
              </a:rPr>
              <a:t>mankind, drawn from curious tables of the births and funerals at the city of Breslau, with an attempt to</a:t>
            </a:r>
            <a:r>
              <a:rPr lang="en-US" sz="2600" dirty="0">
                <a:latin typeface="Calibri" panose="020F0502020204030204" pitchFamily="34" charset="0"/>
                <a:cs typeface="Calibri" panose="020F0502020204030204" pitchFamily="34" charset="0"/>
              </a:rPr>
              <a:t> </a:t>
            </a:r>
            <a:r>
              <a:rPr lang="en-US" sz="2600" i="1" dirty="0">
                <a:effectLst/>
                <a:latin typeface="Calibri" panose="020F0502020204030204" pitchFamily="34" charset="0"/>
                <a:cs typeface="Calibri" panose="020F0502020204030204" pitchFamily="34" charset="0"/>
              </a:rPr>
              <a:t>ascertain the price of annuities upon lives…”</a:t>
            </a:r>
            <a:endParaRPr lang="en-US" sz="2600" dirty="0">
              <a:effectLst/>
              <a:latin typeface="Calibri" panose="020F0502020204030204" pitchFamily="34" charset="0"/>
              <a:cs typeface="Calibri" panose="020F0502020204030204" pitchFamily="34" charset="0"/>
            </a:endParaRPr>
          </a:p>
          <a:p>
            <a:endParaRPr lang="en-US" sz="2600" dirty="0">
              <a:solidFill>
                <a:srgbClr val="000000"/>
              </a:solidFill>
              <a:effectLst/>
              <a:latin typeface="Calibri" panose="020F0502020204030204" pitchFamily="34" charset="0"/>
              <a:cs typeface="Calibri" panose="020F0502020204030204" pitchFamily="34" charset="0"/>
            </a:endParaRPr>
          </a:p>
        </p:txBody>
      </p:sp>
      <p:pic>
        <p:nvPicPr>
          <p:cNvPr id="5" name="Picture 4" descr="Chart, histogram&#10;&#10;Description automatically generated">
            <a:extLst>
              <a:ext uri="{FF2B5EF4-FFF2-40B4-BE49-F238E27FC236}">
                <a16:creationId xmlns:a16="http://schemas.microsoft.com/office/drawing/2014/main" id="{2B2F3E40-8CAA-6CAE-9272-8B8B0A445A8B}"/>
              </a:ext>
            </a:extLst>
          </p:cNvPr>
          <p:cNvPicPr>
            <a:picLocks noChangeAspect="1"/>
          </p:cNvPicPr>
          <p:nvPr/>
        </p:nvPicPr>
        <p:blipFill>
          <a:blip r:embed="rId3"/>
          <a:stretch>
            <a:fillRect/>
          </a:stretch>
        </p:blipFill>
        <p:spPr>
          <a:xfrm>
            <a:off x="248282" y="2245661"/>
            <a:ext cx="6080950" cy="4562430"/>
          </a:xfrm>
          <a:prstGeom prst="rect">
            <a:avLst/>
          </a:prstGeom>
        </p:spPr>
      </p:pic>
      <p:sp>
        <p:nvSpPr>
          <p:cNvPr id="2" name="Rectangle 1">
            <a:extLst>
              <a:ext uri="{FF2B5EF4-FFF2-40B4-BE49-F238E27FC236}">
                <a16:creationId xmlns:a16="http://schemas.microsoft.com/office/drawing/2014/main" id="{FC4AAD23-42C1-C76C-4B80-8CAB83953A80}"/>
              </a:ext>
            </a:extLst>
          </p:cNvPr>
          <p:cNvSpPr/>
          <p:nvPr/>
        </p:nvSpPr>
        <p:spPr>
          <a:xfrm>
            <a:off x="989651" y="1655943"/>
            <a:ext cx="5252936" cy="492443"/>
          </a:xfrm>
          <a:prstGeom prst="rect">
            <a:avLst/>
          </a:prstGeom>
        </p:spPr>
        <p:txBody>
          <a:bodyPr wrap="square">
            <a:spAutoFit/>
          </a:bodyPr>
          <a:lstStyle/>
          <a:p>
            <a:r>
              <a:rPr lang="en-US" sz="2600" b="1" dirty="0">
                <a:solidFill>
                  <a:srgbClr val="000000"/>
                </a:solidFill>
                <a:effectLst/>
              </a:rPr>
              <a:t>Population pyramid for Breslau</a:t>
            </a:r>
            <a:endParaRPr lang="en-US" sz="2600" dirty="0">
              <a:solidFill>
                <a:srgbClr val="000000"/>
              </a:solidFill>
              <a:effectLst/>
            </a:endParaRPr>
          </a:p>
        </p:txBody>
      </p:sp>
    </p:spTree>
    <p:extLst>
      <p:ext uri="{BB962C8B-B14F-4D97-AF65-F5344CB8AC3E}">
        <p14:creationId xmlns:p14="http://schemas.microsoft.com/office/powerpoint/2010/main" val="140341713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F696A1C-45EC-0500-C0D9-77E12DFD1469}"/>
              </a:ext>
            </a:extLst>
          </p:cNvPr>
          <p:cNvSpPr/>
          <p:nvPr/>
        </p:nvSpPr>
        <p:spPr>
          <a:xfrm>
            <a:off x="5614820" y="1059653"/>
            <a:ext cx="1068005" cy="1110836"/>
          </a:xfrm>
          <a:prstGeom prst="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rPr>
              <a:t>Age</a:t>
            </a:r>
            <a:r>
              <a:rPr lang="en-US" sz="2200" baseline="-25000" dirty="0">
                <a:solidFill>
                  <a:schemeClr val="bg1"/>
                </a:solidFill>
              </a:rPr>
              <a:t>1</a:t>
            </a:r>
          </a:p>
        </p:txBody>
      </p:sp>
      <p:sp>
        <p:nvSpPr>
          <p:cNvPr id="7" name="Rectangle 6">
            <a:extLst>
              <a:ext uri="{FF2B5EF4-FFF2-40B4-BE49-F238E27FC236}">
                <a16:creationId xmlns:a16="http://schemas.microsoft.com/office/drawing/2014/main" id="{B100A66E-14FC-9490-514E-7F4B15169425}"/>
              </a:ext>
            </a:extLst>
          </p:cNvPr>
          <p:cNvSpPr/>
          <p:nvPr/>
        </p:nvSpPr>
        <p:spPr>
          <a:xfrm>
            <a:off x="7412878" y="1122174"/>
            <a:ext cx="1068005" cy="1110836"/>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rPr>
              <a:t>Age</a:t>
            </a:r>
            <a:r>
              <a:rPr lang="en-US" sz="2200" baseline="-25000" dirty="0">
                <a:solidFill>
                  <a:schemeClr val="bg1"/>
                </a:solidFill>
              </a:rPr>
              <a:t>2</a:t>
            </a:r>
          </a:p>
        </p:txBody>
      </p:sp>
      <p:cxnSp>
        <p:nvCxnSpPr>
          <p:cNvPr id="8" name="Straight Arrow Connector 7">
            <a:extLst>
              <a:ext uri="{FF2B5EF4-FFF2-40B4-BE49-F238E27FC236}">
                <a16:creationId xmlns:a16="http://schemas.microsoft.com/office/drawing/2014/main" id="{126D0A65-B8DE-E62E-A810-3A2266DECA0B}"/>
              </a:ext>
            </a:extLst>
          </p:cNvPr>
          <p:cNvCxnSpPr>
            <a:cxnSpLocks/>
          </p:cNvCxnSpPr>
          <p:nvPr/>
        </p:nvCxnSpPr>
        <p:spPr>
          <a:xfrm>
            <a:off x="6747553" y="1667399"/>
            <a:ext cx="63568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Curved Connector 8">
            <a:extLst>
              <a:ext uri="{FF2B5EF4-FFF2-40B4-BE49-F238E27FC236}">
                <a16:creationId xmlns:a16="http://schemas.microsoft.com/office/drawing/2014/main" id="{FE79CBD2-5EBC-2FEA-5226-900D30F6C4A6}"/>
              </a:ext>
            </a:extLst>
          </p:cNvPr>
          <p:cNvCxnSpPr>
            <a:cxnSpLocks/>
            <a:stCxn id="7" idx="0"/>
            <a:endCxn id="6" idx="0"/>
          </p:cNvCxnSpPr>
          <p:nvPr/>
        </p:nvCxnSpPr>
        <p:spPr>
          <a:xfrm rot="16200000" flipV="1">
            <a:off x="7016592" y="191885"/>
            <a:ext cx="62521" cy="1798058"/>
          </a:xfrm>
          <a:prstGeom prst="curvedConnector3">
            <a:avLst>
              <a:gd name="adj1" fmla="val 465637"/>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E11AF108-E2F0-EB7D-4543-6EB8DE0E1BAC}"/>
              </a:ext>
            </a:extLst>
          </p:cNvPr>
          <p:cNvSpPr/>
          <p:nvPr/>
        </p:nvSpPr>
        <p:spPr>
          <a:xfrm>
            <a:off x="7502239" y="497444"/>
            <a:ext cx="370614"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F</a:t>
            </a:r>
            <a:r>
              <a:rPr lang="en-US" baseline="-25000" dirty="0">
                <a:solidFill>
                  <a:srgbClr val="000000"/>
                </a:solidFill>
                <a:effectLst/>
                <a:latin typeface="Gill Sans" panose="020B0502020104020203" pitchFamily="34" charset="-79"/>
                <a:cs typeface="Gill Sans" panose="020B0502020104020203" pitchFamily="34" charset="-79"/>
              </a:rPr>
              <a:t>2</a:t>
            </a:r>
          </a:p>
        </p:txBody>
      </p:sp>
      <p:sp>
        <p:nvSpPr>
          <p:cNvPr id="12" name="Rectangle 11">
            <a:extLst>
              <a:ext uri="{FF2B5EF4-FFF2-40B4-BE49-F238E27FC236}">
                <a16:creationId xmlns:a16="http://schemas.microsoft.com/office/drawing/2014/main" id="{440444FA-EE77-573F-8858-4655CE403C1B}"/>
              </a:ext>
            </a:extLst>
          </p:cNvPr>
          <p:cNvSpPr/>
          <p:nvPr/>
        </p:nvSpPr>
        <p:spPr>
          <a:xfrm>
            <a:off x="6872964" y="1663590"/>
            <a:ext cx="349775"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s</a:t>
            </a:r>
            <a:r>
              <a:rPr lang="en-US" baseline="-25000" dirty="0">
                <a:solidFill>
                  <a:srgbClr val="000000"/>
                </a:solidFill>
                <a:effectLst/>
                <a:latin typeface="Gill Sans" panose="020B0502020104020203" pitchFamily="34" charset="-79"/>
                <a:cs typeface="Gill Sans" panose="020B0502020104020203" pitchFamily="34" charset="-79"/>
              </a:rPr>
              <a:t>1</a:t>
            </a:r>
            <a:endParaRPr lang="en-US" dirty="0">
              <a:solidFill>
                <a:srgbClr val="000000"/>
              </a:solidFill>
              <a:effectLst/>
              <a:latin typeface="Gill Sans" panose="020B0502020104020203" pitchFamily="34" charset="-79"/>
              <a:cs typeface="Gill Sans" panose="020B0502020104020203" pitchFamily="34" charset="-79"/>
            </a:endParaRPr>
          </a:p>
        </p:txBody>
      </p:sp>
      <p:sp>
        <p:nvSpPr>
          <p:cNvPr id="14" name="Rectangle 13">
            <a:extLst>
              <a:ext uri="{FF2B5EF4-FFF2-40B4-BE49-F238E27FC236}">
                <a16:creationId xmlns:a16="http://schemas.microsoft.com/office/drawing/2014/main" id="{038BC713-E9E7-7709-B0BA-A25B8589F080}"/>
              </a:ext>
            </a:extLst>
          </p:cNvPr>
          <p:cNvSpPr/>
          <p:nvPr/>
        </p:nvSpPr>
        <p:spPr>
          <a:xfrm>
            <a:off x="102381" y="49909"/>
            <a:ext cx="3225338" cy="954107"/>
          </a:xfrm>
          <a:prstGeom prst="rect">
            <a:avLst/>
          </a:prstGeom>
          <a:ln>
            <a:solidFill>
              <a:schemeClr val="tx1"/>
            </a:solidFill>
          </a:ln>
        </p:spPr>
        <p:txBody>
          <a:bodyPr wrap="square">
            <a:spAutoFit/>
          </a:bodyPr>
          <a:lstStyle/>
          <a:p>
            <a:r>
              <a:rPr lang="en-US" sz="2800" b="1" dirty="0">
                <a:solidFill>
                  <a:srgbClr val="000000"/>
                </a:solidFill>
                <a:effectLst/>
                <a:latin typeface="Helvetica" pitchFamily="2" charset="0"/>
              </a:rPr>
              <a:t>The structured</a:t>
            </a:r>
            <a:endParaRPr lang="en-US" sz="2800" dirty="0">
              <a:solidFill>
                <a:srgbClr val="000000"/>
              </a:solidFill>
              <a:effectLst/>
              <a:latin typeface="Helvetica" pitchFamily="2" charset="0"/>
            </a:endParaRPr>
          </a:p>
          <a:p>
            <a:r>
              <a:rPr lang="en-US" sz="2800" b="1" dirty="0">
                <a:solidFill>
                  <a:srgbClr val="000000"/>
                </a:solidFill>
                <a:effectLst/>
                <a:latin typeface="Helvetica" pitchFamily="2" charset="0"/>
              </a:rPr>
              <a:t>population model</a:t>
            </a:r>
            <a:endParaRPr lang="en-US" sz="2800" dirty="0">
              <a:solidFill>
                <a:srgbClr val="000000"/>
              </a:solidFill>
              <a:effectLst/>
              <a:latin typeface="Helvetica" pitchFamily="2" charset="0"/>
            </a:endParaRPr>
          </a:p>
        </p:txBody>
      </p:sp>
      <p:sp>
        <p:nvSpPr>
          <p:cNvPr id="17" name="Rectangle 16">
            <a:extLst>
              <a:ext uri="{FF2B5EF4-FFF2-40B4-BE49-F238E27FC236}">
                <a16:creationId xmlns:a16="http://schemas.microsoft.com/office/drawing/2014/main" id="{3E48C7A5-C833-0912-3D5E-91D8503F8482}"/>
              </a:ext>
            </a:extLst>
          </p:cNvPr>
          <p:cNvSpPr/>
          <p:nvPr/>
        </p:nvSpPr>
        <p:spPr>
          <a:xfrm>
            <a:off x="9203835" y="1101393"/>
            <a:ext cx="1068005" cy="1110836"/>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rPr>
              <a:t>Age</a:t>
            </a:r>
            <a:r>
              <a:rPr lang="en-US" sz="2200" baseline="-25000" dirty="0">
                <a:solidFill>
                  <a:schemeClr val="bg1"/>
                </a:solidFill>
              </a:rPr>
              <a:t>3</a:t>
            </a:r>
          </a:p>
        </p:txBody>
      </p:sp>
      <p:sp>
        <p:nvSpPr>
          <p:cNvPr id="19" name="Rectangle 18">
            <a:extLst>
              <a:ext uri="{FF2B5EF4-FFF2-40B4-BE49-F238E27FC236}">
                <a16:creationId xmlns:a16="http://schemas.microsoft.com/office/drawing/2014/main" id="{4C03C8A5-C7D1-1E87-B4E8-7BE9DB333AF3}"/>
              </a:ext>
            </a:extLst>
          </p:cNvPr>
          <p:cNvSpPr/>
          <p:nvPr/>
        </p:nvSpPr>
        <p:spPr>
          <a:xfrm>
            <a:off x="10973554" y="1118045"/>
            <a:ext cx="1068005" cy="1110836"/>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rPr>
              <a:t>Age</a:t>
            </a:r>
            <a:r>
              <a:rPr lang="en-US" sz="2200" baseline="-25000" dirty="0">
                <a:solidFill>
                  <a:schemeClr val="bg1"/>
                </a:solidFill>
              </a:rPr>
              <a:t>4</a:t>
            </a:r>
          </a:p>
        </p:txBody>
      </p:sp>
      <p:cxnSp>
        <p:nvCxnSpPr>
          <p:cNvPr id="29" name="Curved Connector 28">
            <a:extLst>
              <a:ext uri="{FF2B5EF4-FFF2-40B4-BE49-F238E27FC236}">
                <a16:creationId xmlns:a16="http://schemas.microsoft.com/office/drawing/2014/main" id="{47335A30-4D77-6456-FF96-1B3D9C77AE92}"/>
              </a:ext>
            </a:extLst>
          </p:cNvPr>
          <p:cNvCxnSpPr>
            <a:cxnSpLocks/>
            <a:stCxn id="17" idx="0"/>
            <a:endCxn id="6" idx="0"/>
          </p:cNvCxnSpPr>
          <p:nvPr/>
        </p:nvCxnSpPr>
        <p:spPr>
          <a:xfrm rot="16200000" flipV="1">
            <a:off x="7922461" y="-713985"/>
            <a:ext cx="41740" cy="3589015"/>
          </a:xfrm>
          <a:prstGeom prst="curvedConnector3">
            <a:avLst>
              <a:gd name="adj1" fmla="val 171972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1931D421-A09B-677A-0DE9-5CA4FD733F5A}"/>
              </a:ext>
            </a:extLst>
          </p:cNvPr>
          <p:cNvSpPr/>
          <p:nvPr/>
        </p:nvSpPr>
        <p:spPr>
          <a:xfrm>
            <a:off x="9272252" y="401407"/>
            <a:ext cx="370614"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F</a:t>
            </a:r>
            <a:r>
              <a:rPr lang="en-US" baseline="-25000" dirty="0">
                <a:solidFill>
                  <a:srgbClr val="000000"/>
                </a:solidFill>
                <a:effectLst/>
                <a:latin typeface="Gill Sans" panose="020B0502020104020203" pitchFamily="34" charset="-79"/>
                <a:cs typeface="Gill Sans" panose="020B0502020104020203" pitchFamily="34" charset="-79"/>
              </a:rPr>
              <a:t>3</a:t>
            </a:r>
          </a:p>
        </p:txBody>
      </p:sp>
      <p:sp>
        <p:nvSpPr>
          <p:cNvPr id="34" name="Rectangle 33">
            <a:extLst>
              <a:ext uri="{FF2B5EF4-FFF2-40B4-BE49-F238E27FC236}">
                <a16:creationId xmlns:a16="http://schemas.microsoft.com/office/drawing/2014/main" id="{F3AC45C7-44F2-AB58-E957-4BB6D813837B}"/>
              </a:ext>
            </a:extLst>
          </p:cNvPr>
          <p:cNvSpPr/>
          <p:nvPr/>
        </p:nvSpPr>
        <p:spPr>
          <a:xfrm>
            <a:off x="11111170" y="312778"/>
            <a:ext cx="370614"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F</a:t>
            </a:r>
            <a:r>
              <a:rPr lang="en-US" baseline="-25000" dirty="0">
                <a:solidFill>
                  <a:srgbClr val="000000"/>
                </a:solidFill>
                <a:effectLst/>
                <a:latin typeface="Gill Sans" panose="020B0502020104020203" pitchFamily="34" charset="-79"/>
                <a:cs typeface="Gill Sans" panose="020B0502020104020203" pitchFamily="34" charset="-79"/>
              </a:rPr>
              <a:t>4</a:t>
            </a:r>
          </a:p>
        </p:txBody>
      </p:sp>
      <p:cxnSp>
        <p:nvCxnSpPr>
          <p:cNvPr id="39" name="Curved Connector 38">
            <a:extLst>
              <a:ext uri="{FF2B5EF4-FFF2-40B4-BE49-F238E27FC236}">
                <a16:creationId xmlns:a16="http://schemas.microsoft.com/office/drawing/2014/main" id="{D72AF380-22F4-5B45-38CB-591D2E71BDAF}"/>
              </a:ext>
            </a:extLst>
          </p:cNvPr>
          <p:cNvCxnSpPr>
            <a:cxnSpLocks/>
            <a:stCxn id="19" idx="0"/>
            <a:endCxn id="6" idx="0"/>
          </p:cNvCxnSpPr>
          <p:nvPr/>
        </p:nvCxnSpPr>
        <p:spPr>
          <a:xfrm rot="16200000" flipV="1">
            <a:off x="8798994" y="-1590518"/>
            <a:ext cx="58392" cy="5358734"/>
          </a:xfrm>
          <a:prstGeom prst="curvedConnector3">
            <a:avLst>
              <a:gd name="adj1" fmla="val 1757594"/>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A05CCB20-3C42-767D-87A3-F6210A3F1087}"/>
              </a:ext>
            </a:extLst>
          </p:cNvPr>
          <p:cNvCxnSpPr>
            <a:cxnSpLocks/>
          </p:cNvCxnSpPr>
          <p:nvPr/>
        </p:nvCxnSpPr>
        <p:spPr>
          <a:xfrm>
            <a:off x="8542060" y="1683386"/>
            <a:ext cx="63568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Rectangle 48">
            <a:extLst>
              <a:ext uri="{FF2B5EF4-FFF2-40B4-BE49-F238E27FC236}">
                <a16:creationId xmlns:a16="http://schemas.microsoft.com/office/drawing/2014/main" id="{09E488CE-1B8F-8138-B347-F8A05764FE6B}"/>
              </a:ext>
            </a:extLst>
          </p:cNvPr>
          <p:cNvSpPr/>
          <p:nvPr/>
        </p:nvSpPr>
        <p:spPr>
          <a:xfrm>
            <a:off x="8667471" y="1679577"/>
            <a:ext cx="349775"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s</a:t>
            </a:r>
            <a:r>
              <a:rPr lang="en-US" baseline="-25000" dirty="0">
                <a:solidFill>
                  <a:srgbClr val="000000"/>
                </a:solidFill>
                <a:effectLst/>
                <a:latin typeface="Gill Sans" panose="020B0502020104020203" pitchFamily="34" charset="-79"/>
                <a:cs typeface="Gill Sans" panose="020B0502020104020203" pitchFamily="34" charset="-79"/>
              </a:rPr>
              <a:t>2</a:t>
            </a:r>
            <a:endParaRPr lang="en-US" dirty="0">
              <a:solidFill>
                <a:srgbClr val="000000"/>
              </a:solidFill>
              <a:effectLst/>
              <a:latin typeface="Gill Sans" panose="020B0502020104020203" pitchFamily="34" charset="-79"/>
              <a:cs typeface="Gill Sans" panose="020B0502020104020203" pitchFamily="34" charset="-79"/>
            </a:endParaRPr>
          </a:p>
        </p:txBody>
      </p:sp>
      <p:cxnSp>
        <p:nvCxnSpPr>
          <p:cNvPr id="50" name="Straight Arrow Connector 49">
            <a:extLst>
              <a:ext uri="{FF2B5EF4-FFF2-40B4-BE49-F238E27FC236}">
                <a16:creationId xmlns:a16="http://schemas.microsoft.com/office/drawing/2014/main" id="{B0D30529-5EF5-53CA-C41B-BD49CE005BE3}"/>
              </a:ext>
            </a:extLst>
          </p:cNvPr>
          <p:cNvCxnSpPr>
            <a:cxnSpLocks/>
          </p:cNvCxnSpPr>
          <p:nvPr/>
        </p:nvCxnSpPr>
        <p:spPr>
          <a:xfrm>
            <a:off x="10309290" y="1667399"/>
            <a:ext cx="63568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5B5B36BD-AF4A-53EB-F0C2-73FF3133D6EA}"/>
              </a:ext>
            </a:extLst>
          </p:cNvPr>
          <p:cNvSpPr/>
          <p:nvPr/>
        </p:nvSpPr>
        <p:spPr>
          <a:xfrm>
            <a:off x="10434701" y="1663590"/>
            <a:ext cx="349775"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s</a:t>
            </a:r>
            <a:r>
              <a:rPr lang="en-US" baseline="-25000" dirty="0">
                <a:solidFill>
                  <a:srgbClr val="000000"/>
                </a:solidFill>
                <a:effectLst/>
                <a:latin typeface="Gill Sans" panose="020B0502020104020203" pitchFamily="34" charset="-79"/>
                <a:cs typeface="Gill Sans" panose="020B0502020104020203" pitchFamily="34" charset="-79"/>
              </a:rPr>
              <a:t>3</a:t>
            </a:r>
            <a:endParaRPr lang="en-US" dirty="0">
              <a:solidFill>
                <a:srgbClr val="000000"/>
              </a:solidFill>
              <a:effectLst/>
              <a:latin typeface="Gill Sans" panose="020B0502020104020203" pitchFamily="34" charset="-79"/>
              <a:cs typeface="Gill Sans" panose="020B0502020104020203" pitchFamily="34" charset="-79"/>
            </a:endParaRPr>
          </a:p>
        </p:txBody>
      </p:sp>
      <p:sp>
        <p:nvSpPr>
          <p:cNvPr id="40" name="TextBox 39">
            <a:extLst>
              <a:ext uri="{FF2B5EF4-FFF2-40B4-BE49-F238E27FC236}">
                <a16:creationId xmlns:a16="http://schemas.microsoft.com/office/drawing/2014/main" id="{B55F2713-39E0-6E05-8602-35965FCC4242}"/>
              </a:ext>
            </a:extLst>
          </p:cNvPr>
          <p:cNvSpPr txBox="1"/>
          <p:nvPr/>
        </p:nvSpPr>
        <p:spPr>
          <a:xfrm>
            <a:off x="6195775" y="3313627"/>
            <a:ext cx="65" cy="553998"/>
          </a:xfrm>
          <a:prstGeom prst="rect">
            <a:avLst/>
          </a:prstGeom>
          <a:noFill/>
        </p:spPr>
        <p:txBody>
          <a:bodyPr wrap="none" lIns="0" tIns="0" rIns="0" bIns="0" rtlCol="0">
            <a:spAutoFit/>
          </a:bodyPr>
          <a:lstStyle/>
          <a:p>
            <a:endParaRPr lang="en-US" dirty="0"/>
          </a:p>
          <a:p>
            <a:endParaRPr lang="en-US" dirty="0"/>
          </a:p>
        </p:txBody>
      </p:sp>
      <p:sp>
        <p:nvSpPr>
          <p:cNvPr id="63" name="Rectangle 62">
            <a:extLst>
              <a:ext uri="{FF2B5EF4-FFF2-40B4-BE49-F238E27FC236}">
                <a16:creationId xmlns:a16="http://schemas.microsoft.com/office/drawing/2014/main" id="{78F429B0-676B-8E57-CFA6-D136988780A6}"/>
              </a:ext>
            </a:extLst>
          </p:cNvPr>
          <p:cNvSpPr/>
          <p:nvPr/>
        </p:nvSpPr>
        <p:spPr>
          <a:xfrm>
            <a:off x="989651" y="1655943"/>
            <a:ext cx="5252936" cy="492443"/>
          </a:xfrm>
          <a:prstGeom prst="rect">
            <a:avLst/>
          </a:prstGeom>
        </p:spPr>
        <p:txBody>
          <a:bodyPr wrap="square">
            <a:spAutoFit/>
          </a:bodyPr>
          <a:lstStyle/>
          <a:p>
            <a:r>
              <a:rPr lang="en-US" sz="2600" b="1" dirty="0">
                <a:solidFill>
                  <a:srgbClr val="000000"/>
                </a:solidFill>
                <a:effectLst/>
              </a:rPr>
              <a:t>Population pyramid for Breslau</a:t>
            </a:r>
            <a:endParaRPr lang="en-US" sz="2600" dirty="0">
              <a:solidFill>
                <a:srgbClr val="000000"/>
              </a:solidFill>
              <a:effectLst/>
            </a:endParaRPr>
          </a:p>
        </p:txBody>
      </p:sp>
      <p:pic>
        <p:nvPicPr>
          <p:cNvPr id="5" name="Picture 4" descr="Chart, histogram&#10;&#10;Description automatically generated">
            <a:extLst>
              <a:ext uri="{FF2B5EF4-FFF2-40B4-BE49-F238E27FC236}">
                <a16:creationId xmlns:a16="http://schemas.microsoft.com/office/drawing/2014/main" id="{2B2F3E40-8CAA-6CAE-9272-8B8B0A445A8B}"/>
              </a:ext>
            </a:extLst>
          </p:cNvPr>
          <p:cNvPicPr>
            <a:picLocks noChangeAspect="1"/>
          </p:cNvPicPr>
          <p:nvPr/>
        </p:nvPicPr>
        <p:blipFill>
          <a:blip r:embed="rId3"/>
          <a:stretch>
            <a:fillRect/>
          </a:stretch>
        </p:blipFill>
        <p:spPr>
          <a:xfrm>
            <a:off x="248282" y="2245661"/>
            <a:ext cx="6080950" cy="4562430"/>
          </a:xfrm>
          <a:prstGeom prst="rect">
            <a:avLst/>
          </a:prstGeom>
        </p:spPr>
      </p:pic>
      <p:sp>
        <p:nvSpPr>
          <p:cNvPr id="11" name="Rectangle 10">
            <a:extLst>
              <a:ext uri="{FF2B5EF4-FFF2-40B4-BE49-F238E27FC236}">
                <a16:creationId xmlns:a16="http://schemas.microsoft.com/office/drawing/2014/main" id="{778D40A1-5332-F4E0-982D-A0D8113AB8EA}"/>
              </a:ext>
            </a:extLst>
          </p:cNvPr>
          <p:cNvSpPr/>
          <p:nvPr/>
        </p:nvSpPr>
        <p:spPr>
          <a:xfrm>
            <a:off x="7602315" y="4822912"/>
            <a:ext cx="407484" cy="461665"/>
          </a:xfrm>
          <a:prstGeom prst="rect">
            <a:avLst/>
          </a:prstGeom>
        </p:spPr>
        <p:txBody>
          <a:bodyPr wrap="none">
            <a:spAutoFit/>
          </a:bodyPr>
          <a:lstStyle/>
          <a:p>
            <a:r>
              <a:rPr lang="en-US" sz="2400" b="1" dirty="0">
                <a:latin typeface="Helvetica" pitchFamily="2" charset="0"/>
              </a:rPr>
              <a:t>A</a:t>
            </a:r>
          </a:p>
        </p:txBody>
      </p:sp>
      <p:sp>
        <p:nvSpPr>
          <p:cNvPr id="13" name="Rectangle 12">
            <a:extLst>
              <a:ext uri="{FF2B5EF4-FFF2-40B4-BE49-F238E27FC236}">
                <a16:creationId xmlns:a16="http://schemas.microsoft.com/office/drawing/2014/main" id="{D28149C0-A71C-65CF-9C3F-1C9477B5F117}"/>
              </a:ext>
            </a:extLst>
          </p:cNvPr>
          <p:cNvSpPr/>
          <p:nvPr/>
        </p:nvSpPr>
        <p:spPr>
          <a:xfrm>
            <a:off x="9881430" y="4822913"/>
            <a:ext cx="476412" cy="461665"/>
          </a:xfrm>
          <a:prstGeom prst="rect">
            <a:avLst/>
          </a:prstGeom>
        </p:spPr>
        <p:txBody>
          <a:bodyPr wrap="square">
            <a:spAutoFit/>
          </a:bodyPr>
          <a:lstStyle/>
          <a:p>
            <a:r>
              <a:rPr lang="en-US" sz="2400" b="1" dirty="0" err="1">
                <a:latin typeface="Helvetica" pitchFamily="2" charset="0"/>
              </a:rPr>
              <a:t>N</a:t>
            </a:r>
            <a:r>
              <a:rPr lang="en-US" sz="2400" b="1" baseline="-25000" dirty="0" err="1">
                <a:latin typeface="Helvetica" pitchFamily="2" charset="0"/>
              </a:rPr>
              <a:t>t</a:t>
            </a:r>
            <a:endParaRPr lang="en-US" sz="2400" b="1" baseline="-25000" dirty="0">
              <a:latin typeface="Helvetica" pitchFamily="2" charset="0"/>
            </a:endParaRPr>
          </a:p>
        </p:txBody>
      </p:sp>
      <p:sp>
        <p:nvSpPr>
          <p:cNvPr id="15" name="Rectangle 14">
            <a:extLst>
              <a:ext uri="{FF2B5EF4-FFF2-40B4-BE49-F238E27FC236}">
                <a16:creationId xmlns:a16="http://schemas.microsoft.com/office/drawing/2014/main" id="{3BC229C6-28AE-452D-2939-20335CCE0188}"/>
              </a:ext>
            </a:extLst>
          </p:cNvPr>
          <p:cNvSpPr/>
          <p:nvPr/>
        </p:nvSpPr>
        <p:spPr>
          <a:xfrm>
            <a:off x="11365777" y="4822912"/>
            <a:ext cx="710452" cy="461665"/>
          </a:xfrm>
          <a:prstGeom prst="rect">
            <a:avLst/>
          </a:prstGeom>
        </p:spPr>
        <p:txBody>
          <a:bodyPr wrap="none">
            <a:spAutoFit/>
          </a:bodyPr>
          <a:lstStyle/>
          <a:p>
            <a:pPr algn="ctr"/>
            <a:r>
              <a:rPr lang="en-US" sz="2400" b="1" dirty="0">
                <a:solidFill>
                  <a:srgbClr val="000000"/>
                </a:solidFill>
                <a:effectLst/>
                <a:latin typeface="Helvetica" pitchFamily="2" charset="0"/>
                <a:cs typeface="Gill Sans" panose="020B0502020104020203" pitchFamily="34" charset="-79"/>
              </a:rPr>
              <a:t>N</a:t>
            </a:r>
            <a:r>
              <a:rPr lang="en-US" sz="2400" b="1" baseline="-25000" dirty="0">
                <a:solidFill>
                  <a:srgbClr val="000000"/>
                </a:solidFill>
                <a:effectLst/>
                <a:latin typeface="Helvetica" pitchFamily="2" charset="0"/>
                <a:cs typeface="Gill Sans" panose="020B0502020104020203" pitchFamily="34" charset="-79"/>
              </a:rPr>
              <a:t>t+1</a:t>
            </a:r>
            <a:endParaRPr lang="en-US" sz="2400" dirty="0">
              <a:solidFill>
                <a:srgbClr val="000000"/>
              </a:solidFill>
              <a:effectLst/>
              <a:latin typeface="Helvetica" pitchFamily="2" charset="0"/>
              <a:cs typeface="Gill Sans" panose="020B0502020104020203" pitchFamily="34" charset="-79"/>
            </a:endParaRPr>
          </a:p>
        </p:txBody>
      </p:sp>
      <p:sp>
        <p:nvSpPr>
          <p:cNvPr id="16" name="Rectangle 15">
            <a:extLst>
              <a:ext uri="{FF2B5EF4-FFF2-40B4-BE49-F238E27FC236}">
                <a16:creationId xmlns:a16="http://schemas.microsoft.com/office/drawing/2014/main" id="{3C43BA96-9AE4-16DA-A603-2B2E86106F1A}"/>
              </a:ext>
            </a:extLst>
          </p:cNvPr>
          <p:cNvSpPr/>
          <p:nvPr/>
        </p:nvSpPr>
        <p:spPr>
          <a:xfrm>
            <a:off x="9432758" y="5685649"/>
            <a:ext cx="441146" cy="461665"/>
          </a:xfrm>
          <a:prstGeom prst="rect">
            <a:avLst/>
          </a:prstGeom>
        </p:spPr>
        <p:txBody>
          <a:bodyPr wrap="square">
            <a:spAutoFit/>
          </a:bodyPr>
          <a:lstStyle/>
          <a:p>
            <a:r>
              <a:rPr lang="en-US" sz="2400" b="1" dirty="0">
                <a:latin typeface="Helvetica" pitchFamily="2" charset="0"/>
              </a:rPr>
              <a:t>x</a:t>
            </a: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945DCC9B-12A3-7BD3-4652-DAF172F6FA2F}"/>
                  </a:ext>
                </a:extLst>
              </p:cNvPr>
              <p:cNvSpPr txBox="1"/>
              <p:nvPr/>
            </p:nvSpPr>
            <p:spPr>
              <a:xfrm>
                <a:off x="9841227" y="5346071"/>
                <a:ext cx="556819" cy="105984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m>
                            <m:mPr>
                              <m:mcs>
                                <m:mc>
                                  <m:mcPr>
                                    <m:count m:val="1"/>
                                    <m:mcJc m:val="center"/>
                                  </m:mcPr>
                                </m:mc>
                              </m:mcs>
                              <m:ctrlPr>
                                <a:rPr lang="en-US" i="1" smtClean="0">
                                  <a:latin typeface="Cambria Math" panose="02040503050406030204" pitchFamily="18" charset="0"/>
                                </a:rPr>
                              </m:ctrlPr>
                            </m:mPr>
                            <m:mr>
                              <m:e>
                                <m:m>
                                  <m:mPr>
                                    <m:mcs>
                                      <m:mc>
                                        <m:mcPr>
                                          <m:count m:val="1"/>
                                          <m:mcJc m:val="center"/>
                                        </m:mcPr>
                                      </m:mc>
                                    </m:mcs>
                                    <m:ctrlPr>
                                      <a:rPr lang="en-US" i="1" smtClean="0">
                                        <a:latin typeface="Cambria Math" panose="02040503050406030204" pitchFamily="18" charset="0"/>
                                      </a:rPr>
                                    </m:ctrlPr>
                                  </m:mPr>
                                  <m:mr>
                                    <m:e>
                                      <m:sSub>
                                        <m:sSubPr>
                                          <m:ctrlPr>
                                            <a:rPr lang="en-US"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1</m:t>
                                          </m:r>
                                        </m:sub>
                                      </m:sSub>
                                    </m:e>
                                  </m:mr>
                                  <m:mr>
                                    <m:e>
                                      <m:sSub>
                                        <m:sSubPr>
                                          <m:ctrlPr>
                                            <a:rPr lang="en-US"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2</m:t>
                                          </m:r>
                                        </m:sub>
                                      </m:sSub>
                                    </m:e>
                                  </m:mr>
                                </m:m>
                                <m:r>
                                  <m:rPr>
                                    <m:nor/>
                                  </m:rPr>
                                  <a:rPr lang="en-US" dirty="0"/>
                                  <m:t> </m:t>
                                </m:r>
                              </m:e>
                            </m:mr>
                            <m:mr>
                              <m:e>
                                <m:m>
                                  <m:mPr>
                                    <m:mcs>
                                      <m:mc>
                                        <m:mcPr>
                                          <m:count m:val="1"/>
                                          <m:mcJc m:val="center"/>
                                        </m:mcPr>
                                      </m:mc>
                                    </m:mcs>
                                    <m:ctrlPr>
                                      <a:rPr lang="en-US" i="1" smtClean="0">
                                        <a:latin typeface="Cambria Math" panose="02040503050406030204" pitchFamily="18" charset="0"/>
                                      </a:rPr>
                                    </m:ctrlPr>
                                  </m:mPr>
                                  <m:mr>
                                    <m:e>
                                      <m:sSub>
                                        <m:sSubPr>
                                          <m:ctrlPr>
                                            <a:rPr lang="en-US"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3</m:t>
                                          </m:r>
                                        </m:sub>
                                      </m:sSub>
                                    </m:e>
                                  </m:mr>
                                  <m:mr>
                                    <m:e>
                                      <m:sSub>
                                        <m:sSubPr>
                                          <m:ctrlPr>
                                            <a:rPr lang="en-US"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4</m:t>
                                          </m:r>
                                        </m:sub>
                                      </m:sSub>
                                    </m:e>
                                  </m:mr>
                                </m:m>
                              </m:e>
                            </m:mr>
                          </m:m>
                        </m:e>
                      </m:d>
                    </m:oMath>
                  </m:oMathPara>
                </a14:m>
                <a:endParaRPr lang="en-US" dirty="0"/>
              </a:p>
            </p:txBody>
          </p:sp>
        </mc:Choice>
        <mc:Fallback xmlns="">
          <p:sp>
            <p:nvSpPr>
              <p:cNvPr id="18" name="TextBox 17">
                <a:extLst>
                  <a:ext uri="{FF2B5EF4-FFF2-40B4-BE49-F238E27FC236}">
                    <a16:creationId xmlns:a16="http://schemas.microsoft.com/office/drawing/2014/main" id="{945DCC9B-12A3-7BD3-4652-DAF172F6FA2F}"/>
                  </a:ext>
                </a:extLst>
              </p:cNvPr>
              <p:cNvSpPr txBox="1">
                <a:spLocks noRot="1" noChangeAspect="1" noMove="1" noResize="1" noEditPoints="1" noAdjustHandles="1" noChangeArrowheads="1" noChangeShapeType="1" noTextEdit="1"/>
              </p:cNvSpPr>
              <p:nvPr/>
            </p:nvSpPr>
            <p:spPr>
              <a:xfrm>
                <a:off x="9841227" y="5346071"/>
                <a:ext cx="556819" cy="1059842"/>
              </a:xfrm>
              <a:prstGeom prst="rect">
                <a:avLst/>
              </a:prstGeom>
              <a:blipFill>
                <a:blip r:embed="rId4"/>
                <a:stretch>
                  <a:fillRect b="-35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EF374DAB-BD42-165F-02C5-0895349C4F4A}"/>
                  </a:ext>
                </a:extLst>
              </p:cNvPr>
              <p:cNvSpPr txBox="1"/>
              <p:nvPr/>
            </p:nvSpPr>
            <p:spPr>
              <a:xfrm>
                <a:off x="6593646" y="5346071"/>
                <a:ext cx="2560381" cy="10615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eqArr>
                            <m:eqArrPr>
                              <m:ctrlPr>
                                <a:rPr lang="en-US" i="1" smtClean="0">
                                  <a:latin typeface="Cambria Math" panose="02040503050406030204" pitchFamily="18" charset="0"/>
                                </a:rPr>
                              </m:ctrlPr>
                            </m:eqArrPr>
                            <m:e>
                              <m:m>
                                <m:mPr>
                                  <m:mcs>
                                    <m:mc>
                                      <m:mcPr>
                                        <m:count m:val="2"/>
                                        <m:mcJc m:val="center"/>
                                      </m:mcPr>
                                    </m:mc>
                                  </m:mcs>
                                  <m:ctrlPr>
                                    <a:rPr lang="en-US" i="1" smtClean="0">
                                      <a:latin typeface="Cambria Math" panose="02040503050406030204" pitchFamily="18" charset="0"/>
                                    </a:rPr>
                                  </m:ctrlPr>
                                </m:mPr>
                                <m:mr>
                                  <m:e>
                                    <m:r>
                                      <m:rPr>
                                        <m:brk m:alnAt="7"/>
                                      </m:rPr>
                                      <a:rPr lang="en-US" b="0" i="1" smtClean="0">
                                        <a:latin typeface="Cambria Math" panose="02040503050406030204" pitchFamily="18" charset="0"/>
                                      </a:rPr>
                                      <m:t>0</m:t>
                                    </m:r>
                                  </m:e>
                                  <m:e>
                                    <m:r>
                                      <a:rPr lang="en-US" b="0" i="1" smtClean="0">
                                        <a:latin typeface="Cambria Math" panose="02040503050406030204" pitchFamily="18" charset="0"/>
                                      </a:rPr>
                                      <m:t>     </m:t>
                                    </m:r>
                                    <m:sSub>
                                      <m:sSubPr>
                                        <m:ctrlPr>
                                          <a:rPr lang="en-US"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2</m:t>
                                        </m:r>
                                      </m:sub>
                                    </m:sSub>
                                  </m:e>
                                </m:mr>
                                <m:mr>
                                  <m:e>
                                    <m:sSub>
                                      <m:sSubPr>
                                        <m:ctrlPr>
                                          <a:rPr lang="en-US"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1</m:t>
                                        </m:r>
                                      </m:sub>
                                    </m:sSub>
                                  </m:e>
                                  <m:e>
                                    <m:r>
                                      <a:rPr lang="en-US" b="0" i="1" smtClean="0">
                                        <a:latin typeface="Cambria Math" panose="02040503050406030204" pitchFamily="18" charset="0"/>
                                      </a:rPr>
                                      <m:t>        0</m:t>
                                    </m:r>
                                  </m:e>
                                </m:mr>
                              </m:m>
                              <m:r>
                                <a:rPr lang="en-US" b="0" i="1" smtClean="0">
                                  <a:latin typeface="Cambria Math" panose="02040503050406030204" pitchFamily="18" charset="0"/>
                                </a:rPr>
                                <m:t>      </m:t>
                              </m:r>
                              <m:m>
                                <m:mPr>
                                  <m:mcs>
                                    <m:mc>
                                      <m:mcPr>
                                        <m:count m:val="2"/>
                                        <m:mcJc m:val="center"/>
                                      </m:mcPr>
                                    </m:mc>
                                  </m:mcs>
                                  <m:ctrlPr>
                                    <a:rPr lang="en-US" i="1" smtClean="0">
                                      <a:latin typeface="Cambria Math" panose="02040503050406030204" pitchFamily="18" charset="0"/>
                                    </a:rPr>
                                  </m:ctrlPr>
                                </m:mPr>
                                <m:mr>
                                  <m:e>
                                    <m:sSub>
                                      <m:sSubPr>
                                        <m:ctrlPr>
                                          <a:rPr lang="en-US"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3</m:t>
                                        </m:r>
                                      </m:sub>
                                    </m:sSub>
                                  </m:e>
                                  <m:e>
                                    <m:sSub>
                                      <m:sSubPr>
                                        <m:ctrlPr>
                                          <a:rPr lang="en-US"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4</m:t>
                                        </m:r>
                                      </m:sub>
                                    </m:sSub>
                                  </m:e>
                                </m:mr>
                                <m:mr>
                                  <m:e>
                                    <m:r>
                                      <a:rPr lang="en-US" b="0" i="1" smtClean="0">
                                        <a:latin typeface="Cambria Math" panose="02040503050406030204" pitchFamily="18" charset="0"/>
                                      </a:rPr>
                                      <m:t>0</m:t>
                                    </m:r>
                                  </m:e>
                                  <m:e>
                                    <m:r>
                                      <a:rPr lang="en-US" b="0" i="1" smtClean="0">
                                        <a:latin typeface="Cambria Math" panose="02040503050406030204" pitchFamily="18" charset="0"/>
                                      </a:rPr>
                                      <m:t>0</m:t>
                                    </m:r>
                                  </m:e>
                                </m:mr>
                              </m:m>
                            </m:e>
                            <m:e>
                              <m:m>
                                <m:mPr>
                                  <m:mcs>
                                    <m:mc>
                                      <m:mcPr>
                                        <m:count m:val="2"/>
                                        <m:mcJc m:val="center"/>
                                      </m:mcPr>
                                    </m:mc>
                                  </m:mcs>
                                  <m:ctrlPr>
                                    <a:rPr lang="en-US" i="1" smtClean="0">
                                      <a:latin typeface="Cambria Math" panose="02040503050406030204" pitchFamily="18" charset="0"/>
                                    </a:rPr>
                                  </m:ctrlPr>
                                </m:mPr>
                                <m:mr>
                                  <m:e>
                                    <m:r>
                                      <m:rPr>
                                        <m:brk m:alnAt="7"/>
                                      </m:rPr>
                                      <a:rPr lang="en-US" b="0" i="1" smtClean="0">
                                        <a:latin typeface="Cambria Math" panose="02040503050406030204" pitchFamily="18" charset="0"/>
                                      </a:rPr>
                                      <m:t>0</m:t>
                                    </m:r>
                                    <m:r>
                                      <a:rPr lang="en-US" b="0" i="1" smtClean="0">
                                        <a:latin typeface="Cambria Math" panose="02040503050406030204" pitchFamily="18" charset="0"/>
                                      </a:rPr>
                                      <m:t>      </m:t>
                                    </m:r>
                                  </m:e>
                                  <m:e>
                                    <m:sSub>
                                      <m:sSubPr>
                                        <m:ctrlPr>
                                          <a:rPr lang="en-US"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2</m:t>
                                        </m:r>
                                      </m:sub>
                                    </m:sSub>
                                  </m:e>
                                </m:mr>
                                <m:mr>
                                  <m:e>
                                    <m:r>
                                      <a:rPr lang="en-US" b="0" i="1" smtClean="0">
                                        <a:latin typeface="Cambria Math" panose="02040503050406030204" pitchFamily="18" charset="0"/>
                                      </a:rPr>
                                      <m:t>0     </m:t>
                                    </m:r>
                                  </m:e>
                                  <m:e>
                                    <m:r>
                                      <a:rPr lang="en-US" b="0" i="1" smtClean="0">
                                        <a:latin typeface="Cambria Math" panose="02040503050406030204" pitchFamily="18" charset="0"/>
                                      </a:rPr>
                                      <m:t>0</m:t>
                                    </m:r>
                                  </m:e>
                                </m:mr>
                              </m:m>
                              <m:r>
                                <a:rPr lang="en-US" b="0" i="1" smtClean="0">
                                  <a:latin typeface="Cambria Math" panose="02040503050406030204" pitchFamily="18" charset="0"/>
                                </a:rPr>
                                <m:t>      </m:t>
                              </m:r>
                              <m:m>
                                <m:mPr>
                                  <m:mcs>
                                    <m:mc>
                                      <m:mcPr>
                                        <m:count m:val="2"/>
                                        <m:mcJc m:val="center"/>
                                      </m:mcPr>
                                    </m:mc>
                                  </m:mcs>
                                  <m:ctrlPr>
                                    <a:rPr lang="en-US" i="1" smtClean="0">
                                      <a:latin typeface="Cambria Math" panose="02040503050406030204" pitchFamily="18" charset="0"/>
                                    </a:rPr>
                                  </m:ctrlPr>
                                </m:mPr>
                                <m:mr>
                                  <m:e>
                                    <m:r>
                                      <m:rPr>
                                        <m:brk m:alnAt="7"/>
                                      </m:rPr>
                                      <a:rPr lang="en-US" b="0" i="1" smtClean="0">
                                        <a:latin typeface="Cambria Math" panose="02040503050406030204" pitchFamily="18" charset="0"/>
                                      </a:rPr>
                                      <m:t> </m:t>
                                    </m:r>
                                    <m:r>
                                      <a:rPr lang="en-US" b="0" i="1" smtClean="0">
                                        <a:latin typeface="Cambria Math" panose="02040503050406030204" pitchFamily="18" charset="0"/>
                                      </a:rPr>
                                      <m:t>    0</m:t>
                                    </m:r>
                                  </m:e>
                                  <m:e>
                                    <m:r>
                                      <a:rPr lang="en-US" b="0" i="1" smtClean="0">
                                        <a:latin typeface="Cambria Math" panose="02040503050406030204" pitchFamily="18" charset="0"/>
                                      </a:rPr>
                                      <m:t>     0</m:t>
                                    </m:r>
                                  </m:e>
                                </m:mr>
                                <m:mr>
                                  <m:e>
                                    <m:r>
                                      <a:rPr lang="en-US" b="0" i="1" smtClean="0">
                                        <a:solidFill>
                                          <a:schemeClr val="bg1"/>
                                        </a:solidFill>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     </m:t>
                                        </m:r>
                                        <m:r>
                                          <a:rPr lang="en-US" b="0" i="1" smtClean="0">
                                            <a:latin typeface="Cambria Math" panose="02040503050406030204" pitchFamily="18" charset="0"/>
                                          </a:rPr>
                                          <m:t>𝑠</m:t>
                                        </m:r>
                                      </m:e>
                                      <m:sub>
                                        <m:r>
                                          <a:rPr lang="en-US" b="0" i="1" smtClean="0">
                                            <a:latin typeface="Cambria Math" panose="02040503050406030204" pitchFamily="18" charset="0"/>
                                          </a:rPr>
                                          <m:t>3</m:t>
                                        </m:r>
                                      </m:sub>
                                    </m:sSub>
                                  </m:e>
                                  <m:e>
                                    <m:r>
                                      <a:rPr lang="en-US" b="0" i="1" smtClean="0">
                                        <a:latin typeface="Cambria Math" panose="02040503050406030204" pitchFamily="18" charset="0"/>
                                      </a:rPr>
                                      <m:t>     0</m:t>
                                    </m:r>
                                  </m:e>
                                </m:mr>
                              </m:m>
                            </m:e>
                          </m:eqArr>
                        </m:e>
                      </m:d>
                    </m:oMath>
                  </m:oMathPara>
                </a14:m>
                <a:endParaRPr lang="en-US" dirty="0"/>
              </a:p>
            </p:txBody>
          </p:sp>
        </mc:Choice>
        <mc:Fallback xmlns="">
          <p:sp>
            <p:nvSpPr>
              <p:cNvPr id="20" name="TextBox 19">
                <a:extLst>
                  <a:ext uri="{FF2B5EF4-FFF2-40B4-BE49-F238E27FC236}">
                    <a16:creationId xmlns:a16="http://schemas.microsoft.com/office/drawing/2014/main" id="{EF374DAB-BD42-165F-02C5-0895349C4F4A}"/>
                  </a:ext>
                </a:extLst>
              </p:cNvPr>
              <p:cNvSpPr txBox="1">
                <a:spLocks noRot="1" noChangeAspect="1" noMove="1" noResize="1" noEditPoints="1" noAdjustHandles="1" noChangeArrowheads="1" noChangeShapeType="1" noTextEdit="1"/>
              </p:cNvSpPr>
              <p:nvPr/>
            </p:nvSpPr>
            <p:spPr>
              <a:xfrm>
                <a:off x="6593646" y="5346071"/>
                <a:ext cx="2560381" cy="1061509"/>
              </a:xfrm>
              <a:prstGeom prst="rect">
                <a:avLst/>
              </a:prstGeom>
              <a:blipFill>
                <a:blip r:embed="rId5"/>
                <a:stretch>
                  <a:fillRect t="-3529" b="-1294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4978D2B4-3BC5-1067-5662-6C6403C217E4}"/>
                  </a:ext>
                </a:extLst>
              </p:cNvPr>
              <p:cNvSpPr txBox="1"/>
              <p:nvPr/>
            </p:nvSpPr>
            <p:spPr>
              <a:xfrm>
                <a:off x="11111170" y="5340716"/>
                <a:ext cx="886205" cy="106131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m>
                            <m:mPr>
                              <m:mcs>
                                <m:mc>
                                  <m:mcPr>
                                    <m:count m:val="1"/>
                                    <m:mcJc m:val="center"/>
                                  </m:mcPr>
                                </m:mc>
                              </m:mcs>
                              <m:ctrlPr>
                                <a:rPr lang="en-US" i="1" smtClean="0">
                                  <a:latin typeface="Cambria Math" panose="02040503050406030204" pitchFamily="18" charset="0"/>
                                </a:rPr>
                              </m:ctrlPr>
                            </m:mPr>
                            <m:mr>
                              <m:e>
                                <m:m>
                                  <m:mPr>
                                    <m:mcs>
                                      <m:mc>
                                        <m:mcPr>
                                          <m:count m:val="1"/>
                                          <m:mcJc m:val="center"/>
                                        </m:mcPr>
                                      </m:mc>
                                    </m:mcs>
                                    <m:ctrlPr>
                                      <a:rPr lang="en-US" i="1" smtClean="0">
                                        <a:latin typeface="Cambria Math" panose="02040503050406030204" pitchFamily="18" charset="0"/>
                                      </a:rPr>
                                    </m:ctrlPr>
                                  </m:mPr>
                                  <m:mr>
                                    <m:e>
                                      <m:sSub>
                                        <m:sSubPr>
                                          <m:ctrlPr>
                                            <a:rPr lang="en-US"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1 </m:t>
                                          </m:r>
                                          <m:r>
                                            <a:rPr lang="en-US" b="0" i="1" smtClean="0">
                                              <a:latin typeface="Cambria Math" panose="02040503050406030204" pitchFamily="18" charset="0"/>
                                            </a:rPr>
                                            <m:t>𝑡</m:t>
                                          </m:r>
                                          <m:r>
                                            <a:rPr lang="en-US" b="0" i="1" smtClean="0">
                                              <a:latin typeface="Cambria Math" panose="02040503050406030204" pitchFamily="18" charset="0"/>
                                            </a:rPr>
                                            <m:t>+1</m:t>
                                          </m:r>
                                        </m:sub>
                                      </m:sSub>
                                    </m:e>
                                  </m:mr>
                                  <m:mr>
                                    <m:e>
                                      <m:sSub>
                                        <m:sSubPr>
                                          <m:ctrlPr>
                                            <a:rPr lang="en-US"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2 </m:t>
                                          </m:r>
                                          <m:r>
                                            <a:rPr lang="en-US" b="0" i="1" smtClean="0">
                                              <a:latin typeface="Cambria Math" panose="02040503050406030204" pitchFamily="18" charset="0"/>
                                            </a:rPr>
                                            <m:t>𝑡</m:t>
                                          </m:r>
                                          <m:r>
                                            <a:rPr lang="en-US" b="0" i="1" smtClean="0">
                                              <a:latin typeface="Cambria Math" panose="02040503050406030204" pitchFamily="18" charset="0"/>
                                            </a:rPr>
                                            <m:t>+1</m:t>
                                          </m:r>
                                        </m:sub>
                                      </m:sSub>
                                    </m:e>
                                  </m:mr>
                                </m:m>
                                <m:r>
                                  <m:rPr>
                                    <m:nor/>
                                  </m:rPr>
                                  <a:rPr lang="en-US" dirty="0"/>
                                  <m:t> </m:t>
                                </m:r>
                              </m:e>
                            </m:mr>
                            <m:mr>
                              <m:e>
                                <m:m>
                                  <m:mPr>
                                    <m:mcs>
                                      <m:mc>
                                        <m:mcPr>
                                          <m:count m:val="1"/>
                                          <m:mcJc m:val="center"/>
                                        </m:mcPr>
                                      </m:mc>
                                    </m:mcs>
                                    <m:ctrlPr>
                                      <a:rPr lang="en-US" i="1" smtClean="0">
                                        <a:latin typeface="Cambria Math" panose="02040503050406030204" pitchFamily="18" charset="0"/>
                                      </a:rPr>
                                    </m:ctrlPr>
                                  </m:mPr>
                                  <m:mr>
                                    <m:e>
                                      <m:sSub>
                                        <m:sSubPr>
                                          <m:ctrlPr>
                                            <a:rPr lang="en-US"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3 </m:t>
                                          </m:r>
                                          <m:r>
                                            <a:rPr lang="en-US" b="0" i="1" smtClean="0">
                                              <a:latin typeface="Cambria Math" panose="02040503050406030204" pitchFamily="18" charset="0"/>
                                            </a:rPr>
                                            <m:t>𝑡</m:t>
                                          </m:r>
                                          <m:r>
                                            <a:rPr lang="en-US" b="0" i="1" smtClean="0">
                                              <a:latin typeface="Cambria Math" panose="02040503050406030204" pitchFamily="18" charset="0"/>
                                            </a:rPr>
                                            <m:t>+1</m:t>
                                          </m:r>
                                        </m:sub>
                                      </m:sSub>
                                    </m:e>
                                  </m:mr>
                                  <m:mr>
                                    <m:e>
                                      <m:sSub>
                                        <m:sSubPr>
                                          <m:ctrlPr>
                                            <a:rPr lang="en-US"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4.</m:t>
                                          </m:r>
                                          <m:r>
                                            <a:rPr lang="en-US" b="0" i="1" smtClean="0">
                                              <a:latin typeface="Cambria Math" panose="02040503050406030204" pitchFamily="18" charset="0"/>
                                            </a:rPr>
                                            <m:t>𝑡</m:t>
                                          </m:r>
                                          <m:r>
                                            <a:rPr lang="en-US" b="0" i="1" smtClean="0">
                                              <a:latin typeface="Cambria Math" panose="02040503050406030204" pitchFamily="18" charset="0"/>
                                            </a:rPr>
                                            <m:t>+1</m:t>
                                          </m:r>
                                        </m:sub>
                                      </m:sSub>
                                    </m:e>
                                  </m:mr>
                                </m:m>
                              </m:e>
                            </m:mr>
                          </m:m>
                        </m:e>
                      </m:d>
                    </m:oMath>
                  </m:oMathPara>
                </a14:m>
                <a:endParaRPr lang="en-US" dirty="0"/>
              </a:p>
            </p:txBody>
          </p:sp>
        </mc:Choice>
        <mc:Fallback xmlns="">
          <p:sp>
            <p:nvSpPr>
              <p:cNvPr id="21" name="TextBox 20">
                <a:extLst>
                  <a:ext uri="{FF2B5EF4-FFF2-40B4-BE49-F238E27FC236}">
                    <a16:creationId xmlns:a16="http://schemas.microsoft.com/office/drawing/2014/main" id="{4978D2B4-3BC5-1067-5662-6C6403C217E4}"/>
                  </a:ext>
                </a:extLst>
              </p:cNvPr>
              <p:cNvSpPr txBox="1">
                <a:spLocks noRot="1" noChangeAspect="1" noMove="1" noResize="1" noEditPoints="1" noAdjustHandles="1" noChangeArrowheads="1" noChangeShapeType="1" noTextEdit="1"/>
              </p:cNvSpPr>
              <p:nvPr/>
            </p:nvSpPr>
            <p:spPr>
              <a:xfrm>
                <a:off x="11111170" y="5340716"/>
                <a:ext cx="886205" cy="1061316"/>
              </a:xfrm>
              <a:prstGeom prst="rect">
                <a:avLst/>
              </a:prstGeom>
              <a:blipFill>
                <a:blip r:embed="rId6"/>
                <a:stretch>
                  <a:fillRect b="-3529"/>
                </a:stretch>
              </a:blipFill>
            </p:spPr>
            <p:txBody>
              <a:bodyPr/>
              <a:lstStyle/>
              <a:p>
                <a:r>
                  <a:rPr lang="en-US">
                    <a:noFill/>
                  </a:rPr>
                  <a:t> </a:t>
                </a:r>
              </a:p>
            </p:txBody>
          </p:sp>
        </mc:Fallback>
      </mc:AlternateContent>
      <p:sp>
        <p:nvSpPr>
          <p:cNvPr id="22" name="Rectangle 21">
            <a:extLst>
              <a:ext uri="{FF2B5EF4-FFF2-40B4-BE49-F238E27FC236}">
                <a16:creationId xmlns:a16="http://schemas.microsoft.com/office/drawing/2014/main" id="{895E88BC-B73F-889B-D67C-B903A5D4BA38}"/>
              </a:ext>
            </a:extLst>
          </p:cNvPr>
          <p:cNvSpPr/>
          <p:nvPr/>
        </p:nvSpPr>
        <p:spPr>
          <a:xfrm>
            <a:off x="10549393" y="5640541"/>
            <a:ext cx="441146" cy="461665"/>
          </a:xfrm>
          <a:prstGeom prst="rect">
            <a:avLst/>
          </a:prstGeom>
        </p:spPr>
        <p:txBody>
          <a:bodyPr wrap="square">
            <a:spAutoFit/>
          </a:bodyPr>
          <a:lstStyle/>
          <a:p>
            <a:r>
              <a:rPr lang="en-US" sz="2400" b="1" dirty="0">
                <a:latin typeface="Helvetica" pitchFamily="2" charset="0"/>
              </a:rPr>
              <a:t>=</a:t>
            </a:r>
          </a:p>
        </p:txBody>
      </p:sp>
      <p:sp>
        <p:nvSpPr>
          <p:cNvPr id="2" name="Rectangle 1">
            <a:extLst>
              <a:ext uri="{FF2B5EF4-FFF2-40B4-BE49-F238E27FC236}">
                <a16:creationId xmlns:a16="http://schemas.microsoft.com/office/drawing/2014/main" id="{90BB92DD-0781-5444-0A61-6A3047A1FCAC}"/>
              </a:ext>
            </a:extLst>
          </p:cNvPr>
          <p:cNvSpPr/>
          <p:nvPr/>
        </p:nvSpPr>
        <p:spPr>
          <a:xfrm>
            <a:off x="6397587" y="2462237"/>
            <a:ext cx="6080949" cy="2323713"/>
          </a:xfrm>
          <a:prstGeom prst="rect">
            <a:avLst/>
          </a:prstGeom>
        </p:spPr>
        <p:txBody>
          <a:bodyPr wrap="square">
            <a:spAutoFit/>
          </a:bodyPr>
          <a:lstStyle/>
          <a:p>
            <a:r>
              <a:rPr lang="en-US" sz="2600" dirty="0">
                <a:solidFill>
                  <a:srgbClr val="000000"/>
                </a:solidFill>
                <a:effectLst/>
              </a:rPr>
              <a:t>Humans are not like fish! </a:t>
            </a:r>
          </a:p>
          <a:p>
            <a:r>
              <a:rPr lang="en-US" sz="2600" dirty="0">
                <a:solidFill>
                  <a:srgbClr val="000000"/>
                </a:solidFill>
                <a:effectLst/>
              </a:rPr>
              <a:t>Fecundity tends to decrease in older age classes due to </a:t>
            </a:r>
            <a:r>
              <a:rPr lang="en-US" sz="2600" b="1" dirty="0">
                <a:solidFill>
                  <a:srgbClr val="C00000"/>
                </a:solidFill>
                <a:effectLst/>
              </a:rPr>
              <a:t>reproductive senescence</a:t>
            </a:r>
            <a:r>
              <a:rPr lang="en-US" sz="2600" b="1" dirty="0">
                <a:solidFill>
                  <a:srgbClr val="000000"/>
                </a:solidFill>
              </a:rPr>
              <a:t>.</a:t>
            </a:r>
          </a:p>
          <a:p>
            <a:endParaRPr lang="en-US" sz="1500" b="1" dirty="0">
              <a:solidFill>
                <a:srgbClr val="000000"/>
              </a:solidFill>
            </a:endParaRPr>
          </a:p>
          <a:p>
            <a:r>
              <a:rPr lang="en-US" sz="2600" b="1" dirty="0">
                <a:solidFill>
                  <a:srgbClr val="C00000"/>
                </a:solidFill>
                <a:effectLst/>
                <a:latin typeface="Calibri" panose="020F0502020204030204" pitchFamily="34" charset="0"/>
                <a:cs typeface="Calibri" panose="020F0502020204030204" pitchFamily="34" charset="0"/>
              </a:rPr>
              <a:t>Younger human populations that </a:t>
            </a:r>
            <a:r>
              <a:rPr lang="en-US" sz="2600" b="1" dirty="0">
                <a:solidFill>
                  <a:srgbClr val="C00000"/>
                </a:solidFill>
                <a:latin typeface="Calibri" panose="020F0502020204030204" pitchFamily="34" charset="0"/>
                <a:cs typeface="Calibri" panose="020F0502020204030204" pitchFamily="34" charset="0"/>
              </a:rPr>
              <a:t>start </a:t>
            </a:r>
            <a:r>
              <a:rPr lang="en-US" sz="2600" b="1" u="sng" dirty="0">
                <a:solidFill>
                  <a:srgbClr val="C00000"/>
                </a:solidFill>
                <a:latin typeface="Calibri" panose="020F0502020204030204" pitchFamily="34" charset="0"/>
                <a:cs typeface="Calibri" panose="020F0502020204030204" pitchFamily="34" charset="0"/>
              </a:rPr>
              <a:t>giving birth earlier</a:t>
            </a:r>
            <a:r>
              <a:rPr lang="en-US" sz="2600" b="1" dirty="0">
                <a:solidFill>
                  <a:srgbClr val="C00000"/>
                </a:solidFill>
                <a:latin typeface="Calibri" panose="020F0502020204030204" pitchFamily="34" charset="0"/>
                <a:cs typeface="Calibri" panose="020F0502020204030204" pitchFamily="34" charset="0"/>
              </a:rPr>
              <a:t> </a:t>
            </a:r>
            <a:r>
              <a:rPr lang="en-US" sz="2600" b="1" dirty="0">
                <a:solidFill>
                  <a:srgbClr val="C00000"/>
                </a:solidFill>
                <a:effectLst/>
                <a:latin typeface="Calibri" panose="020F0502020204030204" pitchFamily="34" charset="0"/>
                <a:cs typeface="Calibri" panose="020F0502020204030204" pitchFamily="34" charset="0"/>
              </a:rPr>
              <a:t>grow faster!</a:t>
            </a:r>
            <a:endParaRPr lang="en-US" sz="2600" dirty="0">
              <a:solidFill>
                <a:srgbClr val="C00000"/>
              </a:solidFill>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4013902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we="http://schemas.microsoft.com/office/webextensions/webextension/2010/11" xmlns:pca="http://schemas.microsoft.com/office/powerpoint/2013/contentapp" Requires="we pca">
          <p:graphicFrame>
            <p:nvGraphicFramePr>
              <p:cNvPr id="4" name="Content Placeholder 3">
                <a:extLst>
                  <a:ext uri="{FF2B5EF4-FFF2-40B4-BE49-F238E27FC236}">
                    <a16:creationId xmlns:a16="http://schemas.microsoft.com/office/drawing/2014/main" id="{1B6A67F6-9425-6D94-2221-937992FE8D6B}"/>
                  </a:ext>
                </a:extLst>
              </p:cNvPr>
              <p:cNvGraphicFramePr>
                <a:graphicFrameLocks noGrp="1"/>
              </p:cNvGraphicFramePr>
              <p:nvPr>
                <p:ph idx="1"/>
              </p:nvPr>
            </p:nvGraphicFramePr>
            <p:xfrm>
              <a:off x="216976" y="139484"/>
              <a:ext cx="11856204" cy="6555783"/>
            </p:xfrm>
            <a:graphic>
              <a:graphicData uri="http://schemas.microsoft.com/office/webextensions/webextension/2010/11">
                <we:webextensionref xmlns:we="http://schemas.microsoft.com/office/webextensions/webextension/2010/11" xmlns:r="http://schemas.openxmlformats.org/officeDocument/2006/relationships" r:id="rId3"/>
              </a:graphicData>
            </a:graphic>
          </p:graphicFrame>
        </mc:Choice>
        <mc:Fallback>
          <p:pic>
            <p:nvPicPr>
              <p:cNvPr id="4" name="Content Placeholder 3">
                <a:extLst>
                  <a:ext uri="{FF2B5EF4-FFF2-40B4-BE49-F238E27FC236}">
                    <a16:creationId xmlns:a16="http://schemas.microsoft.com/office/drawing/2014/main" id="{1B6A67F6-9425-6D94-2221-937992FE8D6B}"/>
                  </a:ext>
                </a:extLst>
              </p:cNvPr>
              <p:cNvPicPr>
                <a:picLocks noGrp="1" noRot="1" noChangeAspect="1" noMove="1" noResize="1" noEditPoints="1" noAdjustHandles="1" noChangeArrowheads="1" noChangeShapeType="1"/>
              </p:cNvPicPr>
              <p:nvPr/>
            </p:nvPicPr>
            <p:blipFill>
              <a:blip r:embed="rId4"/>
              <a:stretch>
                <a:fillRect/>
              </a:stretch>
            </p:blipFill>
            <p:spPr>
              <a:xfrm>
                <a:off x="216976" y="139484"/>
                <a:ext cx="11856204" cy="6555783"/>
              </a:xfrm>
              <a:prstGeom prst="rect">
                <a:avLst/>
              </a:prstGeom>
            </p:spPr>
          </p:pic>
        </mc:Fallback>
      </mc:AlternateContent>
    </p:spTree>
    <p:extLst>
      <p:ext uri="{BB962C8B-B14F-4D97-AF65-F5344CB8AC3E}">
        <p14:creationId xmlns:p14="http://schemas.microsoft.com/office/powerpoint/2010/main" val="373714780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038BC713-E9E7-7709-B0BA-A25B8589F080}"/>
              </a:ext>
            </a:extLst>
          </p:cNvPr>
          <p:cNvSpPr/>
          <p:nvPr/>
        </p:nvSpPr>
        <p:spPr>
          <a:xfrm>
            <a:off x="102380" y="49909"/>
            <a:ext cx="4975457" cy="523220"/>
          </a:xfrm>
          <a:prstGeom prst="rect">
            <a:avLst/>
          </a:prstGeom>
          <a:ln>
            <a:noFill/>
          </a:ln>
        </p:spPr>
        <p:txBody>
          <a:bodyPr wrap="square">
            <a:spAutoFit/>
          </a:bodyPr>
          <a:lstStyle/>
          <a:p>
            <a:r>
              <a:rPr lang="en-US" sz="2800" b="1" dirty="0">
                <a:solidFill>
                  <a:srgbClr val="000000"/>
                </a:solidFill>
                <a:effectLst/>
                <a:latin typeface="Helvetica" pitchFamily="2" charset="0"/>
              </a:rPr>
              <a:t>Demogra</a:t>
            </a:r>
            <a:r>
              <a:rPr lang="en-US" sz="2800" b="1" dirty="0">
                <a:solidFill>
                  <a:srgbClr val="000000"/>
                </a:solidFill>
                <a:latin typeface="Helvetica" pitchFamily="2" charset="0"/>
              </a:rPr>
              <a:t>phic transition</a:t>
            </a:r>
            <a:endParaRPr lang="en-US" sz="2800" dirty="0">
              <a:solidFill>
                <a:srgbClr val="000000"/>
              </a:solidFill>
              <a:effectLst/>
              <a:latin typeface="Helvetica" pitchFamily="2" charset="0"/>
            </a:endParaRPr>
          </a:p>
        </p:txBody>
      </p:sp>
      <p:pic>
        <p:nvPicPr>
          <p:cNvPr id="28" name="Picture 27" descr="A picture containing chart&#10;&#10;Description automatically generated">
            <a:extLst>
              <a:ext uri="{FF2B5EF4-FFF2-40B4-BE49-F238E27FC236}">
                <a16:creationId xmlns:a16="http://schemas.microsoft.com/office/drawing/2014/main" id="{0F566835-32E6-DE91-7B88-FE76F3B9E31E}"/>
              </a:ext>
            </a:extLst>
          </p:cNvPr>
          <p:cNvPicPr>
            <a:picLocks noChangeAspect="1"/>
          </p:cNvPicPr>
          <p:nvPr/>
        </p:nvPicPr>
        <p:blipFill>
          <a:blip r:embed="rId3"/>
          <a:stretch>
            <a:fillRect/>
          </a:stretch>
        </p:blipFill>
        <p:spPr>
          <a:xfrm>
            <a:off x="925748" y="573129"/>
            <a:ext cx="9921583" cy="6088244"/>
          </a:xfrm>
          <a:prstGeom prst="rect">
            <a:avLst/>
          </a:prstGeom>
        </p:spPr>
      </p:pic>
      <p:sp>
        <p:nvSpPr>
          <p:cNvPr id="32" name="Rectangle 31">
            <a:extLst>
              <a:ext uri="{FF2B5EF4-FFF2-40B4-BE49-F238E27FC236}">
                <a16:creationId xmlns:a16="http://schemas.microsoft.com/office/drawing/2014/main" id="{157090DC-C21D-10C2-42E4-98841D49CD0E}"/>
              </a:ext>
            </a:extLst>
          </p:cNvPr>
          <p:cNvSpPr/>
          <p:nvPr/>
        </p:nvSpPr>
        <p:spPr>
          <a:xfrm>
            <a:off x="447472" y="573129"/>
            <a:ext cx="1350522" cy="5447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4384589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038BC713-E9E7-7709-B0BA-A25B8589F080}"/>
              </a:ext>
            </a:extLst>
          </p:cNvPr>
          <p:cNvSpPr/>
          <p:nvPr/>
        </p:nvSpPr>
        <p:spPr>
          <a:xfrm>
            <a:off x="102380" y="49909"/>
            <a:ext cx="4975457" cy="523220"/>
          </a:xfrm>
          <a:prstGeom prst="rect">
            <a:avLst/>
          </a:prstGeom>
          <a:ln>
            <a:noFill/>
          </a:ln>
        </p:spPr>
        <p:txBody>
          <a:bodyPr wrap="square">
            <a:spAutoFit/>
          </a:bodyPr>
          <a:lstStyle/>
          <a:p>
            <a:r>
              <a:rPr lang="en-US" sz="2800" b="1" dirty="0">
                <a:solidFill>
                  <a:srgbClr val="000000"/>
                </a:solidFill>
                <a:effectLst/>
                <a:latin typeface="Helvetica" pitchFamily="2" charset="0"/>
              </a:rPr>
              <a:t>Demogra</a:t>
            </a:r>
            <a:r>
              <a:rPr lang="en-US" sz="2800" b="1" dirty="0">
                <a:solidFill>
                  <a:srgbClr val="000000"/>
                </a:solidFill>
                <a:latin typeface="Helvetica" pitchFamily="2" charset="0"/>
              </a:rPr>
              <a:t>phic transition</a:t>
            </a:r>
            <a:endParaRPr lang="en-US" sz="2800" dirty="0">
              <a:solidFill>
                <a:srgbClr val="000000"/>
              </a:solidFill>
              <a:effectLst/>
              <a:latin typeface="Helvetica" pitchFamily="2" charset="0"/>
            </a:endParaRPr>
          </a:p>
        </p:txBody>
      </p:sp>
      <p:pic>
        <p:nvPicPr>
          <p:cNvPr id="28" name="Picture 27" descr="A picture containing chart&#10;&#10;Description automatically generated">
            <a:extLst>
              <a:ext uri="{FF2B5EF4-FFF2-40B4-BE49-F238E27FC236}">
                <a16:creationId xmlns:a16="http://schemas.microsoft.com/office/drawing/2014/main" id="{0F566835-32E6-DE91-7B88-FE76F3B9E31E}"/>
              </a:ext>
            </a:extLst>
          </p:cNvPr>
          <p:cNvPicPr>
            <a:picLocks noChangeAspect="1"/>
          </p:cNvPicPr>
          <p:nvPr/>
        </p:nvPicPr>
        <p:blipFill>
          <a:blip r:embed="rId3"/>
          <a:stretch>
            <a:fillRect/>
          </a:stretch>
        </p:blipFill>
        <p:spPr>
          <a:xfrm>
            <a:off x="925748" y="573129"/>
            <a:ext cx="9921583" cy="6088244"/>
          </a:xfrm>
          <a:prstGeom prst="rect">
            <a:avLst/>
          </a:prstGeom>
        </p:spPr>
      </p:pic>
      <p:sp>
        <p:nvSpPr>
          <p:cNvPr id="2" name="Rectangle 1">
            <a:extLst>
              <a:ext uri="{FF2B5EF4-FFF2-40B4-BE49-F238E27FC236}">
                <a16:creationId xmlns:a16="http://schemas.microsoft.com/office/drawing/2014/main" id="{F5847FDB-CBB0-D19C-8644-B28338DF0478}"/>
              </a:ext>
            </a:extLst>
          </p:cNvPr>
          <p:cNvSpPr/>
          <p:nvPr/>
        </p:nvSpPr>
        <p:spPr>
          <a:xfrm>
            <a:off x="4085616" y="4435813"/>
            <a:ext cx="1634247" cy="1867710"/>
          </a:xfrm>
          <a:prstGeom prst="rect">
            <a:avLst/>
          </a:prstGeom>
          <a:solidFill>
            <a:srgbClr val="FFFF00">
              <a:alpha val="3686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B00011AB-764B-2BC9-AF66-C492FD091FF3}"/>
              </a:ext>
            </a:extLst>
          </p:cNvPr>
          <p:cNvSpPr/>
          <p:nvPr/>
        </p:nvSpPr>
        <p:spPr>
          <a:xfrm>
            <a:off x="447472" y="573129"/>
            <a:ext cx="1350522" cy="5447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9220096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2F47CAD-EF4C-027D-226A-5CA2429CA934}"/>
              </a:ext>
            </a:extLst>
          </p:cNvPr>
          <p:cNvSpPr/>
          <p:nvPr/>
        </p:nvSpPr>
        <p:spPr>
          <a:xfrm>
            <a:off x="102380" y="49909"/>
            <a:ext cx="4975457" cy="523220"/>
          </a:xfrm>
          <a:prstGeom prst="rect">
            <a:avLst/>
          </a:prstGeom>
          <a:ln>
            <a:noFill/>
          </a:ln>
        </p:spPr>
        <p:txBody>
          <a:bodyPr wrap="square">
            <a:spAutoFit/>
          </a:bodyPr>
          <a:lstStyle/>
          <a:p>
            <a:r>
              <a:rPr lang="en-US" sz="2800" b="1" dirty="0">
                <a:solidFill>
                  <a:srgbClr val="000000"/>
                </a:solidFill>
                <a:effectLst/>
                <a:latin typeface="Helvetica" pitchFamily="2" charset="0"/>
              </a:rPr>
              <a:t>Demogra</a:t>
            </a:r>
            <a:r>
              <a:rPr lang="en-US" sz="2800" b="1" dirty="0">
                <a:solidFill>
                  <a:srgbClr val="000000"/>
                </a:solidFill>
                <a:latin typeface="Helvetica" pitchFamily="2" charset="0"/>
              </a:rPr>
              <a:t>phic transition</a:t>
            </a:r>
            <a:endParaRPr lang="en-US" sz="2800" dirty="0">
              <a:solidFill>
                <a:srgbClr val="000000"/>
              </a:solidFill>
              <a:effectLst/>
              <a:latin typeface="Helvetica" pitchFamily="2" charset="0"/>
            </a:endParaRPr>
          </a:p>
        </p:txBody>
      </p:sp>
      <p:pic>
        <p:nvPicPr>
          <p:cNvPr id="6" name="Picture 5" descr="Chart&#10;&#10;Description automatically generated">
            <a:extLst>
              <a:ext uri="{FF2B5EF4-FFF2-40B4-BE49-F238E27FC236}">
                <a16:creationId xmlns:a16="http://schemas.microsoft.com/office/drawing/2014/main" id="{6B95C57A-72ED-2089-089D-CB534F78518C}"/>
              </a:ext>
            </a:extLst>
          </p:cNvPr>
          <p:cNvPicPr>
            <a:picLocks noChangeAspect="1"/>
          </p:cNvPicPr>
          <p:nvPr/>
        </p:nvPicPr>
        <p:blipFill>
          <a:blip r:embed="rId3"/>
          <a:stretch>
            <a:fillRect/>
          </a:stretch>
        </p:blipFill>
        <p:spPr>
          <a:xfrm>
            <a:off x="4948135" y="184150"/>
            <a:ext cx="6489700" cy="6489700"/>
          </a:xfrm>
          <a:prstGeom prst="rect">
            <a:avLst/>
          </a:prstGeom>
        </p:spPr>
      </p:pic>
      <p:sp>
        <p:nvSpPr>
          <p:cNvPr id="8" name="Rectangle 7">
            <a:extLst>
              <a:ext uri="{FF2B5EF4-FFF2-40B4-BE49-F238E27FC236}">
                <a16:creationId xmlns:a16="http://schemas.microsoft.com/office/drawing/2014/main" id="{E08ABFE6-DF21-2495-B3D2-BA3EF0B3D074}"/>
              </a:ext>
            </a:extLst>
          </p:cNvPr>
          <p:cNvSpPr/>
          <p:nvPr/>
        </p:nvSpPr>
        <p:spPr>
          <a:xfrm>
            <a:off x="238567" y="573129"/>
            <a:ext cx="2699186" cy="954107"/>
          </a:xfrm>
          <a:prstGeom prst="rect">
            <a:avLst/>
          </a:prstGeom>
        </p:spPr>
        <p:txBody>
          <a:bodyPr wrap="square">
            <a:spAutoFit/>
          </a:bodyPr>
          <a:lstStyle/>
          <a:p>
            <a:r>
              <a:rPr lang="en-US" sz="2800" dirty="0">
                <a:solidFill>
                  <a:srgbClr val="000000"/>
                </a:solidFill>
                <a:effectLst/>
              </a:rPr>
              <a:t>Death rates are falling globally…</a:t>
            </a:r>
            <a:endParaRPr lang="en-US" sz="2800" dirty="0">
              <a:solidFill>
                <a:srgbClr val="C00000"/>
              </a:solidFill>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2830663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C8E43B25-25AF-D355-C50C-16C5B3D414A1}"/>
              </a:ext>
            </a:extLst>
          </p:cNvPr>
          <p:cNvSpPr/>
          <p:nvPr/>
        </p:nvSpPr>
        <p:spPr>
          <a:xfrm>
            <a:off x="10129564" y="1123293"/>
            <a:ext cx="1881686" cy="544770"/>
          </a:xfrm>
          <a:prstGeom prst="rect">
            <a:avLst/>
          </a:prstGeom>
          <a:solidFill>
            <a:srgbClr val="FFFF00">
              <a:alpha val="4691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7" name="Group 16">
            <a:extLst>
              <a:ext uri="{FF2B5EF4-FFF2-40B4-BE49-F238E27FC236}">
                <a16:creationId xmlns:a16="http://schemas.microsoft.com/office/drawing/2014/main" id="{D350A056-6A7B-059F-9A8C-4C11A376F274}"/>
              </a:ext>
            </a:extLst>
          </p:cNvPr>
          <p:cNvGrpSpPr/>
          <p:nvPr/>
        </p:nvGrpSpPr>
        <p:grpSpPr>
          <a:xfrm>
            <a:off x="3450251" y="-71016"/>
            <a:ext cx="10020149" cy="6945094"/>
            <a:chOff x="3450251" y="-71016"/>
            <a:chExt cx="10020149" cy="6945094"/>
          </a:xfrm>
        </p:grpSpPr>
        <p:pic>
          <p:nvPicPr>
            <p:cNvPr id="18" name="Picture 4" descr="Population, Community, Habitat &amp; Ecosystem (4.1) | Edexcel IGCSE Biology  Revision Notes 2019 | Save My Exams">
              <a:extLst>
                <a:ext uri="{FF2B5EF4-FFF2-40B4-BE49-F238E27FC236}">
                  <a16:creationId xmlns:a16="http://schemas.microsoft.com/office/drawing/2014/main" id="{DA822127-4EE7-258D-A3E4-1CDF558EE19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396" r="52943" b="67021"/>
            <a:stretch/>
          </p:blipFill>
          <p:spPr bwMode="auto">
            <a:xfrm>
              <a:off x="5306466" y="965961"/>
              <a:ext cx="3198011" cy="113724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Population, Community, Habitat &amp; Ecosystem (4.1) | Edexcel IGCSE Biology  Revision Notes 2019 | Save My Exams">
              <a:extLst>
                <a:ext uri="{FF2B5EF4-FFF2-40B4-BE49-F238E27FC236}">
                  <a16:creationId xmlns:a16="http://schemas.microsoft.com/office/drawing/2014/main" id="{9B138E4C-65FB-CA3B-B498-90E6C4DD11C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7054110" y="3473179"/>
              <a:ext cx="2900735" cy="175585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Population, Community, Habitat &amp; Ecosystem (4.1) | Edexcel IGCSE Biology  Revision Notes 2019 | Save My Exams">
              <a:extLst>
                <a:ext uri="{FF2B5EF4-FFF2-40B4-BE49-F238E27FC236}">
                  <a16:creationId xmlns:a16="http://schemas.microsoft.com/office/drawing/2014/main" id="{86A19450-3498-D54E-5928-C15E6D5CC97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6843223"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sp>
          <p:nvSpPr>
            <p:cNvPr id="21" name="Content Placeholder 2">
              <a:extLst>
                <a:ext uri="{FF2B5EF4-FFF2-40B4-BE49-F238E27FC236}">
                  <a16:creationId xmlns:a16="http://schemas.microsoft.com/office/drawing/2014/main" id="{E915D97F-6F34-7A59-93C6-CC9261944AEA}"/>
                </a:ext>
              </a:extLst>
            </p:cNvPr>
            <p:cNvSpPr txBox="1">
              <a:spLocks/>
            </p:cNvSpPr>
            <p:nvPr/>
          </p:nvSpPr>
          <p:spPr>
            <a:xfrm>
              <a:off x="8741750" y="130649"/>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individual</a:t>
              </a:r>
            </a:p>
          </p:txBody>
        </p:sp>
        <p:sp>
          <p:nvSpPr>
            <p:cNvPr id="22" name="Content Placeholder 2">
              <a:extLst>
                <a:ext uri="{FF2B5EF4-FFF2-40B4-BE49-F238E27FC236}">
                  <a16:creationId xmlns:a16="http://schemas.microsoft.com/office/drawing/2014/main" id="{28A9393D-E2C2-43F4-6DB5-7F97D4556B78}"/>
                </a:ext>
              </a:extLst>
            </p:cNvPr>
            <p:cNvSpPr txBox="1">
              <a:spLocks/>
            </p:cNvSpPr>
            <p:nvPr/>
          </p:nvSpPr>
          <p:spPr>
            <a:xfrm>
              <a:off x="8687680" y="1216168"/>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population</a:t>
              </a:r>
            </a:p>
          </p:txBody>
        </p:sp>
        <p:pic>
          <p:nvPicPr>
            <p:cNvPr id="23" name="Picture 4" descr="Population, Community, Habitat &amp; Ecosystem (4.1) | Edexcel IGCSE Biology  Revision Notes 2019 | Save My Exams">
              <a:extLst>
                <a:ext uri="{FF2B5EF4-FFF2-40B4-BE49-F238E27FC236}">
                  <a16:creationId xmlns:a16="http://schemas.microsoft.com/office/drawing/2014/main" id="{1FE0C73E-C3D3-0127-F177-4C04BA839AF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3910583" y="2038550"/>
              <a:ext cx="2887214" cy="117570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Population, Community, Habitat &amp; Ecosystem (4.1) | Edexcel IGCSE Biology  Revision Notes 2019 | Save My Exams">
              <a:extLst>
                <a:ext uri="{FF2B5EF4-FFF2-40B4-BE49-F238E27FC236}">
                  <a16:creationId xmlns:a16="http://schemas.microsoft.com/office/drawing/2014/main" id="{4DD6D233-FDE5-E03E-C296-61AD7BD9FC4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6967995" y="2178989"/>
              <a:ext cx="2887213" cy="1175706"/>
            </a:xfrm>
            <a:prstGeom prst="rect">
              <a:avLst/>
            </a:prstGeom>
            <a:noFill/>
            <a:extLst>
              <a:ext uri="{909E8E84-426E-40DD-AFC4-6F175D3DCCD1}">
                <a14:hiddenFill xmlns:a14="http://schemas.microsoft.com/office/drawing/2010/main">
                  <a:solidFill>
                    <a:srgbClr val="FFFFFF"/>
                  </a:solidFill>
                </a14:hiddenFill>
              </a:ext>
            </a:extLst>
          </p:spPr>
        </p:pic>
        <p:sp>
          <p:nvSpPr>
            <p:cNvPr id="25" name="Content Placeholder 2">
              <a:extLst>
                <a:ext uri="{FF2B5EF4-FFF2-40B4-BE49-F238E27FC236}">
                  <a16:creationId xmlns:a16="http://schemas.microsoft.com/office/drawing/2014/main" id="{08DCB554-77FF-699B-14FB-112A7200DB61}"/>
                </a:ext>
              </a:extLst>
            </p:cNvPr>
            <p:cNvSpPr txBox="1">
              <a:spLocks/>
            </p:cNvSpPr>
            <p:nvPr/>
          </p:nvSpPr>
          <p:spPr>
            <a:xfrm>
              <a:off x="8741750" y="2587892"/>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metapopulation</a:t>
              </a:r>
            </a:p>
          </p:txBody>
        </p:sp>
        <p:pic>
          <p:nvPicPr>
            <p:cNvPr id="26" name="Picture 4" descr="Population, Community, Habitat &amp; Ecosystem (4.1) | Edexcel IGCSE Biology  Revision Notes 2019 | Save My Exams">
              <a:extLst>
                <a:ext uri="{FF2B5EF4-FFF2-40B4-BE49-F238E27FC236}">
                  <a16:creationId xmlns:a16="http://schemas.microsoft.com/office/drawing/2014/main" id="{D22D7890-0562-D5C1-40C8-CAF4105A00C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4232633" y="3362603"/>
              <a:ext cx="2999724" cy="181577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descr="Population, Community, Habitat &amp; Ecosystem (4.1) | Edexcel IGCSE Biology  Revision Notes 2019 | Save My Exams">
              <a:extLst>
                <a:ext uri="{FF2B5EF4-FFF2-40B4-BE49-F238E27FC236}">
                  <a16:creationId xmlns:a16="http://schemas.microsoft.com/office/drawing/2014/main" id="{387857E5-FAFA-448B-D304-B19149CF0EB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3450251"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Population, Community, Habitat &amp; Ecosystem (4.1) | Edexcel IGCSE Biology  Revision Notes 2019 | Save My Exams">
              <a:extLst>
                <a:ext uri="{FF2B5EF4-FFF2-40B4-BE49-F238E27FC236}">
                  <a16:creationId xmlns:a16="http://schemas.microsoft.com/office/drawing/2014/main" id="{742D99F0-A47A-2A40-537B-FC3F74E8601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2943" b="88549"/>
            <a:stretch/>
          </p:blipFill>
          <p:spPr bwMode="auto">
            <a:xfrm>
              <a:off x="5244217" y="-71016"/>
              <a:ext cx="3198011" cy="785331"/>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Straight Connector 28">
              <a:extLst>
                <a:ext uri="{FF2B5EF4-FFF2-40B4-BE49-F238E27FC236}">
                  <a16:creationId xmlns:a16="http://schemas.microsoft.com/office/drawing/2014/main" id="{FA6E552B-84A2-4B62-CA1D-DEFFAB541F11}"/>
                </a:ext>
              </a:extLst>
            </p:cNvPr>
            <p:cNvCxnSpPr>
              <a:cxnSpLocks/>
            </p:cNvCxnSpPr>
            <p:nvPr/>
          </p:nvCxnSpPr>
          <p:spPr>
            <a:xfrm>
              <a:off x="4321251" y="832502"/>
              <a:ext cx="772159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B4969F8-191C-ED32-6648-A9AE2950098A}"/>
                </a:ext>
              </a:extLst>
            </p:cNvPr>
            <p:cNvCxnSpPr>
              <a:cxnSpLocks/>
            </p:cNvCxnSpPr>
            <p:nvPr/>
          </p:nvCxnSpPr>
          <p:spPr>
            <a:xfrm>
              <a:off x="3848453" y="2119495"/>
              <a:ext cx="819439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9BFB9EA-64BC-3C64-0B10-BF8D69A056D5}"/>
                </a:ext>
              </a:extLst>
            </p:cNvPr>
            <p:cNvCxnSpPr>
              <a:cxnSpLocks/>
            </p:cNvCxnSpPr>
            <p:nvPr/>
          </p:nvCxnSpPr>
          <p:spPr>
            <a:xfrm>
              <a:off x="3599234" y="3407473"/>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878441F-E8D2-2820-D7A6-B43950F04EB4}"/>
                </a:ext>
              </a:extLst>
            </p:cNvPr>
            <p:cNvCxnSpPr>
              <a:cxnSpLocks/>
            </p:cNvCxnSpPr>
            <p:nvPr/>
          </p:nvCxnSpPr>
          <p:spPr>
            <a:xfrm>
              <a:off x="3599234" y="4910587"/>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Content Placeholder 2">
              <a:extLst>
                <a:ext uri="{FF2B5EF4-FFF2-40B4-BE49-F238E27FC236}">
                  <a16:creationId xmlns:a16="http://schemas.microsoft.com/office/drawing/2014/main" id="{44EC3827-5BCD-6D7A-4E65-285A814E949F}"/>
                </a:ext>
              </a:extLst>
            </p:cNvPr>
            <p:cNvSpPr txBox="1">
              <a:spLocks/>
            </p:cNvSpPr>
            <p:nvPr/>
          </p:nvSpPr>
          <p:spPr>
            <a:xfrm>
              <a:off x="8687680" y="3959616"/>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community</a:t>
              </a:r>
            </a:p>
          </p:txBody>
        </p:sp>
        <p:sp>
          <p:nvSpPr>
            <p:cNvPr id="34" name="Content Placeholder 2">
              <a:extLst>
                <a:ext uri="{FF2B5EF4-FFF2-40B4-BE49-F238E27FC236}">
                  <a16:creationId xmlns:a16="http://schemas.microsoft.com/office/drawing/2014/main" id="{4A1DDD69-3ABE-5D71-BFC7-712DAF15712C}"/>
                </a:ext>
              </a:extLst>
            </p:cNvPr>
            <p:cNvSpPr txBox="1">
              <a:spLocks/>
            </p:cNvSpPr>
            <p:nvPr/>
          </p:nvSpPr>
          <p:spPr>
            <a:xfrm>
              <a:off x="8813086" y="5539380"/>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ecosystem</a:t>
              </a:r>
            </a:p>
          </p:txBody>
        </p:sp>
      </p:grpSp>
      <p:sp>
        <p:nvSpPr>
          <p:cNvPr id="10" name="Content Placeholder 2">
            <a:extLst>
              <a:ext uri="{FF2B5EF4-FFF2-40B4-BE49-F238E27FC236}">
                <a16:creationId xmlns:a16="http://schemas.microsoft.com/office/drawing/2014/main" id="{274BFC59-95D4-2510-F2B0-B62494904BB7}"/>
              </a:ext>
            </a:extLst>
          </p:cNvPr>
          <p:cNvSpPr txBox="1">
            <a:spLocks/>
          </p:cNvSpPr>
          <p:nvPr/>
        </p:nvSpPr>
        <p:spPr>
          <a:xfrm>
            <a:off x="0" y="355059"/>
            <a:ext cx="3972722"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b="1" dirty="0">
                <a:solidFill>
                  <a:srgbClr val="C00000"/>
                </a:solidFill>
              </a:rPr>
              <a:t>Structured Population</a:t>
            </a:r>
            <a:r>
              <a:rPr lang="en-US" sz="2800" dirty="0"/>
              <a:t> = multiple individuals of the same species (</a:t>
            </a:r>
            <a:r>
              <a:rPr lang="en-US" sz="2800" b="1" dirty="0">
                <a:solidFill>
                  <a:srgbClr val="C00000"/>
                </a:solidFill>
              </a:rPr>
              <a:t>conspecifics</a:t>
            </a:r>
            <a:r>
              <a:rPr lang="en-US" sz="2800" dirty="0"/>
              <a:t>) in the same habitat but in different life history stages</a:t>
            </a:r>
          </a:p>
        </p:txBody>
      </p:sp>
      <p:sp>
        <p:nvSpPr>
          <p:cNvPr id="2" name="Content Placeholder 2">
            <a:extLst>
              <a:ext uri="{FF2B5EF4-FFF2-40B4-BE49-F238E27FC236}">
                <a16:creationId xmlns:a16="http://schemas.microsoft.com/office/drawing/2014/main" id="{16A9D70C-97F3-0F2B-A04A-873B7CAB65E4}"/>
              </a:ext>
            </a:extLst>
          </p:cNvPr>
          <p:cNvSpPr txBox="1">
            <a:spLocks/>
          </p:cNvSpPr>
          <p:nvPr/>
        </p:nvSpPr>
        <p:spPr>
          <a:xfrm>
            <a:off x="-5098" y="5072162"/>
            <a:ext cx="3606300"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endParaRPr lang="en-US" sz="2800" dirty="0"/>
          </a:p>
          <a:p>
            <a:pPr marL="0" indent="0" algn="ctr">
              <a:buNone/>
            </a:pPr>
            <a:r>
              <a:rPr lang="en-US" sz="2800" i="1" dirty="0"/>
              <a:t>How does the abundance of fish </a:t>
            </a:r>
            <a:r>
              <a:rPr lang="en-US" sz="2800" b="1" i="1" dirty="0">
                <a:solidFill>
                  <a:srgbClr val="C00000"/>
                </a:solidFill>
              </a:rPr>
              <a:t>change</a:t>
            </a:r>
            <a:r>
              <a:rPr lang="en-US" sz="2800" i="1" dirty="0"/>
              <a:t> through time? </a:t>
            </a:r>
          </a:p>
        </p:txBody>
      </p:sp>
      <p:sp>
        <p:nvSpPr>
          <p:cNvPr id="11" name="Rectangle 10">
            <a:extLst>
              <a:ext uri="{FF2B5EF4-FFF2-40B4-BE49-F238E27FC236}">
                <a16:creationId xmlns:a16="http://schemas.microsoft.com/office/drawing/2014/main" id="{5BB3B9A2-B544-F86D-5491-FC87ABEA142A}"/>
              </a:ext>
            </a:extLst>
          </p:cNvPr>
          <p:cNvSpPr/>
          <p:nvPr/>
        </p:nvSpPr>
        <p:spPr>
          <a:xfrm>
            <a:off x="3504321" y="2162697"/>
            <a:ext cx="6444752" cy="4642051"/>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03FC5C5-7A03-01A7-CB30-09B51CC54389}"/>
              </a:ext>
            </a:extLst>
          </p:cNvPr>
          <p:cNvSpPr/>
          <p:nvPr/>
        </p:nvSpPr>
        <p:spPr>
          <a:xfrm>
            <a:off x="9949073" y="4892735"/>
            <a:ext cx="441571" cy="1912013"/>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95BB15F-C09A-574F-FC89-FFD2C3252CFE}"/>
              </a:ext>
            </a:extLst>
          </p:cNvPr>
          <p:cNvSpPr/>
          <p:nvPr/>
        </p:nvSpPr>
        <p:spPr>
          <a:xfrm>
            <a:off x="6478163" y="53252"/>
            <a:ext cx="1498518" cy="668970"/>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A09A881-94F7-CF88-8038-BD393EDCBE4A}"/>
              </a:ext>
            </a:extLst>
          </p:cNvPr>
          <p:cNvSpPr/>
          <p:nvPr/>
        </p:nvSpPr>
        <p:spPr>
          <a:xfrm>
            <a:off x="6630563" y="108377"/>
            <a:ext cx="1498518" cy="668970"/>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F1990171-0AA0-217E-BC36-9308F661ACCB}"/>
              </a:ext>
            </a:extLst>
          </p:cNvPr>
          <p:cNvSpPr/>
          <p:nvPr/>
        </p:nvSpPr>
        <p:spPr>
          <a:xfrm>
            <a:off x="397362" y="3440780"/>
            <a:ext cx="1068005" cy="1110836"/>
          </a:xfrm>
          <a:prstGeom prst="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rPr>
              <a:t>baby fish (x</a:t>
            </a:r>
            <a:r>
              <a:rPr lang="en-US" sz="2200" baseline="-25000" dirty="0">
                <a:solidFill>
                  <a:schemeClr val="bg1"/>
                </a:solidFill>
              </a:rPr>
              <a:t>1</a:t>
            </a:r>
            <a:r>
              <a:rPr lang="en-US" sz="2200" dirty="0">
                <a:solidFill>
                  <a:schemeClr val="bg1"/>
                </a:solidFill>
              </a:rPr>
              <a:t>)</a:t>
            </a:r>
          </a:p>
        </p:txBody>
      </p:sp>
      <p:sp>
        <p:nvSpPr>
          <p:cNvPr id="15" name="Rectangle 14">
            <a:extLst>
              <a:ext uri="{FF2B5EF4-FFF2-40B4-BE49-F238E27FC236}">
                <a16:creationId xmlns:a16="http://schemas.microsoft.com/office/drawing/2014/main" id="{23E58B9F-6581-EEEC-69E3-918BCC9E2A22}"/>
              </a:ext>
            </a:extLst>
          </p:cNvPr>
          <p:cNvSpPr/>
          <p:nvPr/>
        </p:nvSpPr>
        <p:spPr>
          <a:xfrm>
            <a:off x="2355437" y="3440780"/>
            <a:ext cx="1068005" cy="1110836"/>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rPr>
              <a:t>adult fish (x</a:t>
            </a:r>
            <a:r>
              <a:rPr lang="en-US" sz="2200" baseline="-25000" dirty="0">
                <a:solidFill>
                  <a:schemeClr val="bg1"/>
                </a:solidFill>
              </a:rPr>
              <a:t>2</a:t>
            </a:r>
            <a:r>
              <a:rPr lang="en-US" sz="2200" dirty="0">
                <a:solidFill>
                  <a:schemeClr val="bg1"/>
                </a:solidFill>
              </a:rPr>
              <a:t>)</a:t>
            </a:r>
          </a:p>
        </p:txBody>
      </p:sp>
      <p:cxnSp>
        <p:nvCxnSpPr>
          <p:cNvPr id="35" name="Straight Arrow Connector 34">
            <a:extLst>
              <a:ext uri="{FF2B5EF4-FFF2-40B4-BE49-F238E27FC236}">
                <a16:creationId xmlns:a16="http://schemas.microsoft.com/office/drawing/2014/main" id="{5875BBA4-E908-C590-010D-8433C8F40140}"/>
              </a:ext>
            </a:extLst>
          </p:cNvPr>
          <p:cNvCxnSpPr>
            <a:cxnSpLocks/>
          </p:cNvCxnSpPr>
          <p:nvPr/>
        </p:nvCxnSpPr>
        <p:spPr>
          <a:xfrm>
            <a:off x="1590563" y="3996198"/>
            <a:ext cx="63568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5415F1D0-8D8B-55D8-BD62-49AAC5E108F9}"/>
              </a:ext>
            </a:extLst>
          </p:cNvPr>
          <p:cNvCxnSpPr>
            <a:cxnSpLocks/>
          </p:cNvCxnSpPr>
          <p:nvPr/>
        </p:nvCxnSpPr>
        <p:spPr>
          <a:xfrm>
            <a:off x="931364" y="4621964"/>
            <a:ext cx="0" cy="45455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Curved Connector 36">
            <a:extLst>
              <a:ext uri="{FF2B5EF4-FFF2-40B4-BE49-F238E27FC236}">
                <a16:creationId xmlns:a16="http://schemas.microsoft.com/office/drawing/2014/main" id="{3D14ECD0-9E2D-586F-6F6C-0173E0398B9A}"/>
              </a:ext>
            </a:extLst>
          </p:cNvPr>
          <p:cNvCxnSpPr>
            <a:cxnSpLocks/>
            <a:stCxn id="15" idx="0"/>
            <a:endCxn id="3" idx="0"/>
          </p:cNvCxnSpPr>
          <p:nvPr/>
        </p:nvCxnSpPr>
        <p:spPr>
          <a:xfrm rot="16200000" flipV="1">
            <a:off x="1910403" y="2461742"/>
            <a:ext cx="12700" cy="1958075"/>
          </a:xfrm>
          <a:prstGeom prst="curvedConnector3">
            <a:avLst>
              <a:gd name="adj1" fmla="val 4251047"/>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F5B367CA-5602-7D4E-7330-F468C5453164}"/>
              </a:ext>
            </a:extLst>
          </p:cNvPr>
          <p:cNvCxnSpPr>
            <a:cxnSpLocks/>
          </p:cNvCxnSpPr>
          <p:nvPr/>
        </p:nvCxnSpPr>
        <p:spPr>
          <a:xfrm>
            <a:off x="2889439" y="4617662"/>
            <a:ext cx="0" cy="45455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Rectangle 39">
            <a:extLst>
              <a:ext uri="{FF2B5EF4-FFF2-40B4-BE49-F238E27FC236}">
                <a16:creationId xmlns:a16="http://schemas.microsoft.com/office/drawing/2014/main" id="{F0C489BD-19DF-3BF5-353A-E3400F8173AA}"/>
              </a:ext>
            </a:extLst>
          </p:cNvPr>
          <p:cNvSpPr/>
          <p:nvPr/>
        </p:nvSpPr>
        <p:spPr>
          <a:xfrm>
            <a:off x="839838" y="4419293"/>
            <a:ext cx="959200" cy="104592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pic>
        <p:nvPicPr>
          <p:cNvPr id="41" name="Picture 40">
            <a:extLst>
              <a:ext uri="{FF2B5EF4-FFF2-40B4-BE49-F238E27FC236}">
                <a16:creationId xmlns:a16="http://schemas.microsoft.com/office/drawing/2014/main" id="{62616D45-F973-51E6-2503-1AB321DA7756}"/>
              </a:ext>
            </a:extLst>
          </p:cNvPr>
          <p:cNvPicPr>
            <a:picLocks noChangeAspect="1"/>
          </p:cNvPicPr>
          <p:nvPr/>
        </p:nvPicPr>
        <p:blipFill>
          <a:blip r:embed="rId4"/>
          <a:stretch>
            <a:fillRect/>
          </a:stretch>
        </p:blipFill>
        <p:spPr>
          <a:xfrm>
            <a:off x="2998365" y="4659264"/>
            <a:ext cx="219817" cy="371353"/>
          </a:xfrm>
          <a:prstGeom prst="rect">
            <a:avLst/>
          </a:prstGeom>
        </p:spPr>
      </p:pic>
      <p:sp>
        <p:nvSpPr>
          <p:cNvPr id="42" name="Rectangle 41">
            <a:extLst>
              <a:ext uri="{FF2B5EF4-FFF2-40B4-BE49-F238E27FC236}">
                <a16:creationId xmlns:a16="http://schemas.microsoft.com/office/drawing/2014/main" id="{A2EBC87C-FF08-0266-1B42-EBA3FF388FD1}"/>
              </a:ext>
            </a:extLst>
          </p:cNvPr>
          <p:cNvSpPr/>
          <p:nvPr/>
        </p:nvSpPr>
        <p:spPr>
          <a:xfrm>
            <a:off x="2775039" y="4463046"/>
            <a:ext cx="959200" cy="104592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a:t>
            </a:r>
          </a:p>
        </p:txBody>
      </p:sp>
      <p:pic>
        <p:nvPicPr>
          <p:cNvPr id="43" name="Picture 42">
            <a:extLst>
              <a:ext uri="{FF2B5EF4-FFF2-40B4-BE49-F238E27FC236}">
                <a16:creationId xmlns:a16="http://schemas.microsoft.com/office/drawing/2014/main" id="{0484244D-82DA-81F8-DD49-01F3075B650E}"/>
              </a:ext>
            </a:extLst>
          </p:cNvPr>
          <p:cNvPicPr>
            <a:picLocks noChangeAspect="1"/>
          </p:cNvPicPr>
          <p:nvPr/>
        </p:nvPicPr>
        <p:blipFill>
          <a:blip r:embed="rId5"/>
          <a:stretch>
            <a:fillRect/>
          </a:stretch>
        </p:blipFill>
        <p:spPr>
          <a:xfrm>
            <a:off x="1823824" y="3668944"/>
            <a:ext cx="284114" cy="327255"/>
          </a:xfrm>
          <a:prstGeom prst="rect">
            <a:avLst/>
          </a:prstGeom>
        </p:spPr>
      </p:pic>
      <p:pic>
        <p:nvPicPr>
          <p:cNvPr id="44" name="Picture 43">
            <a:extLst>
              <a:ext uri="{FF2B5EF4-FFF2-40B4-BE49-F238E27FC236}">
                <a16:creationId xmlns:a16="http://schemas.microsoft.com/office/drawing/2014/main" id="{E3F2AF1A-2A15-3ABB-B192-20AA3DBDC335}"/>
              </a:ext>
            </a:extLst>
          </p:cNvPr>
          <p:cNvPicPr>
            <a:picLocks noChangeAspect="1"/>
          </p:cNvPicPr>
          <p:nvPr/>
        </p:nvPicPr>
        <p:blipFill>
          <a:blip r:embed="rId4"/>
          <a:stretch>
            <a:fillRect/>
          </a:stretch>
        </p:blipFill>
        <p:spPr>
          <a:xfrm>
            <a:off x="1089881" y="4629081"/>
            <a:ext cx="219817" cy="371353"/>
          </a:xfrm>
          <a:prstGeom prst="rect">
            <a:avLst/>
          </a:prstGeom>
        </p:spPr>
      </p:pic>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26786215-3583-F0FE-13F3-6645B7BF9A83}"/>
                  </a:ext>
                </a:extLst>
              </p:cNvPr>
              <p:cNvSpPr txBox="1"/>
              <p:nvPr/>
            </p:nvSpPr>
            <p:spPr>
              <a:xfrm>
                <a:off x="1744663" y="2948888"/>
                <a:ext cx="336759"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200" i="1" smtClean="0">
                              <a:latin typeface="Cambria Math" panose="02040503050406030204" pitchFamily="18" charset="0"/>
                            </a:rPr>
                          </m:ctrlPr>
                        </m:sSubPr>
                        <m:e>
                          <m:r>
                            <a:rPr lang="en-US" sz="2200" b="0" i="1" smtClean="0">
                              <a:latin typeface="Cambria Math" panose="02040503050406030204" pitchFamily="18" charset="0"/>
                            </a:rPr>
                            <m:t>𝐹</m:t>
                          </m:r>
                        </m:e>
                        <m:sub>
                          <m:r>
                            <a:rPr lang="en-US" sz="2200" b="0" i="1" smtClean="0">
                              <a:latin typeface="Cambria Math" panose="02040503050406030204" pitchFamily="18" charset="0"/>
                            </a:rPr>
                            <m:t>2</m:t>
                          </m:r>
                        </m:sub>
                      </m:sSub>
                    </m:oMath>
                  </m:oMathPara>
                </a14:m>
                <a:endParaRPr lang="en-US" sz="2200" dirty="0"/>
              </a:p>
            </p:txBody>
          </p:sp>
        </mc:Choice>
        <mc:Fallback xmlns="">
          <p:sp>
            <p:nvSpPr>
              <p:cNvPr id="45" name="TextBox 44">
                <a:extLst>
                  <a:ext uri="{FF2B5EF4-FFF2-40B4-BE49-F238E27FC236}">
                    <a16:creationId xmlns:a16="http://schemas.microsoft.com/office/drawing/2014/main" id="{26786215-3583-F0FE-13F3-6645B7BF9A83}"/>
                  </a:ext>
                </a:extLst>
              </p:cNvPr>
              <p:cNvSpPr txBox="1">
                <a:spLocks noRot="1" noChangeAspect="1" noMove="1" noResize="1" noEditPoints="1" noAdjustHandles="1" noChangeArrowheads="1" noChangeShapeType="1" noTextEdit="1"/>
              </p:cNvSpPr>
              <p:nvPr/>
            </p:nvSpPr>
            <p:spPr>
              <a:xfrm>
                <a:off x="1744663" y="2948888"/>
                <a:ext cx="336759" cy="338554"/>
              </a:xfrm>
              <a:prstGeom prst="rect">
                <a:avLst/>
              </a:prstGeom>
              <a:blipFill>
                <a:blip r:embed="rId6"/>
                <a:stretch>
                  <a:fillRect l="-18519" r="-11111" b="-18519"/>
                </a:stretch>
              </a:blipFill>
            </p:spPr>
            <p:txBody>
              <a:bodyPr/>
              <a:lstStyle/>
              <a:p>
                <a:r>
                  <a:rPr lang="en-US">
                    <a:noFill/>
                  </a:rPr>
                  <a:t> </a:t>
                </a:r>
              </a:p>
            </p:txBody>
          </p:sp>
        </mc:Fallback>
      </mc:AlternateContent>
    </p:spTree>
    <p:extLst>
      <p:ext uri="{BB962C8B-B14F-4D97-AF65-F5344CB8AC3E}">
        <p14:creationId xmlns:p14="http://schemas.microsoft.com/office/powerpoint/2010/main" val="170409654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2F47CAD-EF4C-027D-226A-5CA2429CA934}"/>
              </a:ext>
            </a:extLst>
          </p:cNvPr>
          <p:cNvSpPr/>
          <p:nvPr/>
        </p:nvSpPr>
        <p:spPr>
          <a:xfrm>
            <a:off x="102380" y="49909"/>
            <a:ext cx="4975457" cy="523220"/>
          </a:xfrm>
          <a:prstGeom prst="rect">
            <a:avLst/>
          </a:prstGeom>
          <a:ln>
            <a:noFill/>
          </a:ln>
        </p:spPr>
        <p:txBody>
          <a:bodyPr wrap="square">
            <a:spAutoFit/>
          </a:bodyPr>
          <a:lstStyle/>
          <a:p>
            <a:r>
              <a:rPr lang="en-US" sz="2800" b="1" dirty="0">
                <a:solidFill>
                  <a:srgbClr val="000000"/>
                </a:solidFill>
                <a:effectLst/>
                <a:latin typeface="Helvetica" pitchFamily="2" charset="0"/>
              </a:rPr>
              <a:t>Demogra</a:t>
            </a:r>
            <a:r>
              <a:rPr lang="en-US" sz="2800" b="1" dirty="0">
                <a:solidFill>
                  <a:srgbClr val="000000"/>
                </a:solidFill>
                <a:latin typeface="Helvetica" pitchFamily="2" charset="0"/>
              </a:rPr>
              <a:t>phic transition</a:t>
            </a:r>
            <a:endParaRPr lang="en-US" sz="2800" dirty="0">
              <a:solidFill>
                <a:srgbClr val="000000"/>
              </a:solidFill>
              <a:effectLst/>
              <a:latin typeface="Helvetica" pitchFamily="2" charset="0"/>
            </a:endParaRPr>
          </a:p>
        </p:txBody>
      </p:sp>
      <p:sp>
        <p:nvSpPr>
          <p:cNvPr id="8" name="Rectangle 7">
            <a:extLst>
              <a:ext uri="{FF2B5EF4-FFF2-40B4-BE49-F238E27FC236}">
                <a16:creationId xmlns:a16="http://schemas.microsoft.com/office/drawing/2014/main" id="{E08ABFE6-DF21-2495-B3D2-BA3EF0B3D074}"/>
              </a:ext>
            </a:extLst>
          </p:cNvPr>
          <p:cNvSpPr/>
          <p:nvPr/>
        </p:nvSpPr>
        <p:spPr>
          <a:xfrm>
            <a:off x="238567" y="573129"/>
            <a:ext cx="2699186" cy="954107"/>
          </a:xfrm>
          <a:prstGeom prst="rect">
            <a:avLst/>
          </a:prstGeom>
        </p:spPr>
        <p:txBody>
          <a:bodyPr wrap="square">
            <a:spAutoFit/>
          </a:bodyPr>
          <a:lstStyle/>
          <a:p>
            <a:r>
              <a:rPr lang="en-US" sz="2800" dirty="0">
                <a:solidFill>
                  <a:srgbClr val="000000"/>
                </a:solidFill>
                <a:effectLst/>
              </a:rPr>
              <a:t>And birth rates are </a:t>
            </a:r>
            <a:r>
              <a:rPr lang="en-US" sz="2800" dirty="0">
                <a:solidFill>
                  <a:srgbClr val="000000"/>
                </a:solidFill>
              </a:rPr>
              <a:t>also falling</a:t>
            </a:r>
            <a:r>
              <a:rPr lang="en-US" sz="2800" dirty="0">
                <a:solidFill>
                  <a:srgbClr val="000000"/>
                </a:solidFill>
                <a:effectLst/>
              </a:rPr>
              <a:t>…</a:t>
            </a:r>
            <a:endParaRPr lang="en-US" sz="2800" dirty="0">
              <a:solidFill>
                <a:srgbClr val="C00000"/>
              </a:solidFill>
              <a:effectLst/>
              <a:latin typeface="Calibri" panose="020F0502020204030204" pitchFamily="34" charset="0"/>
              <a:cs typeface="Calibri" panose="020F0502020204030204" pitchFamily="34" charset="0"/>
            </a:endParaRPr>
          </a:p>
        </p:txBody>
      </p:sp>
      <p:pic>
        <p:nvPicPr>
          <p:cNvPr id="3" name="Picture 2" descr="Chart&#10;&#10;Description automatically generated">
            <a:extLst>
              <a:ext uri="{FF2B5EF4-FFF2-40B4-BE49-F238E27FC236}">
                <a16:creationId xmlns:a16="http://schemas.microsoft.com/office/drawing/2014/main" id="{235DB723-C1D9-85EC-4F18-29D76E5BBD9E}"/>
              </a:ext>
            </a:extLst>
          </p:cNvPr>
          <p:cNvPicPr>
            <a:picLocks noChangeAspect="1"/>
          </p:cNvPicPr>
          <p:nvPr/>
        </p:nvPicPr>
        <p:blipFill>
          <a:blip r:embed="rId3"/>
          <a:stretch>
            <a:fillRect/>
          </a:stretch>
        </p:blipFill>
        <p:spPr>
          <a:xfrm>
            <a:off x="3073940" y="705255"/>
            <a:ext cx="8965011" cy="5447489"/>
          </a:xfrm>
          <a:prstGeom prst="rect">
            <a:avLst/>
          </a:prstGeom>
        </p:spPr>
      </p:pic>
    </p:spTree>
    <p:extLst>
      <p:ext uri="{BB962C8B-B14F-4D97-AF65-F5344CB8AC3E}">
        <p14:creationId xmlns:p14="http://schemas.microsoft.com/office/powerpoint/2010/main" val="360062050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038BC713-E9E7-7709-B0BA-A25B8589F080}"/>
              </a:ext>
            </a:extLst>
          </p:cNvPr>
          <p:cNvSpPr/>
          <p:nvPr/>
        </p:nvSpPr>
        <p:spPr>
          <a:xfrm>
            <a:off x="102380" y="49909"/>
            <a:ext cx="4975457" cy="523220"/>
          </a:xfrm>
          <a:prstGeom prst="rect">
            <a:avLst/>
          </a:prstGeom>
          <a:ln>
            <a:noFill/>
          </a:ln>
        </p:spPr>
        <p:txBody>
          <a:bodyPr wrap="square">
            <a:spAutoFit/>
          </a:bodyPr>
          <a:lstStyle/>
          <a:p>
            <a:r>
              <a:rPr lang="en-US" sz="2800" b="1" dirty="0">
                <a:solidFill>
                  <a:srgbClr val="000000"/>
                </a:solidFill>
                <a:effectLst/>
                <a:latin typeface="Helvetica" pitchFamily="2" charset="0"/>
              </a:rPr>
              <a:t>Demogra</a:t>
            </a:r>
            <a:r>
              <a:rPr lang="en-US" sz="2800" b="1" dirty="0">
                <a:solidFill>
                  <a:srgbClr val="000000"/>
                </a:solidFill>
                <a:latin typeface="Helvetica" pitchFamily="2" charset="0"/>
              </a:rPr>
              <a:t>phic transition</a:t>
            </a:r>
            <a:endParaRPr lang="en-US" sz="2800" dirty="0">
              <a:solidFill>
                <a:srgbClr val="000000"/>
              </a:solidFill>
              <a:effectLst/>
              <a:latin typeface="Helvetica" pitchFamily="2" charset="0"/>
            </a:endParaRPr>
          </a:p>
        </p:txBody>
      </p:sp>
      <p:pic>
        <p:nvPicPr>
          <p:cNvPr id="2" name="Picture 1" descr="Chart, line chart&#10;&#10;Description automatically generated">
            <a:extLst>
              <a:ext uri="{FF2B5EF4-FFF2-40B4-BE49-F238E27FC236}">
                <a16:creationId xmlns:a16="http://schemas.microsoft.com/office/drawing/2014/main" id="{9A83EDCF-CE57-901A-E79E-4BF063752B5A}"/>
              </a:ext>
            </a:extLst>
          </p:cNvPr>
          <p:cNvPicPr>
            <a:picLocks noChangeAspect="1"/>
          </p:cNvPicPr>
          <p:nvPr/>
        </p:nvPicPr>
        <p:blipFill rotWithShape="1">
          <a:blip r:embed="rId3"/>
          <a:srcRect t="8391"/>
          <a:stretch/>
        </p:blipFill>
        <p:spPr>
          <a:xfrm>
            <a:off x="1392676" y="894945"/>
            <a:ext cx="8829450" cy="5757504"/>
          </a:xfrm>
          <a:prstGeom prst="rect">
            <a:avLst/>
          </a:prstGeom>
        </p:spPr>
      </p:pic>
    </p:spTree>
    <p:extLst>
      <p:ext uri="{BB962C8B-B14F-4D97-AF65-F5344CB8AC3E}">
        <p14:creationId xmlns:p14="http://schemas.microsoft.com/office/powerpoint/2010/main" val="293131458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038BC713-E9E7-7709-B0BA-A25B8589F080}"/>
              </a:ext>
            </a:extLst>
          </p:cNvPr>
          <p:cNvSpPr/>
          <p:nvPr/>
        </p:nvSpPr>
        <p:spPr>
          <a:xfrm>
            <a:off x="102380" y="49909"/>
            <a:ext cx="4975457" cy="523220"/>
          </a:xfrm>
          <a:prstGeom prst="rect">
            <a:avLst/>
          </a:prstGeom>
          <a:ln>
            <a:noFill/>
          </a:ln>
        </p:spPr>
        <p:txBody>
          <a:bodyPr wrap="square">
            <a:spAutoFit/>
          </a:bodyPr>
          <a:lstStyle/>
          <a:p>
            <a:r>
              <a:rPr lang="en-US" sz="2800" b="1" dirty="0">
                <a:solidFill>
                  <a:srgbClr val="000000"/>
                </a:solidFill>
                <a:effectLst/>
                <a:latin typeface="Helvetica" pitchFamily="2" charset="0"/>
              </a:rPr>
              <a:t>Demogra</a:t>
            </a:r>
            <a:r>
              <a:rPr lang="en-US" sz="2800" b="1" dirty="0">
                <a:solidFill>
                  <a:srgbClr val="000000"/>
                </a:solidFill>
                <a:latin typeface="Helvetica" pitchFamily="2" charset="0"/>
              </a:rPr>
              <a:t>phic transition</a:t>
            </a:r>
            <a:endParaRPr lang="en-US" sz="2800" dirty="0">
              <a:solidFill>
                <a:srgbClr val="000000"/>
              </a:solidFill>
              <a:effectLst/>
              <a:latin typeface="Helvetica" pitchFamily="2" charset="0"/>
            </a:endParaRPr>
          </a:p>
        </p:txBody>
      </p:sp>
      <p:pic>
        <p:nvPicPr>
          <p:cNvPr id="28" name="Picture 27" descr="A picture containing chart&#10;&#10;Description automatically generated">
            <a:extLst>
              <a:ext uri="{FF2B5EF4-FFF2-40B4-BE49-F238E27FC236}">
                <a16:creationId xmlns:a16="http://schemas.microsoft.com/office/drawing/2014/main" id="{0F566835-32E6-DE91-7B88-FE76F3B9E31E}"/>
              </a:ext>
            </a:extLst>
          </p:cNvPr>
          <p:cNvPicPr>
            <a:picLocks noChangeAspect="1"/>
          </p:cNvPicPr>
          <p:nvPr/>
        </p:nvPicPr>
        <p:blipFill>
          <a:blip r:embed="rId3"/>
          <a:stretch>
            <a:fillRect/>
          </a:stretch>
        </p:blipFill>
        <p:spPr>
          <a:xfrm>
            <a:off x="925748" y="573129"/>
            <a:ext cx="9921583" cy="6088244"/>
          </a:xfrm>
          <a:prstGeom prst="rect">
            <a:avLst/>
          </a:prstGeom>
        </p:spPr>
      </p:pic>
      <p:sp>
        <p:nvSpPr>
          <p:cNvPr id="2" name="Rectangle 1">
            <a:extLst>
              <a:ext uri="{FF2B5EF4-FFF2-40B4-BE49-F238E27FC236}">
                <a16:creationId xmlns:a16="http://schemas.microsoft.com/office/drawing/2014/main" id="{F5847FDB-CBB0-D19C-8644-B28338DF0478}"/>
              </a:ext>
            </a:extLst>
          </p:cNvPr>
          <p:cNvSpPr/>
          <p:nvPr/>
        </p:nvSpPr>
        <p:spPr>
          <a:xfrm>
            <a:off x="4085616" y="4435813"/>
            <a:ext cx="1634247" cy="1867710"/>
          </a:xfrm>
          <a:prstGeom prst="rect">
            <a:avLst/>
          </a:prstGeom>
          <a:solidFill>
            <a:srgbClr val="FFFF00">
              <a:alpha val="3686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FD14D1C2-EA76-51E2-46F3-70415468EAEE}"/>
              </a:ext>
            </a:extLst>
          </p:cNvPr>
          <p:cNvSpPr/>
          <p:nvPr/>
        </p:nvSpPr>
        <p:spPr>
          <a:xfrm>
            <a:off x="102380" y="1643977"/>
            <a:ext cx="1687509" cy="2492990"/>
          </a:xfrm>
          <a:prstGeom prst="rect">
            <a:avLst/>
          </a:prstGeom>
        </p:spPr>
        <p:txBody>
          <a:bodyPr wrap="square">
            <a:spAutoFit/>
          </a:bodyPr>
          <a:lstStyle/>
          <a:p>
            <a:r>
              <a:rPr lang="en-US" sz="2600" dirty="0">
                <a:solidFill>
                  <a:srgbClr val="000000"/>
                </a:solidFill>
                <a:effectLst/>
              </a:rPr>
              <a:t>How does age </a:t>
            </a:r>
            <a:r>
              <a:rPr lang="en-US" sz="2600" dirty="0">
                <a:solidFill>
                  <a:srgbClr val="000000"/>
                </a:solidFill>
              </a:rPr>
              <a:t>s</a:t>
            </a:r>
            <a:r>
              <a:rPr lang="en-US" sz="2600" dirty="0">
                <a:solidFill>
                  <a:srgbClr val="000000"/>
                </a:solidFill>
                <a:effectLst/>
              </a:rPr>
              <a:t>tructure predict population growth?</a:t>
            </a:r>
            <a:endParaRPr lang="en-US" sz="2600" dirty="0">
              <a:solidFill>
                <a:srgbClr val="C00000"/>
              </a:solidFill>
              <a:effectLst/>
              <a:latin typeface="Calibri" panose="020F0502020204030204" pitchFamily="34" charset="0"/>
              <a:cs typeface="Calibri" panose="020F0502020204030204" pitchFamily="34" charset="0"/>
            </a:endParaRPr>
          </a:p>
        </p:txBody>
      </p:sp>
      <p:sp>
        <p:nvSpPr>
          <p:cNvPr id="3" name="Rectangle 2">
            <a:extLst>
              <a:ext uri="{FF2B5EF4-FFF2-40B4-BE49-F238E27FC236}">
                <a16:creationId xmlns:a16="http://schemas.microsoft.com/office/drawing/2014/main" id="{96346E60-FD3B-43A5-62F4-CB1BBC2B3E59}"/>
              </a:ext>
            </a:extLst>
          </p:cNvPr>
          <p:cNvSpPr/>
          <p:nvPr/>
        </p:nvSpPr>
        <p:spPr>
          <a:xfrm>
            <a:off x="447472" y="573129"/>
            <a:ext cx="1350522" cy="5447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1635546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038BC713-E9E7-7709-B0BA-A25B8589F080}"/>
              </a:ext>
            </a:extLst>
          </p:cNvPr>
          <p:cNvSpPr/>
          <p:nvPr/>
        </p:nvSpPr>
        <p:spPr>
          <a:xfrm>
            <a:off x="102380" y="49909"/>
            <a:ext cx="4975457" cy="523220"/>
          </a:xfrm>
          <a:prstGeom prst="rect">
            <a:avLst/>
          </a:prstGeom>
          <a:ln>
            <a:noFill/>
          </a:ln>
        </p:spPr>
        <p:txBody>
          <a:bodyPr wrap="square">
            <a:spAutoFit/>
          </a:bodyPr>
          <a:lstStyle/>
          <a:p>
            <a:r>
              <a:rPr lang="en-US" sz="2800" b="1" dirty="0">
                <a:solidFill>
                  <a:srgbClr val="000000"/>
                </a:solidFill>
                <a:effectLst/>
                <a:latin typeface="Helvetica" pitchFamily="2" charset="0"/>
              </a:rPr>
              <a:t>Demogra</a:t>
            </a:r>
            <a:r>
              <a:rPr lang="en-US" sz="2800" b="1" dirty="0">
                <a:solidFill>
                  <a:srgbClr val="000000"/>
                </a:solidFill>
                <a:latin typeface="Helvetica" pitchFamily="2" charset="0"/>
              </a:rPr>
              <a:t>phic transition</a:t>
            </a:r>
            <a:endParaRPr lang="en-US" sz="2800" dirty="0">
              <a:solidFill>
                <a:srgbClr val="000000"/>
              </a:solidFill>
              <a:effectLst/>
              <a:latin typeface="Helvetica" pitchFamily="2" charset="0"/>
            </a:endParaRPr>
          </a:p>
        </p:txBody>
      </p:sp>
      <p:pic>
        <p:nvPicPr>
          <p:cNvPr id="28" name="Picture 27" descr="A picture containing chart&#10;&#10;Description automatically generated">
            <a:extLst>
              <a:ext uri="{FF2B5EF4-FFF2-40B4-BE49-F238E27FC236}">
                <a16:creationId xmlns:a16="http://schemas.microsoft.com/office/drawing/2014/main" id="{0F566835-32E6-DE91-7B88-FE76F3B9E31E}"/>
              </a:ext>
            </a:extLst>
          </p:cNvPr>
          <p:cNvPicPr>
            <a:picLocks noChangeAspect="1"/>
          </p:cNvPicPr>
          <p:nvPr/>
        </p:nvPicPr>
        <p:blipFill rotWithShape="1">
          <a:blip r:embed="rId3"/>
          <a:srcRect b="5877"/>
          <a:stretch/>
        </p:blipFill>
        <p:spPr>
          <a:xfrm>
            <a:off x="1589712" y="502239"/>
            <a:ext cx="8663242" cy="5003616"/>
          </a:xfrm>
          <a:prstGeom prst="rect">
            <a:avLst/>
          </a:prstGeom>
        </p:spPr>
      </p:pic>
      <p:sp>
        <p:nvSpPr>
          <p:cNvPr id="4" name="Rectangle 3">
            <a:extLst>
              <a:ext uri="{FF2B5EF4-FFF2-40B4-BE49-F238E27FC236}">
                <a16:creationId xmlns:a16="http://schemas.microsoft.com/office/drawing/2014/main" id="{FD14D1C2-EA76-51E2-46F3-70415468EAEE}"/>
              </a:ext>
            </a:extLst>
          </p:cNvPr>
          <p:cNvSpPr/>
          <p:nvPr/>
        </p:nvSpPr>
        <p:spPr>
          <a:xfrm>
            <a:off x="102380" y="1643977"/>
            <a:ext cx="1687509" cy="2492990"/>
          </a:xfrm>
          <a:prstGeom prst="rect">
            <a:avLst/>
          </a:prstGeom>
        </p:spPr>
        <p:txBody>
          <a:bodyPr wrap="square">
            <a:spAutoFit/>
          </a:bodyPr>
          <a:lstStyle/>
          <a:p>
            <a:r>
              <a:rPr lang="en-US" sz="2600" dirty="0">
                <a:solidFill>
                  <a:srgbClr val="000000"/>
                </a:solidFill>
                <a:effectLst/>
              </a:rPr>
              <a:t>How does age </a:t>
            </a:r>
            <a:r>
              <a:rPr lang="en-US" sz="2600" dirty="0">
                <a:solidFill>
                  <a:srgbClr val="000000"/>
                </a:solidFill>
              </a:rPr>
              <a:t>s</a:t>
            </a:r>
            <a:r>
              <a:rPr lang="en-US" sz="2600" dirty="0">
                <a:solidFill>
                  <a:srgbClr val="000000"/>
                </a:solidFill>
                <a:effectLst/>
              </a:rPr>
              <a:t>tructure predict population growth?</a:t>
            </a:r>
            <a:endParaRPr lang="en-US" sz="2600" dirty="0">
              <a:solidFill>
                <a:srgbClr val="C00000"/>
              </a:solidFill>
              <a:effectLst/>
              <a:latin typeface="Calibri" panose="020F0502020204030204" pitchFamily="34" charset="0"/>
              <a:cs typeface="Calibri" panose="020F0502020204030204" pitchFamily="34" charset="0"/>
            </a:endParaRPr>
          </a:p>
        </p:txBody>
      </p:sp>
      <p:pic>
        <p:nvPicPr>
          <p:cNvPr id="3" name="Picture 2" descr="A picture containing shape&#10;&#10;Description automatically generated">
            <a:extLst>
              <a:ext uri="{FF2B5EF4-FFF2-40B4-BE49-F238E27FC236}">
                <a16:creationId xmlns:a16="http://schemas.microsoft.com/office/drawing/2014/main" id="{63935369-0D90-88FE-CB71-393FE5070859}"/>
              </a:ext>
            </a:extLst>
          </p:cNvPr>
          <p:cNvPicPr>
            <a:picLocks noChangeAspect="1"/>
          </p:cNvPicPr>
          <p:nvPr/>
        </p:nvPicPr>
        <p:blipFill rotWithShape="1">
          <a:blip r:embed="rId4"/>
          <a:srcRect t="11978"/>
          <a:stretch/>
        </p:blipFill>
        <p:spPr>
          <a:xfrm>
            <a:off x="2704289" y="5505855"/>
            <a:ext cx="6153718" cy="1352145"/>
          </a:xfrm>
          <a:prstGeom prst="rect">
            <a:avLst/>
          </a:prstGeom>
        </p:spPr>
      </p:pic>
      <p:sp>
        <p:nvSpPr>
          <p:cNvPr id="5" name="Rectangle 4">
            <a:extLst>
              <a:ext uri="{FF2B5EF4-FFF2-40B4-BE49-F238E27FC236}">
                <a16:creationId xmlns:a16="http://schemas.microsoft.com/office/drawing/2014/main" id="{B956D4AD-1EBA-25CA-EC46-BD2A408133BE}"/>
              </a:ext>
            </a:extLst>
          </p:cNvPr>
          <p:cNvSpPr/>
          <p:nvPr/>
        </p:nvSpPr>
        <p:spPr>
          <a:xfrm>
            <a:off x="1114628" y="561779"/>
            <a:ext cx="1350522" cy="5447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6136240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038BC713-E9E7-7709-B0BA-A25B8589F080}"/>
              </a:ext>
            </a:extLst>
          </p:cNvPr>
          <p:cNvSpPr/>
          <p:nvPr/>
        </p:nvSpPr>
        <p:spPr>
          <a:xfrm>
            <a:off x="323285" y="366224"/>
            <a:ext cx="4975457" cy="523220"/>
          </a:xfrm>
          <a:prstGeom prst="rect">
            <a:avLst/>
          </a:prstGeom>
          <a:ln>
            <a:noFill/>
          </a:ln>
        </p:spPr>
        <p:txBody>
          <a:bodyPr wrap="square">
            <a:spAutoFit/>
          </a:bodyPr>
          <a:lstStyle/>
          <a:p>
            <a:r>
              <a:rPr lang="en-US" sz="2800" dirty="0">
                <a:solidFill>
                  <a:srgbClr val="000000"/>
                </a:solidFill>
                <a:effectLst/>
                <a:latin typeface="Helvetica" pitchFamily="2" charset="0"/>
              </a:rPr>
              <a:t>Where are we globally?</a:t>
            </a:r>
          </a:p>
        </p:txBody>
      </p:sp>
      <p:pic>
        <p:nvPicPr>
          <p:cNvPr id="3" name="Picture 2" descr="A picture containing shape&#10;&#10;Description automatically generated">
            <a:extLst>
              <a:ext uri="{FF2B5EF4-FFF2-40B4-BE49-F238E27FC236}">
                <a16:creationId xmlns:a16="http://schemas.microsoft.com/office/drawing/2014/main" id="{2AB92A69-3DD9-68FB-1A4F-A4DD3E13EE0B}"/>
              </a:ext>
            </a:extLst>
          </p:cNvPr>
          <p:cNvPicPr>
            <a:picLocks noChangeAspect="1"/>
          </p:cNvPicPr>
          <p:nvPr/>
        </p:nvPicPr>
        <p:blipFill rotWithShape="1">
          <a:blip r:embed="rId3"/>
          <a:srcRect t="11978"/>
          <a:stretch/>
        </p:blipFill>
        <p:spPr>
          <a:xfrm>
            <a:off x="4338536" y="77820"/>
            <a:ext cx="4547237" cy="1100028"/>
          </a:xfrm>
          <a:prstGeom prst="rect">
            <a:avLst/>
          </a:prstGeom>
        </p:spPr>
      </p:pic>
      <p:sp>
        <p:nvSpPr>
          <p:cNvPr id="26" name="Rectangle 25">
            <a:extLst>
              <a:ext uri="{FF2B5EF4-FFF2-40B4-BE49-F238E27FC236}">
                <a16:creationId xmlns:a16="http://schemas.microsoft.com/office/drawing/2014/main" id="{D2BE898F-1691-B783-0737-5F0DACC99A63}"/>
              </a:ext>
            </a:extLst>
          </p:cNvPr>
          <p:cNvSpPr/>
          <p:nvPr/>
        </p:nvSpPr>
        <p:spPr>
          <a:xfrm>
            <a:off x="6134910" y="6167336"/>
            <a:ext cx="2211421" cy="5447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6" name="Picture 4">
            <a:extLst>
              <a:ext uri="{FF2B5EF4-FFF2-40B4-BE49-F238E27FC236}">
                <a16:creationId xmlns:a16="http://schemas.microsoft.com/office/drawing/2014/main" id="{9082F1BE-477D-8F10-F061-3E8DDC91236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68501" y="1230981"/>
            <a:ext cx="5568908" cy="5627528"/>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a:extLst>
              <a:ext uri="{FF2B5EF4-FFF2-40B4-BE49-F238E27FC236}">
                <a16:creationId xmlns:a16="http://schemas.microsoft.com/office/drawing/2014/main" id="{3777719F-A644-A7E6-16E3-7388CDA577B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9207" y="1230473"/>
            <a:ext cx="5568908" cy="562752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91F3EC3-28E8-B0A6-E665-E80A32F6705A}"/>
              </a:ext>
            </a:extLst>
          </p:cNvPr>
          <p:cNvSpPr/>
          <p:nvPr/>
        </p:nvSpPr>
        <p:spPr>
          <a:xfrm>
            <a:off x="6168501" y="6220469"/>
            <a:ext cx="2211421" cy="5447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3541996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038BC713-E9E7-7709-B0BA-A25B8589F080}"/>
              </a:ext>
            </a:extLst>
          </p:cNvPr>
          <p:cNvSpPr/>
          <p:nvPr/>
        </p:nvSpPr>
        <p:spPr>
          <a:xfrm>
            <a:off x="323285" y="366224"/>
            <a:ext cx="4975457" cy="523220"/>
          </a:xfrm>
          <a:prstGeom prst="rect">
            <a:avLst/>
          </a:prstGeom>
          <a:ln>
            <a:noFill/>
          </a:ln>
        </p:spPr>
        <p:txBody>
          <a:bodyPr wrap="square">
            <a:spAutoFit/>
          </a:bodyPr>
          <a:lstStyle/>
          <a:p>
            <a:r>
              <a:rPr lang="en-US" sz="2800" dirty="0">
                <a:solidFill>
                  <a:srgbClr val="000000"/>
                </a:solidFill>
                <a:effectLst/>
                <a:latin typeface="Helvetica" pitchFamily="2" charset="0"/>
              </a:rPr>
              <a:t>Where are we globally?</a:t>
            </a:r>
          </a:p>
        </p:txBody>
      </p:sp>
      <p:pic>
        <p:nvPicPr>
          <p:cNvPr id="3" name="Picture 2" descr="A picture containing shape&#10;&#10;Description automatically generated">
            <a:extLst>
              <a:ext uri="{FF2B5EF4-FFF2-40B4-BE49-F238E27FC236}">
                <a16:creationId xmlns:a16="http://schemas.microsoft.com/office/drawing/2014/main" id="{2AB92A69-3DD9-68FB-1A4F-A4DD3E13EE0B}"/>
              </a:ext>
            </a:extLst>
          </p:cNvPr>
          <p:cNvPicPr>
            <a:picLocks noChangeAspect="1"/>
          </p:cNvPicPr>
          <p:nvPr/>
        </p:nvPicPr>
        <p:blipFill rotWithShape="1">
          <a:blip r:embed="rId3"/>
          <a:srcRect t="11978"/>
          <a:stretch/>
        </p:blipFill>
        <p:spPr>
          <a:xfrm>
            <a:off x="4338536" y="77820"/>
            <a:ext cx="4547237" cy="1100028"/>
          </a:xfrm>
          <a:prstGeom prst="rect">
            <a:avLst/>
          </a:prstGeom>
        </p:spPr>
      </p:pic>
      <p:sp>
        <p:nvSpPr>
          <p:cNvPr id="26" name="Rectangle 25">
            <a:extLst>
              <a:ext uri="{FF2B5EF4-FFF2-40B4-BE49-F238E27FC236}">
                <a16:creationId xmlns:a16="http://schemas.microsoft.com/office/drawing/2014/main" id="{D2BE898F-1691-B783-0737-5F0DACC99A63}"/>
              </a:ext>
            </a:extLst>
          </p:cNvPr>
          <p:cNvSpPr/>
          <p:nvPr/>
        </p:nvSpPr>
        <p:spPr>
          <a:xfrm>
            <a:off x="6134910" y="6167336"/>
            <a:ext cx="2211421" cy="5447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FAD9AC77-3605-CA6E-FB88-65E8D96A83AD}"/>
              </a:ext>
            </a:extLst>
          </p:cNvPr>
          <p:cNvSpPr/>
          <p:nvPr/>
        </p:nvSpPr>
        <p:spPr>
          <a:xfrm>
            <a:off x="599593" y="6172200"/>
            <a:ext cx="2211421" cy="5447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E770E87A-3BFE-2074-D71B-C19A8199029F}"/>
              </a:ext>
            </a:extLst>
          </p:cNvPr>
          <p:cNvSpPr/>
          <p:nvPr/>
        </p:nvSpPr>
        <p:spPr>
          <a:xfrm>
            <a:off x="6240540" y="6154734"/>
            <a:ext cx="2211421" cy="5447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a:extLst>
              <a:ext uri="{FF2B5EF4-FFF2-40B4-BE49-F238E27FC236}">
                <a16:creationId xmlns:a16="http://schemas.microsoft.com/office/drawing/2014/main" id="{7CD68B81-BFC5-0465-2A8D-6539479786D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74531" y="1307734"/>
            <a:ext cx="5481871" cy="553957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FFB508D2-7CE3-31F1-8A01-ECCC1C6CF73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2815" y="1368293"/>
            <a:ext cx="5360597" cy="5417024"/>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B83BBA19-0C9B-F5DE-0AEE-4E4A3D1051CE}"/>
              </a:ext>
            </a:extLst>
          </p:cNvPr>
          <p:cNvSpPr/>
          <p:nvPr/>
        </p:nvSpPr>
        <p:spPr>
          <a:xfrm>
            <a:off x="6346170" y="6267544"/>
            <a:ext cx="2211421" cy="5447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3945330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F755264-FE94-C670-EC85-06E64AE18C85}"/>
              </a:ext>
            </a:extLst>
          </p:cNvPr>
          <p:cNvSpPr/>
          <p:nvPr/>
        </p:nvSpPr>
        <p:spPr>
          <a:xfrm>
            <a:off x="323285" y="366224"/>
            <a:ext cx="4975457" cy="523220"/>
          </a:xfrm>
          <a:prstGeom prst="rect">
            <a:avLst/>
          </a:prstGeom>
          <a:ln>
            <a:noFill/>
          </a:ln>
        </p:spPr>
        <p:txBody>
          <a:bodyPr wrap="square">
            <a:spAutoFit/>
          </a:bodyPr>
          <a:lstStyle/>
          <a:p>
            <a:r>
              <a:rPr lang="en-US" sz="2800" dirty="0">
                <a:solidFill>
                  <a:srgbClr val="000000"/>
                </a:solidFill>
                <a:effectLst/>
                <a:latin typeface="Helvetica" pitchFamily="2" charset="0"/>
              </a:rPr>
              <a:t>Where are we globally?</a:t>
            </a:r>
          </a:p>
        </p:txBody>
      </p:sp>
      <p:pic>
        <p:nvPicPr>
          <p:cNvPr id="6" name="Picture 5" descr="A picture containing shape&#10;&#10;Description automatically generated">
            <a:extLst>
              <a:ext uri="{FF2B5EF4-FFF2-40B4-BE49-F238E27FC236}">
                <a16:creationId xmlns:a16="http://schemas.microsoft.com/office/drawing/2014/main" id="{B18A5CEF-1D81-1D7D-3DB2-E06BE964F248}"/>
              </a:ext>
            </a:extLst>
          </p:cNvPr>
          <p:cNvPicPr>
            <a:picLocks noChangeAspect="1"/>
          </p:cNvPicPr>
          <p:nvPr/>
        </p:nvPicPr>
        <p:blipFill rotWithShape="1">
          <a:blip r:embed="rId3"/>
          <a:srcRect t="11978"/>
          <a:stretch/>
        </p:blipFill>
        <p:spPr>
          <a:xfrm>
            <a:off x="4338536" y="77820"/>
            <a:ext cx="4547237" cy="1100028"/>
          </a:xfrm>
          <a:prstGeom prst="rect">
            <a:avLst/>
          </a:prstGeom>
        </p:spPr>
      </p:pic>
      <p:pic>
        <p:nvPicPr>
          <p:cNvPr id="1026" name="Picture 2">
            <a:extLst>
              <a:ext uri="{FF2B5EF4-FFF2-40B4-BE49-F238E27FC236}">
                <a16:creationId xmlns:a16="http://schemas.microsoft.com/office/drawing/2014/main" id="{B1624A57-0670-C9B1-F58B-44B4678EED8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94129" y="1319557"/>
            <a:ext cx="5491644" cy="5549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751762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we="http://schemas.microsoft.com/office/webextensions/webextension/2010/11" xmlns:pca="http://schemas.microsoft.com/office/powerpoint/2013/contentapp" Requires="we pca">
          <p:graphicFrame>
            <p:nvGraphicFramePr>
              <p:cNvPr id="4" name="Content Placeholder 3">
                <a:extLst>
                  <a:ext uri="{FF2B5EF4-FFF2-40B4-BE49-F238E27FC236}">
                    <a16:creationId xmlns:a16="http://schemas.microsoft.com/office/drawing/2014/main" id="{369B2045-13D8-3565-80C7-8DD7DD1244E0}"/>
                  </a:ext>
                </a:extLst>
              </p:cNvPr>
              <p:cNvGraphicFramePr>
                <a:graphicFrameLocks noGrp="1"/>
              </p:cNvGraphicFramePr>
              <p:nvPr>
                <p:ph idx="1"/>
                <p:extLst>
                  <p:ext uri="{D42A27DB-BD31-4B8C-83A1-F6EECF244321}">
                    <p14:modId xmlns:p14="http://schemas.microsoft.com/office/powerpoint/2010/main" val="56559218"/>
                  </p:ext>
                </p:extLst>
              </p:nvPr>
            </p:nvGraphicFramePr>
            <p:xfrm>
              <a:off x="838200" y="427702"/>
              <a:ext cx="11034252" cy="6194323"/>
            </p:xfrm>
            <a:graphic>
              <a:graphicData uri="http://schemas.microsoft.com/office/webextensions/webextension/2010/11">
                <we:webextensionref xmlns:we="http://schemas.microsoft.com/office/webextensions/webextension/2010/11" xmlns:r="http://schemas.openxmlformats.org/officeDocument/2006/relationships" r:id="rId3"/>
              </a:graphicData>
            </a:graphic>
          </p:graphicFrame>
        </mc:Choice>
        <mc:Fallback>
          <p:pic>
            <p:nvPicPr>
              <p:cNvPr id="4" name="Content Placeholder 3">
                <a:extLst>
                  <a:ext uri="{FF2B5EF4-FFF2-40B4-BE49-F238E27FC236}">
                    <a16:creationId xmlns:a16="http://schemas.microsoft.com/office/drawing/2014/main" id="{369B2045-13D8-3565-80C7-8DD7DD1244E0}"/>
                  </a:ext>
                </a:extLst>
              </p:cNvPr>
              <p:cNvPicPr>
                <a:picLocks noGrp="1" noRot="1" noChangeAspect="1" noMove="1" noResize="1" noEditPoints="1" noAdjustHandles="1" noChangeArrowheads="1" noChangeShapeType="1"/>
              </p:cNvPicPr>
              <p:nvPr/>
            </p:nvPicPr>
            <p:blipFill>
              <a:blip r:embed="rId4"/>
              <a:stretch>
                <a:fillRect/>
              </a:stretch>
            </p:blipFill>
            <p:spPr>
              <a:xfrm>
                <a:off x="838200" y="427702"/>
                <a:ext cx="11034252" cy="6194323"/>
              </a:xfrm>
              <a:prstGeom prst="rect">
                <a:avLst/>
              </a:prstGeom>
            </p:spPr>
          </p:pic>
        </mc:Fallback>
      </mc:AlternateContent>
    </p:spTree>
    <p:extLst>
      <p:ext uri="{BB962C8B-B14F-4D97-AF65-F5344CB8AC3E}">
        <p14:creationId xmlns:p14="http://schemas.microsoft.com/office/powerpoint/2010/main" val="215120024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CA90FAD-3129-A3A7-9024-58CFA7D2DF0C}"/>
              </a:ext>
            </a:extLst>
          </p:cNvPr>
          <p:cNvSpPr txBox="1">
            <a:spLocks/>
          </p:cNvSpPr>
          <p:nvPr/>
        </p:nvSpPr>
        <p:spPr>
          <a:xfrm>
            <a:off x="-143375" y="130649"/>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3400" dirty="0"/>
              <a:t>Ecology is the study of the </a:t>
            </a:r>
            <a:r>
              <a:rPr lang="en-US" sz="3400" b="1" dirty="0">
                <a:solidFill>
                  <a:srgbClr val="C00000"/>
                </a:solidFill>
              </a:rPr>
              <a:t>interactions</a:t>
            </a:r>
            <a:r>
              <a:rPr lang="en-US" sz="3400" b="1" dirty="0">
                <a:solidFill>
                  <a:srgbClr val="FFFF00"/>
                </a:solidFill>
              </a:rPr>
              <a:t> </a:t>
            </a:r>
            <a:r>
              <a:rPr lang="en-US" sz="3400" dirty="0"/>
              <a:t>of </a:t>
            </a:r>
            <a:r>
              <a:rPr lang="en-US" sz="3400" b="1" dirty="0">
                <a:solidFill>
                  <a:srgbClr val="C00000"/>
                </a:solidFill>
              </a:rPr>
              <a:t>organisms</a:t>
            </a:r>
            <a:r>
              <a:rPr lang="en-US" sz="3400" dirty="0"/>
              <a:t> with each other and their </a:t>
            </a:r>
            <a:r>
              <a:rPr lang="en-US" sz="3400" b="1" dirty="0">
                <a:solidFill>
                  <a:srgbClr val="C00000"/>
                </a:solidFill>
              </a:rPr>
              <a:t>environment</a:t>
            </a:r>
            <a:r>
              <a:rPr lang="en-US" sz="3400" dirty="0">
                <a:solidFill>
                  <a:srgbClr val="C00000"/>
                </a:solidFill>
              </a:rPr>
              <a:t>.</a:t>
            </a:r>
          </a:p>
          <a:p>
            <a:pPr lvl="1">
              <a:buFontTx/>
              <a:buChar char="-"/>
            </a:pPr>
            <a:endParaRPr lang="en-US" sz="3400" dirty="0"/>
          </a:p>
        </p:txBody>
      </p:sp>
      <p:grpSp>
        <p:nvGrpSpPr>
          <p:cNvPr id="38" name="Group 37">
            <a:extLst>
              <a:ext uri="{FF2B5EF4-FFF2-40B4-BE49-F238E27FC236}">
                <a16:creationId xmlns:a16="http://schemas.microsoft.com/office/drawing/2014/main" id="{A26756DC-4A7D-D3F2-4909-EE4C744E4CBC}"/>
              </a:ext>
            </a:extLst>
          </p:cNvPr>
          <p:cNvGrpSpPr/>
          <p:nvPr/>
        </p:nvGrpSpPr>
        <p:grpSpPr>
          <a:xfrm>
            <a:off x="3450251" y="-71016"/>
            <a:ext cx="10020149" cy="6945094"/>
            <a:chOff x="3450251" y="-71016"/>
            <a:chExt cx="10020149" cy="6945094"/>
          </a:xfrm>
        </p:grpSpPr>
        <p:pic>
          <p:nvPicPr>
            <p:cNvPr id="6148" name="Picture 4" descr="Population, Community, Habitat &amp; Ecosystem (4.1) | Edexcel IGCSE Biology  Revision Notes 2019 | Save My Exams">
              <a:extLst>
                <a:ext uri="{FF2B5EF4-FFF2-40B4-BE49-F238E27FC236}">
                  <a16:creationId xmlns:a16="http://schemas.microsoft.com/office/drawing/2014/main" id="{17ADBDBE-E3EA-A2A0-BE00-EDD4136D02B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396" r="52943" b="67021"/>
            <a:stretch/>
          </p:blipFill>
          <p:spPr bwMode="auto">
            <a:xfrm>
              <a:off x="5306466" y="965961"/>
              <a:ext cx="3198011" cy="113724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Population, Community, Habitat &amp; Ecosystem (4.1) | Edexcel IGCSE Biology  Revision Notes 2019 | Save My Exams">
              <a:extLst>
                <a:ext uri="{FF2B5EF4-FFF2-40B4-BE49-F238E27FC236}">
                  <a16:creationId xmlns:a16="http://schemas.microsoft.com/office/drawing/2014/main" id="{3F662576-7133-38B0-745D-4D47BCEF10F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7054110" y="3473179"/>
              <a:ext cx="2900735" cy="175585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Population, Community, Habitat &amp; Ecosystem (4.1) | Edexcel IGCSE Biology  Revision Notes 2019 | Save My Exams">
              <a:extLst>
                <a:ext uri="{FF2B5EF4-FFF2-40B4-BE49-F238E27FC236}">
                  <a16:creationId xmlns:a16="http://schemas.microsoft.com/office/drawing/2014/main" id="{C91F43C8-4B16-C623-F9E3-FE25B751452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6843223"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2">
              <a:extLst>
                <a:ext uri="{FF2B5EF4-FFF2-40B4-BE49-F238E27FC236}">
                  <a16:creationId xmlns:a16="http://schemas.microsoft.com/office/drawing/2014/main" id="{E685AF42-6368-0AC0-CAA3-1A21F2DD5FD4}"/>
                </a:ext>
              </a:extLst>
            </p:cNvPr>
            <p:cNvSpPr txBox="1">
              <a:spLocks/>
            </p:cNvSpPr>
            <p:nvPr/>
          </p:nvSpPr>
          <p:spPr>
            <a:xfrm>
              <a:off x="8741750" y="130649"/>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individual</a:t>
              </a:r>
            </a:p>
          </p:txBody>
        </p:sp>
        <p:sp>
          <p:nvSpPr>
            <p:cNvPr id="8" name="Content Placeholder 2">
              <a:extLst>
                <a:ext uri="{FF2B5EF4-FFF2-40B4-BE49-F238E27FC236}">
                  <a16:creationId xmlns:a16="http://schemas.microsoft.com/office/drawing/2014/main" id="{40145DCC-6835-F3FA-F475-7CAAF413C6C4}"/>
                </a:ext>
              </a:extLst>
            </p:cNvPr>
            <p:cNvSpPr txBox="1">
              <a:spLocks/>
            </p:cNvSpPr>
            <p:nvPr/>
          </p:nvSpPr>
          <p:spPr>
            <a:xfrm>
              <a:off x="8687680" y="1216168"/>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population</a:t>
              </a:r>
            </a:p>
          </p:txBody>
        </p:sp>
        <p:pic>
          <p:nvPicPr>
            <p:cNvPr id="9" name="Picture 4" descr="Population, Community, Habitat &amp; Ecosystem (4.1) | Edexcel IGCSE Biology  Revision Notes 2019 | Save My Exams">
              <a:extLst>
                <a:ext uri="{FF2B5EF4-FFF2-40B4-BE49-F238E27FC236}">
                  <a16:creationId xmlns:a16="http://schemas.microsoft.com/office/drawing/2014/main" id="{98063E67-4C73-FD08-357E-3BECE45B652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3910583" y="2038550"/>
              <a:ext cx="2887214" cy="117570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Population, Community, Habitat &amp; Ecosystem (4.1) | Edexcel IGCSE Biology  Revision Notes 2019 | Save My Exams">
              <a:extLst>
                <a:ext uri="{FF2B5EF4-FFF2-40B4-BE49-F238E27FC236}">
                  <a16:creationId xmlns:a16="http://schemas.microsoft.com/office/drawing/2014/main" id="{0F5DE27E-DFAA-21B7-C284-E215904B172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6967995" y="2178989"/>
              <a:ext cx="2887213" cy="1175706"/>
            </a:xfrm>
            <a:prstGeom prst="rect">
              <a:avLst/>
            </a:prstGeom>
            <a:noFill/>
            <a:extLst>
              <a:ext uri="{909E8E84-426E-40DD-AFC4-6F175D3DCCD1}">
                <a14:hiddenFill xmlns:a14="http://schemas.microsoft.com/office/drawing/2010/main">
                  <a:solidFill>
                    <a:srgbClr val="FFFFFF"/>
                  </a:solidFill>
                </a14:hiddenFill>
              </a:ext>
            </a:extLst>
          </p:spPr>
        </p:pic>
        <p:sp>
          <p:nvSpPr>
            <p:cNvPr id="13" name="Content Placeholder 2">
              <a:extLst>
                <a:ext uri="{FF2B5EF4-FFF2-40B4-BE49-F238E27FC236}">
                  <a16:creationId xmlns:a16="http://schemas.microsoft.com/office/drawing/2014/main" id="{63B85632-0D4C-D94E-E7EE-DE7C1F586112}"/>
                </a:ext>
              </a:extLst>
            </p:cNvPr>
            <p:cNvSpPr txBox="1">
              <a:spLocks/>
            </p:cNvSpPr>
            <p:nvPr/>
          </p:nvSpPr>
          <p:spPr>
            <a:xfrm>
              <a:off x="8741750" y="2587892"/>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metapopulation</a:t>
              </a:r>
            </a:p>
          </p:txBody>
        </p:sp>
        <p:pic>
          <p:nvPicPr>
            <p:cNvPr id="14" name="Picture 4" descr="Population, Community, Habitat &amp; Ecosystem (4.1) | Edexcel IGCSE Biology  Revision Notes 2019 | Save My Exams">
              <a:extLst>
                <a:ext uri="{FF2B5EF4-FFF2-40B4-BE49-F238E27FC236}">
                  <a16:creationId xmlns:a16="http://schemas.microsoft.com/office/drawing/2014/main" id="{1D0A5F46-7BC9-4CC8-A7A7-B61C567C87B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4232633" y="3362603"/>
              <a:ext cx="2999724" cy="181577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Population, Community, Habitat &amp; Ecosystem (4.1) | Edexcel IGCSE Biology  Revision Notes 2019 | Save My Exams">
              <a:extLst>
                <a:ext uri="{FF2B5EF4-FFF2-40B4-BE49-F238E27FC236}">
                  <a16:creationId xmlns:a16="http://schemas.microsoft.com/office/drawing/2014/main" id="{DA5496F3-5BD6-DBCD-36F4-B7D527BDE6A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3450251"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descr="Population, Community, Habitat &amp; Ecosystem (4.1) | Edexcel IGCSE Biology  Revision Notes 2019 | Save My Exams">
              <a:extLst>
                <a:ext uri="{FF2B5EF4-FFF2-40B4-BE49-F238E27FC236}">
                  <a16:creationId xmlns:a16="http://schemas.microsoft.com/office/drawing/2014/main" id="{65B43EAA-9B3C-DFBE-E8EB-FA44781B83D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2943" b="88549"/>
            <a:stretch/>
          </p:blipFill>
          <p:spPr bwMode="auto">
            <a:xfrm>
              <a:off x="5244217" y="-71016"/>
              <a:ext cx="3198011" cy="785331"/>
            </a:xfrm>
            <a:prstGeom prst="rect">
              <a:avLst/>
            </a:prstGeom>
            <a:noFill/>
            <a:extLst>
              <a:ext uri="{909E8E84-426E-40DD-AFC4-6F175D3DCCD1}">
                <a14:hiddenFill xmlns:a14="http://schemas.microsoft.com/office/drawing/2010/main">
                  <a:solidFill>
                    <a:srgbClr val="FFFFFF"/>
                  </a:solidFill>
                </a14:hiddenFill>
              </a:ext>
            </a:extLst>
          </p:spPr>
        </p:pic>
        <p:cxnSp>
          <p:nvCxnSpPr>
            <p:cNvPr id="18" name="Straight Connector 17">
              <a:extLst>
                <a:ext uri="{FF2B5EF4-FFF2-40B4-BE49-F238E27FC236}">
                  <a16:creationId xmlns:a16="http://schemas.microsoft.com/office/drawing/2014/main" id="{381956B5-A85F-A20E-2EB1-9C1952645C02}"/>
                </a:ext>
              </a:extLst>
            </p:cNvPr>
            <p:cNvCxnSpPr>
              <a:cxnSpLocks/>
            </p:cNvCxnSpPr>
            <p:nvPr/>
          </p:nvCxnSpPr>
          <p:spPr>
            <a:xfrm>
              <a:off x="4321251" y="832502"/>
              <a:ext cx="772159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3172E8E0-0C5C-EE92-887B-BADE11995823}"/>
                </a:ext>
              </a:extLst>
            </p:cNvPr>
            <p:cNvCxnSpPr>
              <a:cxnSpLocks/>
            </p:cNvCxnSpPr>
            <p:nvPr/>
          </p:nvCxnSpPr>
          <p:spPr>
            <a:xfrm>
              <a:off x="3848453" y="2119495"/>
              <a:ext cx="819439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D2008B0-E911-60F5-68F6-2828E42E423B}"/>
                </a:ext>
              </a:extLst>
            </p:cNvPr>
            <p:cNvCxnSpPr>
              <a:cxnSpLocks/>
            </p:cNvCxnSpPr>
            <p:nvPr/>
          </p:nvCxnSpPr>
          <p:spPr>
            <a:xfrm>
              <a:off x="3599234" y="3407473"/>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A8160B90-E167-F50A-9B14-13DE0938FA24}"/>
                </a:ext>
              </a:extLst>
            </p:cNvPr>
            <p:cNvCxnSpPr>
              <a:cxnSpLocks/>
            </p:cNvCxnSpPr>
            <p:nvPr/>
          </p:nvCxnSpPr>
          <p:spPr>
            <a:xfrm>
              <a:off x="3599234" y="4910587"/>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Content Placeholder 2">
              <a:extLst>
                <a:ext uri="{FF2B5EF4-FFF2-40B4-BE49-F238E27FC236}">
                  <a16:creationId xmlns:a16="http://schemas.microsoft.com/office/drawing/2014/main" id="{BA5A54FF-35C0-1453-8F0F-19E43AC7F99F}"/>
                </a:ext>
              </a:extLst>
            </p:cNvPr>
            <p:cNvSpPr txBox="1">
              <a:spLocks/>
            </p:cNvSpPr>
            <p:nvPr/>
          </p:nvSpPr>
          <p:spPr>
            <a:xfrm>
              <a:off x="8687680" y="3959616"/>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community</a:t>
              </a:r>
            </a:p>
          </p:txBody>
        </p:sp>
        <p:sp>
          <p:nvSpPr>
            <p:cNvPr id="28" name="Content Placeholder 2">
              <a:extLst>
                <a:ext uri="{FF2B5EF4-FFF2-40B4-BE49-F238E27FC236}">
                  <a16:creationId xmlns:a16="http://schemas.microsoft.com/office/drawing/2014/main" id="{ABADA828-8F01-DB01-1CFD-5F9AC0FD086F}"/>
                </a:ext>
              </a:extLst>
            </p:cNvPr>
            <p:cNvSpPr txBox="1">
              <a:spLocks/>
            </p:cNvSpPr>
            <p:nvPr/>
          </p:nvSpPr>
          <p:spPr>
            <a:xfrm>
              <a:off x="8813086" y="5539380"/>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ecosystem</a:t>
              </a:r>
            </a:p>
          </p:txBody>
        </p:sp>
      </p:grpSp>
    </p:spTree>
    <p:extLst>
      <p:ext uri="{BB962C8B-B14F-4D97-AF65-F5344CB8AC3E}">
        <p14:creationId xmlns:p14="http://schemas.microsoft.com/office/powerpoint/2010/main" val="370324906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C8E43B25-25AF-D355-C50C-16C5B3D414A1}"/>
              </a:ext>
            </a:extLst>
          </p:cNvPr>
          <p:cNvSpPr/>
          <p:nvPr/>
        </p:nvSpPr>
        <p:spPr>
          <a:xfrm>
            <a:off x="10129564" y="1123293"/>
            <a:ext cx="1881686" cy="544770"/>
          </a:xfrm>
          <a:prstGeom prst="rect">
            <a:avLst/>
          </a:prstGeom>
          <a:solidFill>
            <a:srgbClr val="FFFF00">
              <a:alpha val="4691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7" name="Group 16">
            <a:extLst>
              <a:ext uri="{FF2B5EF4-FFF2-40B4-BE49-F238E27FC236}">
                <a16:creationId xmlns:a16="http://schemas.microsoft.com/office/drawing/2014/main" id="{D350A056-6A7B-059F-9A8C-4C11A376F274}"/>
              </a:ext>
            </a:extLst>
          </p:cNvPr>
          <p:cNvGrpSpPr/>
          <p:nvPr/>
        </p:nvGrpSpPr>
        <p:grpSpPr>
          <a:xfrm>
            <a:off x="3450251" y="-71016"/>
            <a:ext cx="10020149" cy="6945094"/>
            <a:chOff x="3450251" y="-71016"/>
            <a:chExt cx="10020149" cy="6945094"/>
          </a:xfrm>
        </p:grpSpPr>
        <p:pic>
          <p:nvPicPr>
            <p:cNvPr id="18" name="Picture 4" descr="Population, Community, Habitat &amp; Ecosystem (4.1) | Edexcel IGCSE Biology  Revision Notes 2019 | Save My Exams">
              <a:extLst>
                <a:ext uri="{FF2B5EF4-FFF2-40B4-BE49-F238E27FC236}">
                  <a16:creationId xmlns:a16="http://schemas.microsoft.com/office/drawing/2014/main" id="{DA822127-4EE7-258D-A3E4-1CDF558EE19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396" r="52943" b="67021"/>
            <a:stretch/>
          </p:blipFill>
          <p:spPr bwMode="auto">
            <a:xfrm>
              <a:off x="5306466" y="965961"/>
              <a:ext cx="3198011" cy="113724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Population, Community, Habitat &amp; Ecosystem (4.1) | Edexcel IGCSE Biology  Revision Notes 2019 | Save My Exams">
              <a:extLst>
                <a:ext uri="{FF2B5EF4-FFF2-40B4-BE49-F238E27FC236}">
                  <a16:creationId xmlns:a16="http://schemas.microsoft.com/office/drawing/2014/main" id="{9B138E4C-65FB-CA3B-B498-90E6C4DD11C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7054110" y="3473179"/>
              <a:ext cx="2900735" cy="175585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Population, Community, Habitat &amp; Ecosystem (4.1) | Edexcel IGCSE Biology  Revision Notes 2019 | Save My Exams">
              <a:extLst>
                <a:ext uri="{FF2B5EF4-FFF2-40B4-BE49-F238E27FC236}">
                  <a16:creationId xmlns:a16="http://schemas.microsoft.com/office/drawing/2014/main" id="{86A19450-3498-D54E-5928-C15E6D5CC97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6843223"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sp>
          <p:nvSpPr>
            <p:cNvPr id="21" name="Content Placeholder 2">
              <a:extLst>
                <a:ext uri="{FF2B5EF4-FFF2-40B4-BE49-F238E27FC236}">
                  <a16:creationId xmlns:a16="http://schemas.microsoft.com/office/drawing/2014/main" id="{E915D97F-6F34-7A59-93C6-CC9261944AEA}"/>
                </a:ext>
              </a:extLst>
            </p:cNvPr>
            <p:cNvSpPr txBox="1">
              <a:spLocks/>
            </p:cNvSpPr>
            <p:nvPr/>
          </p:nvSpPr>
          <p:spPr>
            <a:xfrm>
              <a:off x="8741750" y="130649"/>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individual</a:t>
              </a:r>
            </a:p>
          </p:txBody>
        </p:sp>
        <p:sp>
          <p:nvSpPr>
            <p:cNvPr id="22" name="Content Placeholder 2">
              <a:extLst>
                <a:ext uri="{FF2B5EF4-FFF2-40B4-BE49-F238E27FC236}">
                  <a16:creationId xmlns:a16="http://schemas.microsoft.com/office/drawing/2014/main" id="{28A9393D-E2C2-43F4-6DB5-7F97D4556B78}"/>
                </a:ext>
              </a:extLst>
            </p:cNvPr>
            <p:cNvSpPr txBox="1">
              <a:spLocks/>
            </p:cNvSpPr>
            <p:nvPr/>
          </p:nvSpPr>
          <p:spPr>
            <a:xfrm>
              <a:off x="8687680" y="1216168"/>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population</a:t>
              </a:r>
            </a:p>
          </p:txBody>
        </p:sp>
        <p:pic>
          <p:nvPicPr>
            <p:cNvPr id="23" name="Picture 4" descr="Population, Community, Habitat &amp; Ecosystem (4.1) | Edexcel IGCSE Biology  Revision Notes 2019 | Save My Exams">
              <a:extLst>
                <a:ext uri="{FF2B5EF4-FFF2-40B4-BE49-F238E27FC236}">
                  <a16:creationId xmlns:a16="http://schemas.microsoft.com/office/drawing/2014/main" id="{1FE0C73E-C3D3-0127-F177-4C04BA839AF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3910583" y="2038550"/>
              <a:ext cx="2887214" cy="117570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Population, Community, Habitat &amp; Ecosystem (4.1) | Edexcel IGCSE Biology  Revision Notes 2019 | Save My Exams">
              <a:extLst>
                <a:ext uri="{FF2B5EF4-FFF2-40B4-BE49-F238E27FC236}">
                  <a16:creationId xmlns:a16="http://schemas.microsoft.com/office/drawing/2014/main" id="{4DD6D233-FDE5-E03E-C296-61AD7BD9FC4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6967995" y="2178989"/>
              <a:ext cx="2887213" cy="1175706"/>
            </a:xfrm>
            <a:prstGeom prst="rect">
              <a:avLst/>
            </a:prstGeom>
            <a:noFill/>
            <a:extLst>
              <a:ext uri="{909E8E84-426E-40DD-AFC4-6F175D3DCCD1}">
                <a14:hiddenFill xmlns:a14="http://schemas.microsoft.com/office/drawing/2010/main">
                  <a:solidFill>
                    <a:srgbClr val="FFFFFF"/>
                  </a:solidFill>
                </a14:hiddenFill>
              </a:ext>
            </a:extLst>
          </p:spPr>
        </p:pic>
        <p:sp>
          <p:nvSpPr>
            <p:cNvPr id="25" name="Content Placeholder 2">
              <a:extLst>
                <a:ext uri="{FF2B5EF4-FFF2-40B4-BE49-F238E27FC236}">
                  <a16:creationId xmlns:a16="http://schemas.microsoft.com/office/drawing/2014/main" id="{08DCB554-77FF-699B-14FB-112A7200DB61}"/>
                </a:ext>
              </a:extLst>
            </p:cNvPr>
            <p:cNvSpPr txBox="1">
              <a:spLocks/>
            </p:cNvSpPr>
            <p:nvPr/>
          </p:nvSpPr>
          <p:spPr>
            <a:xfrm>
              <a:off x="8741750" y="2587892"/>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metapopulation</a:t>
              </a:r>
            </a:p>
          </p:txBody>
        </p:sp>
        <p:pic>
          <p:nvPicPr>
            <p:cNvPr id="26" name="Picture 4" descr="Population, Community, Habitat &amp; Ecosystem (4.1) | Edexcel IGCSE Biology  Revision Notes 2019 | Save My Exams">
              <a:extLst>
                <a:ext uri="{FF2B5EF4-FFF2-40B4-BE49-F238E27FC236}">
                  <a16:creationId xmlns:a16="http://schemas.microsoft.com/office/drawing/2014/main" id="{D22D7890-0562-D5C1-40C8-CAF4105A00C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4232633" y="3362603"/>
              <a:ext cx="2999724" cy="181577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descr="Population, Community, Habitat &amp; Ecosystem (4.1) | Edexcel IGCSE Biology  Revision Notes 2019 | Save My Exams">
              <a:extLst>
                <a:ext uri="{FF2B5EF4-FFF2-40B4-BE49-F238E27FC236}">
                  <a16:creationId xmlns:a16="http://schemas.microsoft.com/office/drawing/2014/main" id="{387857E5-FAFA-448B-D304-B19149CF0EB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3450251"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Population, Community, Habitat &amp; Ecosystem (4.1) | Edexcel IGCSE Biology  Revision Notes 2019 | Save My Exams">
              <a:extLst>
                <a:ext uri="{FF2B5EF4-FFF2-40B4-BE49-F238E27FC236}">
                  <a16:creationId xmlns:a16="http://schemas.microsoft.com/office/drawing/2014/main" id="{742D99F0-A47A-2A40-537B-FC3F74E8601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2943" b="88549"/>
            <a:stretch/>
          </p:blipFill>
          <p:spPr bwMode="auto">
            <a:xfrm>
              <a:off x="5244217" y="-71016"/>
              <a:ext cx="3198011" cy="785331"/>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Straight Connector 28">
              <a:extLst>
                <a:ext uri="{FF2B5EF4-FFF2-40B4-BE49-F238E27FC236}">
                  <a16:creationId xmlns:a16="http://schemas.microsoft.com/office/drawing/2014/main" id="{FA6E552B-84A2-4B62-CA1D-DEFFAB541F11}"/>
                </a:ext>
              </a:extLst>
            </p:cNvPr>
            <p:cNvCxnSpPr>
              <a:cxnSpLocks/>
            </p:cNvCxnSpPr>
            <p:nvPr/>
          </p:nvCxnSpPr>
          <p:spPr>
            <a:xfrm>
              <a:off x="4321251" y="832502"/>
              <a:ext cx="772159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B4969F8-191C-ED32-6648-A9AE2950098A}"/>
                </a:ext>
              </a:extLst>
            </p:cNvPr>
            <p:cNvCxnSpPr>
              <a:cxnSpLocks/>
            </p:cNvCxnSpPr>
            <p:nvPr/>
          </p:nvCxnSpPr>
          <p:spPr>
            <a:xfrm>
              <a:off x="3848453" y="2119495"/>
              <a:ext cx="819439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9BFB9EA-64BC-3C64-0B10-BF8D69A056D5}"/>
                </a:ext>
              </a:extLst>
            </p:cNvPr>
            <p:cNvCxnSpPr>
              <a:cxnSpLocks/>
            </p:cNvCxnSpPr>
            <p:nvPr/>
          </p:nvCxnSpPr>
          <p:spPr>
            <a:xfrm>
              <a:off x="3599234" y="3407473"/>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878441F-E8D2-2820-D7A6-B43950F04EB4}"/>
                </a:ext>
              </a:extLst>
            </p:cNvPr>
            <p:cNvCxnSpPr>
              <a:cxnSpLocks/>
            </p:cNvCxnSpPr>
            <p:nvPr/>
          </p:nvCxnSpPr>
          <p:spPr>
            <a:xfrm>
              <a:off x="3599234" y="4910587"/>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Content Placeholder 2">
              <a:extLst>
                <a:ext uri="{FF2B5EF4-FFF2-40B4-BE49-F238E27FC236}">
                  <a16:creationId xmlns:a16="http://schemas.microsoft.com/office/drawing/2014/main" id="{44EC3827-5BCD-6D7A-4E65-285A814E949F}"/>
                </a:ext>
              </a:extLst>
            </p:cNvPr>
            <p:cNvSpPr txBox="1">
              <a:spLocks/>
            </p:cNvSpPr>
            <p:nvPr/>
          </p:nvSpPr>
          <p:spPr>
            <a:xfrm>
              <a:off x="8687680" y="3959616"/>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community</a:t>
              </a:r>
            </a:p>
          </p:txBody>
        </p:sp>
        <p:sp>
          <p:nvSpPr>
            <p:cNvPr id="34" name="Content Placeholder 2">
              <a:extLst>
                <a:ext uri="{FF2B5EF4-FFF2-40B4-BE49-F238E27FC236}">
                  <a16:creationId xmlns:a16="http://schemas.microsoft.com/office/drawing/2014/main" id="{4A1DDD69-3ABE-5D71-BFC7-712DAF15712C}"/>
                </a:ext>
              </a:extLst>
            </p:cNvPr>
            <p:cNvSpPr txBox="1">
              <a:spLocks/>
            </p:cNvSpPr>
            <p:nvPr/>
          </p:nvSpPr>
          <p:spPr>
            <a:xfrm>
              <a:off x="8813086" y="5539380"/>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ecosystem</a:t>
              </a:r>
            </a:p>
          </p:txBody>
        </p:sp>
      </p:grpSp>
      <p:grpSp>
        <p:nvGrpSpPr>
          <p:cNvPr id="4" name="Group 3">
            <a:extLst>
              <a:ext uri="{FF2B5EF4-FFF2-40B4-BE49-F238E27FC236}">
                <a16:creationId xmlns:a16="http://schemas.microsoft.com/office/drawing/2014/main" id="{38B270E8-0020-5E64-0833-A32C50CF8519}"/>
              </a:ext>
            </a:extLst>
          </p:cNvPr>
          <p:cNvGrpSpPr/>
          <p:nvPr/>
        </p:nvGrpSpPr>
        <p:grpSpPr>
          <a:xfrm>
            <a:off x="1189790" y="2875687"/>
            <a:ext cx="1337248" cy="1871374"/>
            <a:chOff x="839593" y="1810193"/>
            <a:chExt cx="1622460" cy="2111987"/>
          </a:xfrm>
        </p:grpSpPr>
        <p:sp>
          <p:nvSpPr>
            <p:cNvPr id="5" name="Rectangle 4">
              <a:extLst>
                <a:ext uri="{FF2B5EF4-FFF2-40B4-BE49-F238E27FC236}">
                  <a16:creationId xmlns:a16="http://schemas.microsoft.com/office/drawing/2014/main" id="{1235DEEA-12BD-886C-B914-2470D502C6CC}"/>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fish</a:t>
              </a:r>
            </a:p>
            <a:p>
              <a:pPr algn="ctr"/>
              <a:r>
                <a:rPr lang="en-US" dirty="0"/>
                <a:t>(x)</a:t>
              </a:r>
            </a:p>
          </p:txBody>
        </p:sp>
        <p:cxnSp>
          <p:nvCxnSpPr>
            <p:cNvPr id="6" name="Curved Connector 5">
              <a:extLst>
                <a:ext uri="{FF2B5EF4-FFF2-40B4-BE49-F238E27FC236}">
                  <a16:creationId xmlns:a16="http://schemas.microsoft.com/office/drawing/2014/main" id="{4ED241AB-527C-97D2-6AB0-560599868203}"/>
                </a:ext>
              </a:extLst>
            </p:cNvPr>
            <p:cNvCxnSpPr>
              <a:cxnSpLocks/>
              <a:stCxn id="5"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DCEEE47B-9039-99D8-76E9-2B7CAE206896}"/>
                </a:ext>
              </a:extLst>
            </p:cNvPr>
            <p:cNvPicPr>
              <a:picLocks noChangeAspect="1"/>
            </p:cNvPicPr>
            <p:nvPr/>
          </p:nvPicPr>
          <p:blipFill>
            <a:blip r:embed="rId4"/>
            <a:stretch>
              <a:fillRect/>
            </a:stretch>
          </p:blipFill>
          <p:spPr>
            <a:xfrm>
              <a:off x="2117343" y="1810193"/>
              <a:ext cx="344710" cy="369332"/>
            </a:xfrm>
            <a:prstGeom prst="rect">
              <a:avLst/>
            </a:prstGeom>
          </p:spPr>
        </p:pic>
        <p:pic>
          <p:nvPicPr>
            <p:cNvPr id="8" name="Picture 7">
              <a:extLst>
                <a:ext uri="{FF2B5EF4-FFF2-40B4-BE49-F238E27FC236}">
                  <a16:creationId xmlns:a16="http://schemas.microsoft.com/office/drawing/2014/main" id="{344D8637-A8CF-6BA6-9BAB-E8D14FBF7C61}"/>
                </a:ext>
              </a:extLst>
            </p:cNvPr>
            <p:cNvPicPr>
              <a:picLocks noChangeAspect="1"/>
            </p:cNvPicPr>
            <p:nvPr/>
          </p:nvPicPr>
          <p:blipFill>
            <a:blip r:embed="rId5"/>
            <a:stretch>
              <a:fillRect/>
            </a:stretch>
          </p:blipFill>
          <p:spPr>
            <a:xfrm>
              <a:off x="1579079" y="3503080"/>
              <a:ext cx="266700" cy="419100"/>
            </a:xfrm>
            <a:prstGeom prst="rect">
              <a:avLst/>
            </a:prstGeom>
          </p:spPr>
        </p:pic>
        <p:cxnSp>
          <p:nvCxnSpPr>
            <p:cNvPr id="9" name="Curved Connector 8">
              <a:extLst>
                <a:ext uri="{FF2B5EF4-FFF2-40B4-BE49-F238E27FC236}">
                  <a16:creationId xmlns:a16="http://schemas.microsoft.com/office/drawing/2014/main" id="{9C967E2C-9C75-CB71-1143-9EB3F75B4472}"/>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0" name="Content Placeholder 2">
            <a:extLst>
              <a:ext uri="{FF2B5EF4-FFF2-40B4-BE49-F238E27FC236}">
                <a16:creationId xmlns:a16="http://schemas.microsoft.com/office/drawing/2014/main" id="{274BFC59-95D4-2510-F2B0-B62494904BB7}"/>
              </a:ext>
            </a:extLst>
          </p:cNvPr>
          <p:cNvSpPr txBox="1">
            <a:spLocks/>
          </p:cNvSpPr>
          <p:nvPr/>
        </p:nvSpPr>
        <p:spPr>
          <a:xfrm>
            <a:off x="0" y="355059"/>
            <a:ext cx="3910519"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b="1" dirty="0">
                <a:solidFill>
                  <a:srgbClr val="C00000"/>
                </a:solidFill>
              </a:rPr>
              <a:t>Population</a:t>
            </a:r>
            <a:r>
              <a:rPr lang="en-US" sz="2800" dirty="0"/>
              <a:t> = multiple individuals of the same species (</a:t>
            </a:r>
            <a:r>
              <a:rPr lang="en-US" sz="2800" b="1" dirty="0">
                <a:solidFill>
                  <a:srgbClr val="C00000"/>
                </a:solidFill>
              </a:rPr>
              <a:t>conspecifics</a:t>
            </a:r>
            <a:r>
              <a:rPr lang="en-US" sz="2800" dirty="0"/>
              <a:t>) in the same habitat</a:t>
            </a:r>
          </a:p>
        </p:txBody>
      </p:sp>
      <p:sp>
        <p:nvSpPr>
          <p:cNvPr id="2" name="Content Placeholder 2">
            <a:extLst>
              <a:ext uri="{FF2B5EF4-FFF2-40B4-BE49-F238E27FC236}">
                <a16:creationId xmlns:a16="http://schemas.microsoft.com/office/drawing/2014/main" id="{16A9D70C-97F3-0F2B-A04A-873B7CAB65E4}"/>
              </a:ext>
            </a:extLst>
          </p:cNvPr>
          <p:cNvSpPr txBox="1">
            <a:spLocks/>
          </p:cNvSpPr>
          <p:nvPr/>
        </p:nvSpPr>
        <p:spPr>
          <a:xfrm>
            <a:off x="-3868" y="4685623"/>
            <a:ext cx="3606300"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endParaRPr lang="en-US" sz="2800" dirty="0"/>
          </a:p>
          <a:p>
            <a:pPr marL="0" indent="0" algn="ctr">
              <a:buNone/>
            </a:pPr>
            <a:r>
              <a:rPr lang="en-US" sz="2800" i="1" dirty="0"/>
              <a:t>How does the abundance of fish </a:t>
            </a:r>
            <a:r>
              <a:rPr lang="en-US" sz="2800" b="1" i="1" dirty="0">
                <a:solidFill>
                  <a:srgbClr val="C00000"/>
                </a:solidFill>
              </a:rPr>
              <a:t>change</a:t>
            </a:r>
            <a:r>
              <a:rPr lang="en-US" sz="2800" i="1" dirty="0"/>
              <a:t> through time? </a:t>
            </a:r>
          </a:p>
        </p:txBody>
      </p:sp>
      <p:sp>
        <p:nvSpPr>
          <p:cNvPr id="11" name="Rectangle 10">
            <a:extLst>
              <a:ext uri="{FF2B5EF4-FFF2-40B4-BE49-F238E27FC236}">
                <a16:creationId xmlns:a16="http://schemas.microsoft.com/office/drawing/2014/main" id="{5BB3B9A2-B544-F86D-5491-FC87ABEA142A}"/>
              </a:ext>
            </a:extLst>
          </p:cNvPr>
          <p:cNvSpPr/>
          <p:nvPr/>
        </p:nvSpPr>
        <p:spPr>
          <a:xfrm>
            <a:off x="3504321" y="2162697"/>
            <a:ext cx="6444752" cy="4642051"/>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03FC5C5-7A03-01A7-CB30-09B51CC54389}"/>
              </a:ext>
            </a:extLst>
          </p:cNvPr>
          <p:cNvSpPr/>
          <p:nvPr/>
        </p:nvSpPr>
        <p:spPr>
          <a:xfrm>
            <a:off x="9949073" y="4892735"/>
            <a:ext cx="441571" cy="1912013"/>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95BB15F-C09A-574F-FC89-FFD2C3252CFE}"/>
              </a:ext>
            </a:extLst>
          </p:cNvPr>
          <p:cNvSpPr/>
          <p:nvPr/>
        </p:nvSpPr>
        <p:spPr>
          <a:xfrm>
            <a:off x="6478163" y="53252"/>
            <a:ext cx="1498518" cy="668970"/>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A09A881-94F7-CF88-8038-BD393EDCBE4A}"/>
              </a:ext>
            </a:extLst>
          </p:cNvPr>
          <p:cNvSpPr/>
          <p:nvPr/>
        </p:nvSpPr>
        <p:spPr>
          <a:xfrm>
            <a:off x="6630563" y="108377"/>
            <a:ext cx="1498518" cy="668970"/>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565835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49F32-783B-5969-8B00-AE29F758F9EA}"/>
              </a:ext>
            </a:extLst>
          </p:cNvPr>
          <p:cNvSpPr>
            <a:spLocks noGrp="1"/>
          </p:cNvSpPr>
          <p:nvPr>
            <p:ph type="title"/>
          </p:nvPr>
        </p:nvSpPr>
        <p:spPr>
          <a:xfrm>
            <a:off x="838200" y="365125"/>
            <a:ext cx="6632643" cy="1325563"/>
          </a:xfrm>
        </p:spPr>
        <p:txBody>
          <a:bodyPr>
            <a:normAutofit/>
          </a:bodyPr>
          <a:lstStyle/>
          <a:p>
            <a:r>
              <a:rPr lang="en-US" dirty="0"/>
              <a:t>Modeling demographic complexity</a:t>
            </a:r>
          </a:p>
        </p:txBody>
      </p:sp>
    </p:spTree>
    <p:extLst>
      <p:ext uri="{BB962C8B-B14F-4D97-AF65-F5344CB8AC3E}">
        <p14:creationId xmlns:p14="http://schemas.microsoft.com/office/powerpoint/2010/main" val="95728282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C8E43B25-25AF-D355-C50C-16C5B3D414A1}"/>
              </a:ext>
            </a:extLst>
          </p:cNvPr>
          <p:cNvSpPr/>
          <p:nvPr/>
        </p:nvSpPr>
        <p:spPr>
          <a:xfrm>
            <a:off x="10129564" y="1123293"/>
            <a:ext cx="1881686" cy="544770"/>
          </a:xfrm>
          <a:prstGeom prst="rect">
            <a:avLst/>
          </a:prstGeom>
          <a:solidFill>
            <a:srgbClr val="FFFF00">
              <a:alpha val="4691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7" name="Group 16">
            <a:extLst>
              <a:ext uri="{FF2B5EF4-FFF2-40B4-BE49-F238E27FC236}">
                <a16:creationId xmlns:a16="http://schemas.microsoft.com/office/drawing/2014/main" id="{D350A056-6A7B-059F-9A8C-4C11A376F274}"/>
              </a:ext>
            </a:extLst>
          </p:cNvPr>
          <p:cNvGrpSpPr/>
          <p:nvPr/>
        </p:nvGrpSpPr>
        <p:grpSpPr>
          <a:xfrm>
            <a:off x="3450251" y="-71016"/>
            <a:ext cx="10020149" cy="6945094"/>
            <a:chOff x="3450251" y="-71016"/>
            <a:chExt cx="10020149" cy="6945094"/>
          </a:xfrm>
        </p:grpSpPr>
        <p:pic>
          <p:nvPicPr>
            <p:cNvPr id="18" name="Picture 4" descr="Population, Community, Habitat &amp; Ecosystem (4.1) | Edexcel IGCSE Biology  Revision Notes 2019 | Save My Exams">
              <a:extLst>
                <a:ext uri="{FF2B5EF4-FFF2-40B4-BE49-F238E27FC236}">
                  <a16:creationId xmlns:a16="http://schemas.microsoft.com/office/drawing/2014/main" id="{DA822127-4EE7-258D-A3E4-1CDF558EE19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396" r="52943" b="67021"/>
            <a:stretch/>
          </p:blipFill>
          <p:spPr bwMode="auto">
            <a:xfrm>
              <a:off x="5306466" y="965961"/>
              <a:ext cx="3198011" cy="113724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Population, Community, Habitat &amp; Ecosystem (4.1) | Edexcel IGCSE Biology  Revision Notes 2019 | Save My Exams">
              <a:extLst>
                <a:ext uri="{FF2B5EF4-FFF2-40B4-BE49-F238E27FC236}">
                  <a16:creationId xmlns:a16="http://schemas.microsoft.com/office/drawing/2014/main" id="{9B138E4C-65FB-CA3B-B498-90E6C4DD11C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7054110" y="3473179"/>
              <a:ext cx="2900735" cy="175585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Population, Community, Habitat &amp; Ecosystem (4.1) | Edexcel IGCSE Biology  Revision Notes 2019 | Save My Exams">
              <a:extLst>
                <a:ext uri="{FF2B5EF4-FFF2-40B4-BE49-F238E27FC236}">
                  <a16:creationId xmlns:a16="http://schemas.microsoft.com/office/drawing/2014/main" id="{86A19450-3498-D54E-5928-C15E6D5CC97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6843223"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sp>
          <p:nvSpPr>
            <p:cNvPr id="21" name="Content Placeholder 2">
              <a:extLst>
                <a:ext uri="{FF2B5EF4-FFF2-40B4-BE49-F238E27FC236}">
                  <a16:creationId xmlns:a16="http://schemas.microsoft.com/office/drawing/2014/main" id="{E915D97F-6F34-7A59-93C6-CC9261944AEA}"/>
                </a:ext>
              </a:extLst>
            </p:cNvPr>
            <p:cNvSpPr txBox="1">
              <a:spLocks/>
            </p:cNvSpPr>
            <p:nvPr/>
          </p:nvSpPr>
          <p:spPr>
            <a:xfrm>
              <a:off x="8741750" y="130649"/>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individual</a:t>
              </a:r>
            </a:p>
          </p:txBody>
        </p:sp>
        <p:sp>
          <p:nvSpPr>
            <p:cNvPr id="22" name="Content Placeholder 2">
              <a:extLst>
                <a:ext uri="{FF2B5EF4-FFF2-40B4-BE49-F238E27FC236}">
                  <a16:creationId xmlns:a16="http://schemas.microsoft.com/office/drawing/2014/main" id="{28A9393D-E2C2-43F4-6DB5-7F97D4556B78}"/>
                </a:ext>
              </a:extLst>
            </p:cNvPr>
            <p:cNvSpPr txBox="1">
              <a:spLocks/>
            </p:cNvSpPr>
            <p:nvPr/>
          </p:nvSpPr>
          <p:spPr>
            <a:xfrm>
              <a:off x="8687680" y="1216168"/>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population</a:t>
              </a:r>
            </a:p>
          </p:txBody>
        </p:sp>
        <p:pic>
          <p:nvPicPr>
            <p:cNvPr id="23" name="Picture 4" descr="Population, Community, Habitat &amp; Ecosystem (4.1) | Edexcel IGCSE Biology  Revision Notes 2019 | Save My Exams">
              <a:extLst>
                <a:ext uri="{FF2B5EF4-FFF2-40B4-BE49-F238E27FC236}">
                  <a16:creationId xmlns:a16="http://schemas.microsoft.com/office/drawing/2014/main" id="{1FE0C73E-C3D3-0127-F177-4C04BA839AF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3910583" y="2038550"/>
              <a:ext cx="2887214" cy="117570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Population, Community, Habitat &amp; Ecosystem (4.1) | Edexcel IGCSE Biology  Revision Notes 2019 | Save My Exams">
              <a:extLst>
                <a:ext uri="{FF2B5EF4-FFF2-40B4-BE49-F238E27FC236}">
                  <a16:creationId xmlns:a16="http://schemas.microsoft.com/office/drawing/2014/main" id="{4DD6D233-FDE5-E03E-C296-61AD7BD9FC4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6967995" y="2178989"/>
              <a:ext cx="2887213" cy="1175706"/>
            </a:xfrm>
            <a:prstGeom prst="rect">
              <a:avLst/>
            </a:prstGeom>
            <a:noFill/>
            <a:extLst>
              <a:ext uri="{909E8E84-426E-40DD-AFC4-6F175D3DCCD1}">
                <a14:hiddenFill xmlns:a14="http://schemas.microsoft.com/office/drawing/2010/main">
                  <a:solidFill>
                    <a:srgbClr val="FFFFFF"/>
                  </a:solidFill>
                </a14:hiddenFill>
              </a:ext>
            </a:extLst>
          </p:spPr>
        </p:pic>
        <p:sp>
          <p:nvSpPr>
            <p:cNvPr id="25" name="Content Placeholder 2">
              <a:extLst>
                <a:ext uri="{FF2B5EF4-FFF2-40B4-BE49-F238E27FC236}">
                  <a16:creationId xmlns:a16="http://schemas.microsoft.com/office/drawing/2014/main" id="{08DCB554-77FF-699B-14FB-112A7200DB61}"/>
                </a:ext>
              </a:extLst>
            </p:cNvPr>
            <p:cNvSpPr txBox="1">
              <a:spLocks/>
            </p:cNvSpPr>
            <p:nvPr/>
          </p:nvSpPr>
          <p:spPr>
            <a:xfrm>
              <a:off x="8741750" y="2587892"/>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metapopulation</a:t>
              </a:r>
            </a:p>
          </p:txBody>
        </p:sp>
        <p:pic>
          <p:nvPicPr>
            <p:cNvPr id="26" name="Picture 4" descr="Population, Community, Habitat &amp; Ecosystem (4.1) | Edexcel IGCSE Biology  Revision Notes 2019 | Save My Exams">
              <a:extLst>
                <a:ext uri="{FF2B5EF4-FFF2-40B4-BE49-F238E27FC236}">
                  <a16:creationId xmlns:a16="http://schemas.microsoft.com/office/drawing/2014/main" id="{D22D7890-0562-D5C1-40C8-CAF4105A00C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4232633" y="3362603"/>
              <a:ext cx="2999724" cy="181577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descr="Population, Community, Habitat &amp; Ecosystem (4.1) | Edexcel IGCSE Biology  Revision Notes 2019 | Save My Exams">
              <a:extLst>
                <a:ext uri="{FF2B5EF4-FFF2-40B4-BE49-F238E27FC236}">
                  <a16:creationId xmlns:a16="http://schemas.microsoft.com/office/drawing/2014/main" id="{387857E5-FAFA-448B-D304-B19149CF0EB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3450251"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Population, Community, Habitat &amp; Ecosystem (4.1) | Edexcel IGCSE Biology  Revision Notes 2019 | Save My Exams">
              <a:extLst>
                <a:ext uri="{FF2B5EF4-FFF2-40B4-BE49-F238E27FC236}">
                  <a16:creationId xmlns:a16="http://schemas.microsoft.com/office/drawing/2014/main" id="{742D99F0-A47A-2A40-537B-FC3F74E8601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2943" b="88549"/>
            <a:stretch/>
          </p:blipFill>
          <p:spPr bwMode="auto">
            <a:xfrm>
              <a:off x="5244217" y="-71016"/>
              <a:ext cx="3198011" cy="785331"/>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Straight Connector 28">
              <a:extLst>
                <a:ext uri="{FF2B5EF4-FFF2-40B4-BE49-F238E27FC236}">
                  <a16:creationId xmlns:a16="http://schemas.microsoft.com/office/drawing/2014/main" id="{FA6E552B-84A2-4B62-CA1D-DEFFAB541F11}"/>
                </a:ext>
              </a:extLst>
            </p:cNvPr>
            <p:cNvCxnSpPr>
              <a:cxnSpLocks/>
            </p:cNvCxnSpPr>
            <p:nvPr/>
          </p:nvCxnSpPr>
          <p:spPr>
            <a:xfrm>
              <a:off x="4321251" y="832502"/>
              <a:ext cx="772159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B4969F8-191C-ED32-6648-A9AE2950098A}"/>
                </a:ext>
              </a:extLst>
            </p:cNvPr>
            <p:cNvCxnSpPr>
              <a:cxnSpLocks/>
            </p:cNvCxnSpPr>
            <p:nvPr/>
          </p:nvCxnSpPr>
          <p:spPr>
            <a:xfrm>
              <a:off x="3848453" y="2119495"/>
              <a:ext cx="819439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9BFB9EA-64BC-3C64-0B10-BF8D69A056D5}"/>
                </a:ext>
              </a:extLst>
            </p:cNvPr>
            <p:cNvCxnSpPr>
              <a:cxnSpLocks/>
            </p:cNvCxnSpPr>
            <p:nvPr/>
          </p:nvCxnSpPr>
          <p:spPr>
            <a:xfrm>
              <a:off x="3599234" y="3407473"/>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878441F-E8D2-2820-D7A6-B43950F04EB4}"/>
                </a:ext>
              </a:extLst>
            </p:cNvPr>
            <p:cNvCxnSpPr>
              <a:cxnSpLocks/>
            </p:cNvCxnSpPr>
            <p:nvPr/>
          </p:nvCxnSpPr>
          <p:spPr>
            <a:xfrm>
              <a:off x="3599234" y="4910587"/>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Content Placeholder 2">
              <a:extLst>
                <a:ext uri="{FF2B5EF4-FFF2-40B4-BE49-F238E27FC236}">
                  <a16:creationId xmlns:a16="http://schemas.microsoft.com/office/drawing/2014/main" id="{44EC3827-5BCD-6D7A-4E65-285A814E949F}"/>
                </a:ext>
              </a:extLst>
            </p:cNvPr>
            <p:cNvSpPr txBox="1">
              <a:spLocks/>
            </p:cNvSpPr>
            <p:nvPr/>
          </p:nvSpPr>
          <p:spPr>
            <a:xfrm>
              <a:off x="8687680" y="3959616"/>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community</a:t>
              </a:r>
            </a:p>
          </p:txBody>
        </p:sp>
        <p:sp>
          <p:nvSpPr>
            <p:cNvPr id="34" name="Content Placeholder 2">
              <a:extLst>
                <a:ext uri="{FF2B5EF4-FFF2-40B4-BE49-F238E27FC236}">
                  <a16:creationId xmlns:a16="http://schemas.microsoft.com/office/drawing/2014/main" id="{4A1DDD69-3ABE-5D71-BFC7-712DAF15712C}"/>
                </a:ext>
              </a:extLst>
            </p:cNvPr>
            <p:cNvSpPr txBox="1">
              <a:spLocks/>
            </p:cNvSpPr>
            <p:nvPr/>
          </p:nvSpPr>
          <p:spPr>
            <a:xfrm>
              <a:off x="8813086" y="5539380"/>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ecosystem</a:t>
              </a:r>
            </a:p>
          </p:txBody>
        </p:sp>
      </p:grpSp>
      <p:sp>
        <p:nvSpPr>
          <p:cNvPr id="10" name="Content Placeholder 2">
            <a:extLst>
              <a:ext uri="{FF2B5EF4-FFF2-40B4-BE49-F238E27FC236}">
                <a16:creationId xmlns:a16="http://schemas.microsoft.com/office/drawing/2014/main" id="{274BFC59-95D4-2510-F2B0-B62494904BB7}"/>
              </a:ext>
            </a:extLst>
          </p:cNvPr>
          <p:cNvSpPr txBox="1">
            <a:spLocks/>
          </p:cNvSpPr>
          <p:nvPr/>
        </p:nvSpPr>
        <p:spPr>
          <a:xfrm>
            <a:off x="0" y="355059"/>
            <a:ext cx="3972722"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b="1" dirty="0">
                <a:solidFill>
                  <a:srgbClr val="C00000"/>
                </a:solidFill>
              </a:rPr>
              <a:t>Structured Population</a:t>
            </a:r>
            <a:r>
              <a:rPr lang="en-US" sz="2800" dirty="0"/>
              <a:t> = multiple individuals of the same species (</a:t>
            </a:r>
            <a:r>
              <a:rPr lang="en-US" sz="2800" b="1" dirty="0">
                <a:solidFill>
                  <a:srgbClr val="C00000"/>
                </a:solidFill>
              </a:rPr>
              <a:t>conspecifics</a:t>
            </a:r>
            <a:r>
              <a:rPr lang="en-US" sz="2800" dirty="0"/>
              <a:t>) in the same habitat but in different life history stages</a:t>
            </a:r>
          </a:p>
        </p:txBody>
      </p:sp>
      <p:sp>
        <p:nvSpPr>
          <p:cNvPr id="2" name="Content Placeholder 2">
            <a:extLst>
              <a:ext uri="{FF2B5EF4-FFF2-40B4-BE49-F238E27FC236}">
                <a16:creationId xmlns:a16="http://schemas.microsoft.com/office/drawing/2014/main" id="{16A9D70C-97F3-0F2B-A04A-873B7CAB65E4}"/>
              </a:ext>
            </a:extLst>
          </p:cNvPr>
          <p:cNvSpPr txBox="1">
            <a:spLocks/>
          </p:cNvSpPr>
          <p:nvPr/>
        </p:nvSpPr>
        <p:spPr>
          <a:xfrm>
            <a:off x="-5098" y="5072162"/>
            <a:ext cx="3606300"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endParaRPr lang="en-US" sz="2800" dirty="0"/>
          </a:p>
          <a:p>
            <a:pPr marL="0" indent="0" algn="ctr">
              <a:buNone/>
            </a:pPr>
            <a:r>
              <a:rPr lang="en-US" sz="2800" i="1" dirty="0"/>
              <a:t>How does the abundance of fish </a:t>
            </a:r>
            <a:r>
              <a:rPr lang="en-US" sz="2800" b="1" i="1" dirty="0">
                <a:solidFill>
                  <a:srgbClr val="C00000"/>
                </a:solidFill>
              </a:rPr>
              <a:t>change</a:t>
            </a:r>
            <a:r>
              <a:rPr lang="en-US" sz="2800" i="1" dirty="0"/>
              <a:t> through time? </a:t>
            </a:r>
          </a:p>
        </p:txBody>
      </p:sp>
      <p:sp>
        <p:nvSpPr>
          <p:cNvPr id="11" name="Rectangle 10">
            <a:extLst>
              <a:ext uri="{FF2B5EF4-FFF2-40B4-BE49-F238E27FC236}">
                <a16:creationId xmlns:a16="http://schemas.microsoft.com/office/drawing/2014/main" id="{5BB3B9A2-B544-F86D-5491-FC87ABEA142A}"/>
              </a:ext>
            </a:extLst>
          </p:cNvPr>
          <p:cNvSpPr/>
          <p:nvPr/>
        </p:nvSpPr>
        <p:spPr>
          <a:xfrm>
            <a:off x="3504321" y="2162697"/>
            <a:ext cx="6444752" cy="4642051"/>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03FC5C5-7A03-01A7-CB30-09B51CC54389}"/>
              </a:ext>
            </a:extLst>
          </p:cNvPr>
          <p:cNvSpPr/>
          <p:nvPr/>
        </p:nvSpPr>
        <p:spPr>
          <a:xfrm>
            <a:off x="9949073" y="4892735"/>
            <a:ext cx="441571" cy="1912013"/>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95BB15F-C09A-574F-FC89-FFD2C3252CFE}"/>
              </a:ext>
            </a:extLst>
          </p:cNvPr>
          <p:cNvSpPr/>
          <p:nvPr/>
        </p:nvSpPr>
        <p:spPr>
          <a:xfrm>
            <a:off x="6478163" y="53252"/>
            <a:ext cx="1498518" cy="668970"/>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A09A881-94F7-CF88-8038-BD393EDCBE4A}"/>
              </a:ext>
            </a:extLst>
          </p:cNvPr>
          <p:cNvSpPr/>
          <p:nvPr/>
        </p:nvSpPr>
        <p:spPr>
          <a:xfrm>
            <a:off x="6630563" y="108377"/>
            <a:ext cx="1498518" cy="668970"/>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F1990171-0AA0-217E-BC36-9308F661ACCB}"/>
              </a:ext>
            </a:extLst>
          </p:cNvPr>
          <p:cNvSpPr/>
          <p:nvPr/>
        </p:nvSpPr>
        <p:spPr>
          <a:xfrm>
            <a:off x="397362" y="3440780"/>
            <a:ext cx="1068005" cy="1110836"/>
          </a:xfrm>
          <a:prstGeom prst="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rPr>
              <a:t>baby fish (x</a:t>
            </a:r>
            <a:r>
              <a:rPr lang="en-US" sz="2200" baseline="-25000" dirty="0">
                <a:solidFill>
                  <a:schemeClr val="bg1"/>
                </a:solidFill>
              </a:rPr>
              <a:t>1</a:t>
            </a:r>
            <a:r>
              <a:rPr lang="en-US" sz="2200" dirty="0">
                <a:solidFill>
                  <a:schemeClr val="bg1"/>
                </a:solidFill>
              </a:rPr>
              <a:t>)</a:t>
            </a:r>
          </a:p>
        </p:txBody>
      </p:sp>
      <p:sp>
        <p:nvSpPr>
          <p:cNvPr id="15" name="Rectangle 14">
            <a:extLst>
              <a:ext uri="{FF2B5EF4-FFF2-40B4-BE49-F238E27FC236}">
                <a16:creationId xmlns:a16="http://schemas.microsoft.com/office/drawing/2014/main" id="{23E58B9F-6581-EEEC-69E3-918BCC9E2A22}"/>
              </a:ext>
            </a:extLst>
          </p:cNvPr>
          <p:cNvSpPr/>
          <p:nvPr/>
        </p:nvSpPr>
        <p:spPr>
          <a:xfrm>
            <a:off x="2355437" y="3440780"/>
            <a:ext cx="1068005" cy="1110836"/>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rPr>
              <a:t>adult fish (x</a:t>
            </a:r>
            <a:r>
              <a:rPr lang="en-US" sz="2200" baseline="-25000" dirty="0">
                <a:solidFill>
                  <a:schemeClr val="bg1"/>
                </a:solidFill>
              </a:rPr>
              <a:t>2</a:t>
            </a:r>
            <a:r>
              <a:rPr lang="en-US" sz="2200" dirty="0">
                <a:solidFill>
                  <a:schemeClr val="bg1"/>
                </a:solidFill>
              </a:rPr>
              <a:t>)</a:t>
            </a:r>
          </a:p>
        </p:txBody>
      </p:sp>
      <p:cxnSp>
        <p:nvCxnSpPr>
          <p:cNvPr id="35" name="Straight Arrow Connector 34">
            <a:extLst>
              <a:ext uri="{FF2B5EF4-FFF2-40B4-BE49-F238E27FC236}">
                <a16:creationId xmlns:a16="http://schemas.microsoft.com/office/drawing/2014/main" id="{5875BBA4-E908-C590-010D-8433C8F40140}"/>
              </a:ext>
            </a:extLst>
          </p:cNvPr>
          <p:cNvCxnSpPr>
            <a:cxnSpLocks/>
          </p:cNvCxnSpPr>
          <p:nvPr/>
        </p:nvCxnSpPr>
        <p:spPr>
          <a:xfrm>
            <a:off x="1590563" y="3996198"/>
            <a:ext cx="63568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5415F1D0-8D8B-55D8-BD62-49AAC5E108F9}"/>
              </a:ext>
            </a:extLst>
          </p:cNvPr>
          <p:cNvCxnSpPr>
            <a:cxnSpLocks/>
          </p:cNvCxnSpPr>
          <p:nvPr/>
        </p:nvCxnSpPr>
        <p:spPr>
          <a:xfrm>
            <a:off x="931364" y="4621964"/>
            <a:ext cx="0" cy="45455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Curved Connector 36">
            <a:extLst>
              <a:ext uri="{FF2B5EF4-FFF2-40B4-BE49-F238E27FC236}">
                <a16:creationId xmlns:a16="http://schemas.microsoft.com/office/drawing/2014/main" id="{3D14ECD0-9E2D-586F-6F6C-0173E0398B9A}"/>
              </a:ext>
            </a:extLst>
          </p:cNvPr>
          <p:cNvCxnSpPr>
            <a:cxnSpLocks/>
            <a:stCxn id="15" idx="0"/>
            <a:endCxn id="3" idx="0"/>
          </p:cNvCxnSpPr>
          <p:nvPr/>
        </p:nvCxnSpPr>
        <p:spPr>
          <a:xfrm rot="16200000" flipV="1">
            <a:off x="1910403" y="2461742"/>
            <a:ext cx="12700" cy="1958075"/>
          </a:xfrm>
          <a:prstGeom prst="curvedConnector3">
            <a:avLst>
              <a:gd name="adj1" fmla="val 4251047"/>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F5B367CA-5602-7D4E-7330-F468C5453164}"/>
              </a:ext>
            </a:extLst>
          </p:cNvPr>
          <p:cNvCxnSpPr>
            <a:cxnSpLocks/>
          </p:cNvCxnSpPr>
          <p:nvPr/>
        </p:nvCxnSpPr>
        <p:spPr>
          <a:xfrm>
            <a:off x="2889439" y="4617662"/>
            <a:ext cx="0" cy="45455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Rectangle 39">
            <a:extLst>
              <a:ext uri="{FF2B5EF4-FFF2-40B4-BE49-F238E27FC236}">
                <a16:creationId xmlns:a16="http://schemas.microsoft.com/office/drawing/2014/main" id="{F0C489BD-19DF-3BF5-353A-E3400F8173AA}"/>
              </a:ext>
            </a:extLst>
          </p:cNvPr>
          <p:cNvSpPr/>
          <p:nvPr/>
        </p:nvSpPr>
        <p:spPr>
          <a:xfrm>
            <a:off x="839838" y="4419293"/>
            <a:ext cx="959200" cy="104592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pic>
        <p:nvPicPr>
          <p:cNvPr id="41" name="Picture 40">
            <a:extLst>
              <a:ext uri="{FF2B5EF4-FFF2-40B4-BE49-F238E27FC236}">
                <a16:creationId xmlns:a16="http://schemas.microsoft.com/office/drawing/2014/main" id="{62616D45-F973-51E6-2503-1AB321DA7756}"/>
              </a:ext>
            </a:extLst>
          </p:cNvPr>
          <p:cNvPicPr>
            <a:picLocks noChangeAspect="1"/>
          </p:cNvPicPr>
          <p:nvPr/>
        </p:nvPicPr>
        <p:blipFill>
          <a:blip r:embed="rId4"/>
          <a:stretch>
            <a:fillRect/>
          </a:stretch>
        </p:blipFill>
        <p:spPr>
          <a:xfrm>
            <a:off x="2998365" y="4659264"/>
            <a:ext cx="219817" cy="371353"/>
          </a:xfrm>
          <a:prstGeom prst="rect">
            <a:avLst/>
          </a:prstGeom>
        </p:spPr>
      </p:pic>
      <p:sp>
        <p:nvSpPr>
          <p:cNvPr id="42" name="Rectangle 41">
            <a:extLst>
              <a:ext uri="{FF2B5EF4-FFF2-40B4-BE49-F238E27FC236}">
                <a16:creationId xmlns:a16="http://schemas.microsoft.com/office/drawing/2014/main" id="{A2EBC87C-FF08-0266-1B42-EBA3FF388FD1}"/>
              </a:ext>
            </a:extLst>
          </p:cNvPr>
          <p:cNvSpPr/>
          <p:nvPr/>
        </p:nvSpPr>
        <p:spPr>
          <a:xfrm>
            <a:off x="2775039" y="4463046"/>
            <a:ext cx="959200" cy="104592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a:t>
            </a:r>
          </a:p>
        </p:txBody>
      </p:sp>
      <p:pic>
        <p:nvPicPr>
          <p:cNvPr id="43" name="Picture 42">
            <a:extLst>
              <a:ext uri="{FF2B5EF4-FFF2-40B4-BE49-F238E27FC236}">
                <a16:creationId xmlns:a16="http://schemas.microsoft.com/office/drawing/2014/main" id="{0484244D-82DA-81F8-DD49-01F3075B650E}"/>
              </a:ext>
            </a:extLst>
          </p:cNvPr>
          <p:cNvPicPr>
            <a:picLocks noChangeAspect="1"/>
          </p:cNvPicPr>
          <p:nvPr/>
        </p:nvPicPr>
        <p:blipFill>
          <a:blip r:embed="rId5"/>
          <a:stretch>
            <a:fillRect/>
          </a:stretch>
        </p:blipFill>
        <p:spPr>
          <a:xfrm>
            <a:off x="1823824" y="3668944"/>
            <a:ext cx="284114" cy="327255"/>
          </a:xfrm>
          <a:prstGeom prst="rect">
            <a:avLst/>
          </a:prstGeom>
        </p:spPr>
      </p:pic>
      <p:pic>
        <p:nvPicPr>
          <p:cNvPr id="44" name="Picture 43">
            <a:extLst>
              <a:ext uri="{FF2B5EF4-FFF2-40B4-BE49-F238E27FC236}">
                <a16:creationId xmlns:a16="http://schemas.microsoft.com/office/drawing/2014/main" id="{E3F2AF1A-2A15-3ABB-B192-20AA3DBDC335}"/>
              </a:ext>
            </a:extLst>
          </p:cNvPr>
          <p:cNvPicPr>
            <a:picLocks noChangeAspect="1"/>
          </p:cNvPicPr>
          <p:nvPr/>
        </p:nvPicPr>
        <p:blipFill>
          <a:blip r:embed="rId4"/>
          <a:stretch>
            <a:fillRect/>
          </a:stretch>
        </p:blipFill>
        <p:spPr>
          <a:xfrm>
            <a:off x="1089881" y="4629081"/>
            <a:ext cx="219817" cy="371353"/>
          </a:xfrm>
          <a:prstGeom prst="rect">
            <a:avLst/>
          </a:prstGeom>
        </p:spPr>
      </p:pic>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26786215-3583-F0FE-13F3-6645B7BF9A83}"/>
                  </a:ext>
                </a:extLst>
              </p:cNvPr>
              <p:cNvSpPr txBox="1"/>
              <p:nvPr/>
            </p:nvSpPr>
            <p:spPr>
              <a:xfrm>
                <a:off x="1744663" y="2948888"/>
                <a:ext cx="336759"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200" i="1" smtClean="0">
                              <a:latin typeface="Cambria Math" panose="02040503050406030204" pitchFamily="18" charset="0"/>
                            </a:rPr>
                          </m:ctrlPr>
                        </m:sSubPr>
                        <m:e>
                          <m:r>
                            <a:rPr lang="en-US" sz="2200" b="0" i="1" smtClean="0">
                              <a:latin typeface="Cambria Math" panose="02040503050406030204" pitchFamily="18" charset="0"/>
                            </a:rPr>
                            <m:t>𝐹</m:t>
                          </m:r>
                        </m:e>
                        <m:sub>
                          <m:r>
                            <a:rPr lang="en-US" sz="2200" b="0" i="1" smtClean="0">
                              <a:latin typeface="Cambria Math" panose="02040503050406030204" pitchFamily="18" charset="0"/>
                            </a:rPr>
                            <m:t>2</m:t>
                          </m:r>
                        </m:sub>
                      </m:sSub>
                    </m:oMath>
                  </m:oMathPara>
                </a14:m>
                <a:endParaRPr lang="en-US" sz="2200" dirty="0"/>
              </a:p>
            </p:txBody>
          </p:sp>
        </mc:Choice>
        <mc:Fallback xmlns="">
          <p:sp>
            <p:nvSpPr>
              <p:cNvPr id="45" name="TextBox 44">
                <a:extLst>
                  <a:ext uri="{FF2B5EF4-FFF2-40B4-BE49-F238E27FC236}">
                    <a16:creationId xmlns:a16="http://schemas.microsoft.com/office/drawing/2014/main" id="{26786215-3583-F0FE-13F3-6645B7BF9A83}"/>
                  </a:ext>
                </a:extLst>
              </p:cNvPr>
              <p:cNvSpPr txBox="1">
                <a:spLocks noRot="1" noChangeAspect="1" noMove="1" noResize="1" noEditPoints="1" noAdjustHandles="1" noChangeArrowheads="1" noChangeShapeType="1" noTextEdit="1"/>
              </p:cNvSpPr>
              <p:nvPr/>
            </p:nvSpPr>
            <p:spPr>
              <a:xfrm>
                <a:off x="1744663" y="2948888"/>
                <a:ext cx="336759" cy="338554"/>
              </a:xfrm>
              <a:prstGeom prst="rect">
                <a:avLst/>
              </a:prstGeom>
              <a:blipFill>
                <a:blip r:embed="rId6"/>
                <a:stretch>
                  <a:fillRect l="-18519" r="-11111" b="-18519"/>
                </a:stretch>
              </a:blipFill>
            </p:spPr>
            <p:txBody>
              <a:bodyPr/>
              <a:lstStyle/>
              <a:p>
                <a:r>
                  <a:rPr lang="en-US">
                    <a:noFill/>
                  </a:rPr>
                  <a:t> </a:t>
                </a:r>
              </a:p>
            </p:txBody>
          </p:sp>
        </mc:Fallback>
      </mc:AlternateContent>
    </p:spTree>
    <p:extLst>
      <p:ext uri="{BB962C8B-B14F-4D97-AF65-F5344CB8AC3E}">
        <p14:creationId xmlns:p14="http://schemas.microsoft.com/office/powerpoint/2010/main" val="347732171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C8E43B25-25AF-D355-C50C-16C5B3D414A1}"/>
              </a:ext>
            </a:extLst>
          </p:cNvPr>
          <p:cNvSpPr/>
          <p:nvPr/>
        </p:nvSpPr>
        <p:spPr>
          <a:xfrm>
            <a:off x="9901436" y="2563929"/>
            <a:ext cx="2290563" cy="544770"/>
          </a:xfrm>
          <a:prstGeom prst="rect">
            <a:avLst/>
          </a:prstGeom>
          <a:solidFill>
            <a:srgbClr val="FFFF00">
              <a:alpha val="4691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7" name="Group 16">
            <a:extLst>
              <a:ext uri="{FF2B5EF4-FFF2-40B4-BE49-F238E27FC236}">
                <a16:creationId xmlns:a16="http://schemas.microsoft.com/office/drawing/2014/main" id="{D350A056-6A7B-059F-9A8C-4C11A376F274}"/>
              </a:ext>
            </a:extLst>
          </p:cNvPr>
          <p:cNvGrpSpPr/>
          <p:nvPr/>
        </p:nvGrpSpPr>
        <p:grpSpPr>
          <a:xfrm>
            <a:off x="3450251" y="-71016"/>
            <a:ext cx="10020149" cy="6945094"/>
            <a:chOff x="3450251" y="-71016"/>
            <a:chExt cx="10020149" cy="6945094"/>
          </a:xfrm>
        </p:grpSpPr>
        <p:pic>
          <p:nvPicPr>
            <p:cNvPr id="18" name="Picture 4" descr="Population, Community, Habitat &amp; Ecosystem (4.1) | Edexcel IGCSE Biology  Revision Notes 2019 | Save My Exams">
              <a:extLst>
                <a:ext uri="{FF2B5EF4-FFF2-40B4-BE49-F238E27FC236}">
                  <a16:creationId xmlns:a16="http://schemas.microsoft.com/office/drawing/2014/main" id="{DA822127-4EE7-258D-A3E4-1CDF558EE19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396" r="52943" b="67021"/>
            <a:stretch/>
          </p:blipFill>
          <p:spPr bwMode="auto">
            <a:xfrm>
              <a:off x="5306466" y="965961"/>
              <a:ext cx="3198011" cy="113724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Population, Community, Habitat &amp; Ecosystem (4.1) | Edexcel IGCSE Biology  Revision Notes 2019 | Save My Exams">
              <a:extLst>
                <a:ext uri="{FF2B5EF4-FFF2-40B4-BE49-F238E27FC236}">
                  <a16:creationId xmlns:a16="http://schemas.microsoft.com/office/drawing/2014/main" id="{9B138E4C-65FB-CA3B-B498-90E6C4DD11C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7054110" y="3473179"/>
              <a:ext cx="2900735" cy="175585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Population, Community, Habitat &amp; Ecosystem (4.1) | Edexcel IGCSE Biology  Revision Notes 2019 | Save My Exams">
              <a:extLst>
                <a:ext uri="{FF2B5EF4-FFF2-40B4-BE49-F238E27FC236}">
                  <a16:creationId xmlns:a16="http://schemas.microsoft.com/office/drawing/2014/main" id="{86A19450-3498-D54E-5928-C15E6D5CC97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6843223"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sp>
          <p:nvSpPr>
            <p:cNvPr id="21" name="Content Placeholder 2">
              <a:extLst>
                <a:ext uri="{FF2B5EF4-FFF2-40B4-BE49-F238E27FC236}">
                  <a16:creationId xmlns:a16="http://schemas.microsoft.com/office/drawing/2014/main" id="{E915D97F-6F34-7A59-93C6-CC9261944AEA}"/>
                </a:ext>
              </a:extLst>
            </p:cNvPr>
            <p:cNvSpPr txBox="1">
              <a:spLocks/>
            </p:cNvSpPr>
            <p:nvPr/>
          </p:nvSpPr>
          <p:spPr>
            <a:xfrm>
              <a:off x="8741750" y="130649"/>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individual</a:t>
              </a:r>
            </a:p>
          </p:txBody>
        </p:sp>
        <p:sp>
          <p:nvSpPr>
            <p:cNvPr id="22" name="Content Placeholder 2">
              <a:extLst>
                <a:ext uri="{FF2B5EF4-FFF2-40B4-BE49-F238E27FC236}">
                  <a16:creationId xmlns:a16="http://schemas.microsoft.com/office/drawing/2014/main" id="{28A9393D-E2C2-43F4-6DB5-7F97D4556B78}"/>
                </a:ext>
              </a:extLst>
            </p:cNvPr>
            <p:cNvSpPr txBox="1">
              <a:spLocks/>
            </p:cNvSpPr>
            <p:nvPr/>
          </p:nvSpPr>
          <p:spPr>
            <a:xfrm>
              <a:off x="8687680" y="1216168"/>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population</a:t>
              </a:r>
            </a:p>
          </p:txBody>
        </p:sp>
        <p:pic>
          <p:nvPicPr>
            <p:cNvPr id="23" name="Picture 4" descr="Population, Community, Habitat &amp; Ecosystem (4.1) | Edexcel IGCSE Biology  Revision Notes 2019 | Save My Exams">
              <a:extLst>
                <a:ext uri="{FF2B5EF4-FFF2-40B4-BE49-F238E27FC236}">
                  <a16:creationId xmlns:a16="http://schemas.microsoft.com/office/drawing/2014/main" id="{1FE0C73E-C3D3-0127-F177-4C04BA839AF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3910583" y="2038550"/>
              <a:ext cx="2887214" cy="117570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Population, Community, Habitat &amp; Ecosystem (4.1) | Edexcel IGCSE Biology  Revision Notes 2019 | Save My Exams">
              <a:extLst>
                <a:ext uri="{FF2B5EF4-FFF2-40B4-BE49-F238E27FC236}">
                  <a16:creationId xmlns:a16="http://schemas.microsoft.com/office/drawing/2014/main" id="{4DD6D233-FDE5-E03E-C296-61AD7BD9FC4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6967995" y="2178989"/>
              <a:ext cx="2887213" cy="1175706"/>
            </a:xfrm>
            <a:prstGeom prst="rect">
              <a:avLst/>
            </a:prstGeom>
            <a:noFill/>
            <a:extLst>
              <a:ext uri="{909E8E84-426E-40DD-AFC4-6F175D3DCCD1}">
                <a14:hiddenFill xmlns:a14="http://schemas.microsoft.com/office/drawing/2010/main">
                  <a:solidFill>
                    <a:srgbClr val="FFFFFF"/>
                  </a:solidFill>
                </a14:hiddenFill>
              </a:ext>
            </a:extLst>
          </p:spPr>
        </p:pic>
        <p:sp>
          <p:nvSpPr>
            <p:cNvPr id="25" name="Content Placeholder 2">
              <a:extLst>
                <a:ext uri="{FF2B5EF4-FFF2-40B4-BE49-F238E27FC236}">
                  <a16:creationId xmlns:a16="http://schemas.microsoft.com/office/drawing/2014/main" id="{08DCB554-77FF-699B-14FB-112A7200DB61}"/>
                </a:ext>
              </a:extLst>
            </p:cNvPr>
            <p:cNvSpPr txBox="1">
              <a:spLocks/>
            </p:cNvSpPr>
            <p:nvPr/>
          </p:nvSpPr>
          <p:spPr>
            <a:xfrm>
              <a:off x="8741750" y="2587892"/>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metapopulation</a:t>
              </a:r>
            </a:p>
          </p:txBody>
        </p:sp>
        <p:pic>
          <p:nvPicPr>
            <p:cNvPr id="26" name="Picture 4" descr="Population, Community, Habitat &amp; Ecosystem (4.1) | Edexcel IGCSE Biology  Revision Notes 2019 | Save My Exams">
              <a:extLst>
                <a:ext uri="{FF2B5EF4-FFF2-40B4-BE49-F238E27FC236}">
                  <a16:creationId xmlns:a16="http://schemas.microsoft.com/office/drawing/2014/main" id="{D22D7890-0562-D5C1-40C8-CAF4105A00C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4232633" y="3362603"/>
              <a:ext cx="2999724" cy="181577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descr="Population, Community, Habitat &amp; Ecosystem (4.1) | Edexcel IGCSE Biology  Revision Notes 2019 | Save My Exams">
              <a:extLst>
                <a:ext uri="{FF2B5EF4-FFF2-40B4-BE49-F238E27FC236}">
                  <a16:creationId xmlns:a16="http://schemas.microsoft.com/office/drawing/2014/main" id="{387857E5-FAFA-448B-D304-B19149CF0EB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3450251"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Population, Community, Habitat &amp; Ecosystem (4.1) | Edexcel IGCSE Biology  Revision Notes 2019 | Save My Exams">
              <a:extLst>
                <a:ext uri="{FF2B5EF4-FFF2-40B4-BE49-F238E27FC236}">
                  <a16:creationId xmlns:a16="http://schemas.microsoft.com/office/drawing/2014/main" id="{742D99F0-A47A-2A40-537B-FC3F74E8601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2943" b="88549"/>
            <a:stretch/>
          </p:blipFill>
          <p:spPr bwMode="auto">
            <a:xfrm>
              <a:off x="5244217" y="-71016"/>
              <a:ext cx="3198011" cy="785331"/>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Straight Connector 28">
              <a:extLst>
                <a:ext uri="{FF2B5EF4-FFF2-40B4-BE49-F238E27FC236}">
                  <a16:creationId xmlns:a16="http://schemas.microsoft.com/office/drawing/2014/main" id="{FA6E552B-84A2-4B62-CA1D-DEFFAB541F11}"/>
                </a:ext>
              </a:extLst>
            </p:cNvPr>
            <p:cNvCxnSpPr>
              <a:cxnSpLocks/>
            </p:cNvCxnSpPr>
            <p:nvPr/>
          </p:nvCxnSpPr>
          <p:spPr>
            <a:xfrm>
              <a:off x="4321251" y="832502"/>
              <a:ext cx="772159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B4969F8-191C-ED32-6648-A9AE2950098A}"/>
                </a:ext>
              </a:extLst>
            </p:cNvPr>
            <p:cNvCxnSpPr>
              <a:cxnSpLocks/>
            </p:cNvCxnSpPr>
            <p:nvPr/>
          </p:nvCxnSpPr>
          <p:spPr>
            <a:xfrm>
              <a:off x="3848453" y="2119495"/>
              <a:ext cx="819439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9BFB9EA-64BC-3C64-0B10-BF8D69A056D5}"/>
                </a:ext>
              </a:extLst>
            </p:cNvPr>
            <p:cNvCxnSpPr>
              <a:cxnSpLocks/>
            </p:cNvCxnSpPr>
            <p:nvPr/>
          </p:nvCxnSpPr>
          <p:spPr>
            <a:xfrm>
              <a:off x="3599234" y="3407473"/>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878441F-E8D2-2820-D7A6-B43950F04EB4}"/>
                </a:ext>
              </a:extLst>
            </p:cNvPr>
            <p:cNvCxnSpPr>
              <a:cxnSpLocks/>
            </p:cNvCxnSpPr>
            <p:nvPr/>
          </p:nvCxnSpPr>
          <p:spPr>
            <a:xfrm>
              <a:off x="3599234" y="4910587"/>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Content Placeholder 2">
              <a:extLst>
                <a:ext uri="{FF2B5EF4-FFF2-40B4-BE49-F238E27FC236}">
                  <a16:creationId xmlns:a16="http://schemas.microsoft.com/office/drawing/2014/main" id="{44EC3827-5BCD-6D7A-4E65-285A814E949F}"/>
                </a:ext>
              </a:extLst>
            </p:cNvPr>
            <p:cNvSpPr txBox="1">
              <a:spLocks/>
            </p:cNvSpPr>
            <p:nvPr/>
          </p:nvSpPr>
          <p:spPr>
            <a:xfrm>
              <a:off x="8687680" y="3959616"/>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community</a:t>
              </a:r>
            </a:p>
          </p:txBody>
        </p:sp>
        <p:sp>
          <p:nvSpPr>
            <p:cNvPr id="34" name="Content Placeholder 2">
              <a:extLst>
                <a:ext uri="{FF2B5EF4-FFF2-40B4-BE49-F238E27FC236}">
                  <a16:creationId xmlns:a16="http://schemas.microsoft.com/office/drawing/2014/main" id="{4A1DDD69-3ABE-5D71-BFC7-712DAF15712C}"/>
                </a:ext>
              </a:extLst>
            </p:cNvPr>
            <p:cNvSpPr txBox="1">
              <a:spLocks/>
            </p:cNvSpPr>
            <p:nvPr/>
          </p:nvSpPr>
          <p:spPr>
            <a:xfrm>
              <a:off x="8813086" y="5539380"/>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ecosystem</a:t>
              </a:r>
            </a:p>
          </p:txBody>
        </p:sp>
      </p:grpSp>
      <p:sp>
        <p:nvSpPr>
          <p:cNvPr id="47" name="Content Placeholder 2">
            <a:extLst>
              <a:ext uri="{FF2B5EF4-FFF2-40B4-BE49-F238E27FC236}">
                <a16:creationId xmlns:a16="http://schemas.microsoft.com/office/drawing/2014/main" id="{891B9985-BD55-65EB-0CEA-A3843DA14522}"/>
              </a:ext>
            </a:extLst>
          </p:cNvPr>
          <p:cNvSpPr txBox="1">
            <a:spLocks/>
          </p:cNvSpPr>
          <p:nvPr/>
        </p:nvSpPr>
        <p:spPr>
          <a:xfrm>
            <a:off x="77342" y="65150"/>
            <a:ext cx="3910519"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b="1" dirty="0">
                <a:solidFill>
                  <a:srgbClr val="C00000"/>
                </a:solidFill>
              </a:rPr>
              <a:t>Metapopulation</a:t>
            </a:r>
            <a:r>
              <a:rPr lang="en-US" sz="2800" dirty="0"/>
              <a:t> = sub-populations of conspecifics connected by migration or dispersal</a:t>
            </a:r>
          </a:p>
        </p:txBody>
      </p:sp>
      <p:sp>
        <p:nvSpPr>
          <p:cNvPr id="77" name="Rectangle 76">
            <a:extLst>
              <a:ext uri="{FF2B5EF4-FFF2-40B4-BE49-F238E27FC236}">
                <a16:creationId xmlns:a16="http://schemas.microsoft.com/office/drawing/2014/main" id="{FE658665-BA10-1912-5067-C739CB419E1E}"/>
              </a:ext>
            </a:extLst>
          </p:cNvPr>
          <p:cNvSpPr/>
          <p:nvPr/>
        </p:nvSpPr>
        <p:spPr>
          <a:xfrm>
            <a:off x="3395734" y="3472972"/>
            <a:ext cx="6679761" cy="3331776"/>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5CD3E540-DFE8-21CF-38B8-E8CB380F1C0E}"/>
              </a:ext>
            </a:extLst>
          </p:cNvPr>
          <p:cNvSpPr/>
          <p:nvPr/>
        </p:nvSpPr>
        <p:spPr>
          <a:xfrm>
            <a:off x="10073748" y="4841257"/>
            <a:ext cx="287219" cy="1963491"/>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Content Placeholder 2">
            <a:extLst>
              <a:ext uri="{FF2B5EF4-FFF2-40B4-BE49-F238E27FC236}">
                <a16:creationId xmlns:a16="http://schemas.microsoft.com/office/drawing/2014/main" id="{F0B931F1-4D22-EF46-5B2B-6ED1CDD38B95}"/>
              </a:ext>
            </a:extLst>
          </p:cNvPr>
          <p:cNvSpPr txBox="1">
            <a:spLocks/>
          </p:cNvSpPr>
          <p:nvPr/>
        </p:nvSpPr>
        <p:spPr>
          <a:xfrm>
            <a:off x="3512464" y="4859763"/>
            <a:ext cx="4317040" cy="1990705"/>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 the abundances of different subpopulations of the same fish </a:t>
            </a:r>
            <a:r>
              <a:rPr lang="en-US" sz="2800" b="1" i="1" dirty="0">
                <a:solidFill>
                  <a:srgbClr val="C00000"/>
                </a:solidFill>
              </a:rPr>
              <a:t>vary</a:t>
            </a:r>
            <a:r>
              <a:rPr lang="en-US" sz="2800" i="1" dirty="0"/>
              <a:t> in space [and time]? </a:t>
            </a:r>
          </a:p>
        </p:txBody>
      </p:sp>
      <p:grpSp>
        <p:nvGrpSpPr>
          <p:cNvPr id="154" name="Group 153">
            <a:extLst>
              <a:ext uri="{FF2B5EF4-FFF2-40B4-BE49-F238E27FC236}">
                <a16:creationId xmlns:a16="http://schemas.microsoft.com/office/drawing/2014/main" id="{A48ED7E9-C00A-D42D-F36E-519B2A063D9B}"/>
              </a:ext>
            </a:extLst>
          </p:cNvPr>
          <p:cNvGrpSpPr/>
          <p:nvPr/>
        </p:nvGrpSpPr>
        <p:grpSpPr>
          <a:xfrm>
            <a:off x="274415" y="1664489"/>
            <a:ext cx="3543351" cy="5605703"/>
            <a:chOff x="274415" y="1664489"/>
            <a:chExt cx="3543351" cy="5605703"/>
          </a:xfrm>
        </p:grpSpPr>
        <p:grpSp>
          <p:nvGrpSpPr>
            <p:cNvPr id="155" name="Group 154">
              <a:extLst>
                <a:ext uri="{FF2B5EF4-FFF2-40B4-BE49-F238E27FC236}">
                  <a16:creationId xmlns:a16="http://schemas.microsoft.com/office/drawing/2014/main" id="{1EF29BD7-8A94-3111-EB6E-94C2128F527C}"/>
                </a:ext>
              </a:extLst>
            </p:cNvPr>
            <p:cNvGrpSpPr/>
            <p:nvPr/>
          </p:nvGrpSpPr>
          <p:grpSpPr>
            <a:xfrm>
              <a:off x="1987693" y="4979094"/>
              <a:ext cx="1337248" cy="1871374"/>
              <a:chOff x="839593" y="1810193"/>
              <a:chExt cx="1622460" cy="2111987"/>
            </a:xfrm>
          </p:grpSpPr>
          <p:sp>
            <p:nvSpPr>
              <p:cNvPr id="186" name="Rectangle 185">
                <a:extLst>
                  <a:ext uri="{FF2B5EF4-FFF2-40B4-BE49-F238E27FC236}">
                    <a16:creationId xmlns:a16="http://schemas.microsoft.com/office/drawing/2014/main" id="{B4643A3A-A603-43F0-98A8-281CDCED4CA3}"/>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fish</a:t>
                </a:r>
                <a:r>
                  <a:rPr lang="en-US" baseline="-25000" dirty="0"/>
                  <a:t>3</a:t>
                </a:r>
              </a:p>
              <a:p>
                <a:pPr algn="ctr"/>
                <a:r>
                  <a:rPr lang="en-US" dirty="0"/>
                  <a:t>(x</a:t>
                </a:r>
                <a:r>
                  <a:rPr lang="en-US" baseline="-25000" dirty="0"/>
                  <a:t>3</a:t>
                </a:r>
                <a:r>
                  <a:rPr lang="en-US" dirty="0"/>
                  <a:t>)</a:t>
                </a:r>
              </a:p>
            </p:txBody>
          </p:sp>
          <p:cxnSp>
            <p:nvCxnSpPr>
              <p:cNvPr id="187" name="Curved Connector 186">
                <a:extLst>
                  <a:ext uri="{FF2B5EF4-FFF2-40B4-BE49-F238E27FC236}">
                    <a16:creationId xmlns:a16="http://schemas.microsoft.com/office/drawing/2014/main" id="{2D6864FC-CDF9-0A3E-26B9-738FBC80F965}"/>
                  </a:ext>
                </a:extLst>
              </p:cNvPr>
              <p:cNvCxnSpPr>
                <a:cxnSpLocks/>
                <a:stCxn id="186"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8" name="Picture 187">
                <a:extLst>
                  <a:ext uri="{FF2B5EF4-FFF2-40B4-BE49-F238E27FC236}">
                    <a16:creationId xmlns:a16="http://schemas.microsoft.com/office/drawing/2014/main" id="{94D281DE-5646-1944-EBBE-F72E2CC03FF4}"/>
                  </a:ext>
                </a:extLst>
              </p:cNvPr>
              <p:cNvPicPr>
                <a:picLocks noChangeAspect="1"/>
              </p:cNvPicPr>
              <p:nvPr/>
            </p:nvPicPr>
            <p:blipFill>
              <a:blip r:embed="rId4"/>
              <a:stretch>
                <a:fillRect/>
              </a:stretch>
            </p:blipFill>
            <p:spPr>
              <a:xfrm>
                <a:off x="2117343" y="1810193"/>
                <a:ext cx="344710" cy="369332"/>
              </a:xfrm>
              <a:prstGeom prst="rect">
                <a:avLst/>
              </a:prstGeom>
            </p:spPr>
          </p:pic>
          <p:pic>
            <p:nvPicPr>
              <p:cNvPr id="189" name="Picture 188">
                <a:extLst>
                  <a:ext uri="{FF2B5EF4-FFF2-40B4-BE49-F238E27FC236}">
                    <a16:creationId xmlns:a16="http://schemas.microsoft.com/office/drawing/2014/main" id="{33846E87-7212-6489-C8F5-4E397107B3DF}"/>
                  </a:ext>
                </a:extLst>
              </p:cNvPr>
              <p:cNvPicPr>
                <a:picLocks noChangeAspect="1"/>
              </p:cNvPicPr>
              <p:nvPr/>
            </p:nvPicPr>
            <p:blipFill>
              <a:blip r:embed="rId5"/>
              <a:stretch>
                <a:fillRect/>
              </a:stretch>
            </p:blipFill>
            <p:spPr>
              <a:xfrm>
                <a:off x="1579079" y="3503080"/>
                <a:ext cx="266700" cy="419100"/>
              </a:xfrm>
              <a:prstGeom prst="rect">
                <a:avLst/>
              </a:prstGeom>
            </p:spPr>
          </p:pic>
          <p:cxnSp>
            <p:nvCxnSpPr>
              <p:cNvPr id="190" name="Curved Connector 189">
                <a:extLst>
                  <a:ext uri="{FF2B5EF4-FFF2-40B4-BE49-F238E27FC236}">
                    <a16:creationId xmlns:a16="http://schemas.microsoft.com/office/drawing/2014/main" id="{8826368A-F4AD-308C-2A6D-77293F020364}"/>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56" name="Group 155">
              <a:extLst>
                <a:ext uri="{FF2B5EF4-FFF2-40B4-BE49-F238E27FC236}">
                  <a16:creationId xmlns:a16="http://schemas.microsoft.com/office/drawing/2014/main" id="{1EDDA836-A112-3659-8C0C-47E1A435343F}"/>
                </a:ext>
              </a:extLst>
            </p:cNvPr>
            <p:cNvGrpSpPr/>
            <p:nvPr/>
          </p:nvGrpSpPr>
          <p:grpSpPr>
            <a:xfrm>
              <a:off x="274415" y="3527977"/>
              <a:ext cx="1337248" cy="1871374"/>
              <a:chOff x="839593" y="1810193"/>
              <a:chExt cx="1622460" cy="2111987"/>
            </a:xfrm>
          </p:grpSpPr>
          <p:sp>
            <p:nvSpPr>
              <p:cNvPr id="181" name="Rectangle 180">
                <a:extLst>
                  <a:ext uri="{FF2B5EF4-FFF2-40B4-BE49-F238E27FC236}">
                    <a16:creationId xmlns:a16="http://schemas.microsoft.com/office/drawing/2014/main" id="{A9CD04A4-EC6E-5A99-2186-281F4251754B}"/>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fish</a:t>
                </a:r>
                <a:r>
                  <a:rPr lang="en-US" baseline="-25000" dirty="0"/>
                  <a:t>2</a:t>
                </a:r>
              </a:p>
              <a:p>
                <a:pPr algn="ctr"/>
                <a:r>
                  <a:rPr lang="en-US" dirty="0"/>
                  <a:t>(x</a:t>
                </a:r>
                <a:r>
                  <a:rPr lang="en-US" baseline="-25000" dirty="0"/>
                  <a:t>2</a:t>
                </a:r>
                <a:r>
                  <a:rPr lang="en-US" dirty="0"/>
                  <a:t>)</a:t>
                </a:r>
              </a:p>
            </p:txBody>
          </p:sp>
          <p:cxnSp>
            <p:nvCxnSpPr>
              <p:cNvPr id="182" name="Curved Connector 181">
                <a:extLst>
                  <a:ext uri="{FF2B5EF4-FFF2-40B4-BE49-F238E27FC236}">
                    <a16:creationId xmlns:a16="http://schemas.microsoft.com/office/drawing/2014/main" id="{32A3B905-7C2F-996A-E095-30D9F921A639}"/>
                  </a:ext>
                </a:extLst>
              </p:cNvPr>
              <p:cNvCxnSpPr>
                <a:cxnSpLocks/>
                <a:stCxn id="181"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3" name="Picture 182">
                <a:extLst>
                  <a:ext uri="{FF2B5EF4-FFF2-40B4-BE49-F238E27FC236}">
                    <a16:creationId xmlns:a16="http://schemas.microsoft.com/office/drawing/2014/main" id="{C7BE7C2D-7999-131C-F615-F2918DF4B175}"/>
                  </a:ext>
                </a:extLst>
              </p:cNvPr>
              <p:cNvPicPr>
                <a:picLocks noChangeAspect="1"/>
              </p:cNvPicPr>
              <p:nvPr/>
            </p:nvPicPr>
            <p:blipFill>
              <a:blip r:embed="rId4"/>
              <a:stretch>
                <a:fillRect/>
              </a:stretch>
            </p:blipFill>
            <p:spPr>
              <a:xfrm>
                <a:off x="2117343" y="1810193"/>
                <a:ext cx="344710" cy="369332"/>
              </a:xfrm>
              <a:prstGeom prst="rect">
                <a:avLst/>
              </a:prstGeom>
            </p:spPr>
          </p:pic>
          <p:pic>
            <p:nvPicPr>
              <p:cNvPr id="184" name="Picture 183">
                <a:extLst>
                  <a:ext uri="{FF2B5EF4-FFF2-40B4-BE49-F238E27FC236}">
                    <a16:creationId xmlns:a16="http://schemas.microsoft.com/office/drawing/2014/main" id="{F4B411D1-EC13-508C-C3C7-441845295899}"/>
                  </a:ext>
                </a:extLst>
              </p:cNvPr>
              <p:cNvPicPr>
                <a:picLocks noChangeAspect="1"/>
              </p:cNvPicPr>
              <p:nvPr/>
            </p:nvPicPr>
            <p:blipFill>
              <a:blip r:embed="rId5"/>
              <a:stretch>
                <a:fillRect/>
              </a:stretch>
            </p:blipFill>
            <p:spPr>
              <a:xfrm>
                <a:off x="1579079" y="3503080"/>
                <a:ext cx="266700" cy="419100"/>
              </a:xfrm>
              <a:prstGeom prst="rect">
                <a:avLst/>
              </a:prstGeom>
            </p:spPr>
          </p:pic>
          <p:cxnSp>
            <p:nvCxnSpPr>
              <p:cNvPr id="185" name="Curved Connector 184">
                <a:extLst>
                  <a:ext uri="{FF2B5EF4-FFF2-40B4-BE49-F238E27FC236}">
                    <a16:creationId xmlns:a16="http://schemas.microsoft.com/office/drawing/2014/main" id="{56D0F26A-B286-E9EA-F009-87B6C987C9DD}"/>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57" name="Group 156">
              <a:extLst>
                <a:ext uri="{FF2B5EF4-FFF2-40B4-BE49-F238E27FC236}">
                  <a16:creationId xmlns:a16="http://schemas.microsoft.com/office/drawing/2014/main" id="{5DBD6936-9D86-AA66-CF05-7BB4DCDE1C2C}"/>
                </a:ext>
              </a:extLst>
            </p:cNvPr>
            <p:cNvGrpSpPr/>
            <p:nvPr/>
          </p:nvGrpSpPr>
          <p:grpSpPr>
            <a:xfrm>
              <a:off x="1893022" y="1911000"/>
              <a:ext cx="1337248" cy="1871374"/>
              <a:chOff x="839593" y="1810193"/>
              <a:chExt cx="1622460" cy="2111987"/>
            </a:xfrm>
          </p:grpSpPr>
          <p:sp>
            <p:nvSpPr>
              <p:cNvPr id="176" name="Rectangle 175">
                <a:extLst>
                  <a:ext uri="{FF2B5EF4-FFF2-40B4-BE49-F238E27FC236}">
                    <a16:creationId xmlns:a16="http://schemas.microsoft.com/office/drawing/2014/main" id="{FDBAAB9C-42ED-5230-D22E-FF2CCF5556FA}"/>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fish</a:t>
                </a:r>
                <a:r>
                  <a:rPr lang="en-US" baseline="-25000" dirty="0"/>
                  <a:t>1</a:t>
                </a:r>
              </a:p>
              <a:p>
                <a:pPr algn="ctr"/>
                <a:r>
                  <a:rPr lang="en-US" dirty="0"/>
                  <a:t>(x</a:t>
                </a:r>
                <a:r>
                  <a:rPr lang="en-US" baseline="-25000" dirty="0"/>
                  <a:t>1</a:t>
                </a:r>
                <a:r>
                  <a:rPr lang="en-US" dirty="0"/>
                  <a:t>)</a:t>
                </a:r>
              </a:p>
            </p:txBody>
          </p:sp>
          <p:cxnSp>
            <p:nvCxnSpPr>
              <p:cNvPr id="177" name="Curved Connector 176">
                <a:extLst>
                  <a:ext uri="{FF2B5EF4-FFF2-40B4-BE49-F238E27FC236}">
                    <a16:creationId xmlns:a16="http://schemas.microsoft.com/office/drawing/2014/main" id="{FF8D8A29-574B-537C-198D-79F0E00A64B6}"/>
                  </a:ext>
                </a:extLst>
              </p:cNvPr>
              <p:cNvCxnSpPr>
                <a:cxnSpLocks/>
                <a:stCxn id="176"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78" name="Picture 177">
                <a:extLst>
                  <a:ext uri="{FF2B5EF4-FFF2-40B4-BE49-F238E27FC236}">
                    <a16:creationId xmlns:a16="http://schemas.microsoft.com/office/drawing/2014/main" id="{2EB37219-DA3B-4BCC-16FD-66DA5A0792B9}"/>
                  </a:ext>
                </a:extLst>
              </p:cNvPr>
              <p:cNvPicPr>
                <a:picLocks noChangeAspect="1"/>
              </p:cNvPicPr>
              <p:nvPr/>
            </p:nvPicPr>
            <p:blipFill>
              <a:blip r:embed="rId4"/>
              <a:stretch>
                <a:fillRect/>
              </a:stretch>
            </p:blipFill>
            <p:spPr>
              <a:xfrm>
                <a:off x="2117343" y="1810193"/>
                <a:ext cx="344710" cy="369332"/>
              </a:xfrm>
              <a:prstGeom prst="rect">
                <a:avLst/>
              </a:prstGeom>
            </p:spPr>
          </p:pic>
          <p:pic>
            <p:nvPicPr>
              <p:cNvPr id="179" name="Picture 178">
                <a:extLst>
                  <a:ext uri="{FF2B5EF4-FFF2-40B4-BE49-F238E27FC236}">
                    <a16:creationId xmlns:a16="http://schemas.microsoft.com/office/drawing/2014/main" id="{E5DCBA38-496C-AFB3-DE6F-F8E125F82A8E}"/>
                  </a:ext>
                </a:extLst>
              </p:cNvPr>
              <p:cNvPicPr>
                <a:picLocks noChangeAspect="1"/>
              </p:cNvPicPr>
              <p:nvPr/>
            </p:nvPicPr>
            <p:blipFill>
              <a:blip r:embed="rId5"/>
              <a:stretch>
                <a:fillRect/>
              </a:stretch>
            </p:blipFill>
            <p:spPr>
              <a:xfrm>
                <a:off x="1579079" y="3503080"/>
                <a:ext cx="266700" cy="419100"/>
              </a:xfrm>
              <a:prstGeom prst="rect">
                <a:avLst/>
              </a:prstGeom>
            </p:spPr>
          </p:pic>
          <p:cxnSp>
            <p:nvCxnSpPr>
              <p:cNvPr id="180" name="Curved Connector 179">
                <a:extLst>
                  <a:ext uri="{FF2B5EF4-FFF2-40B4-BE49-F238E27FC236}">
                    <a16:creationId xmlns:a16="http://schemas.microsoft.com/office/drawing/2014/main" id="{2CD3E4BD-F88A-4E57-123B-65EFBFB7C307}"/>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58" name="Rectangle 157">
              <a:extLst>
                <a:ext uri="{FF2B5EF4-FFF2-40B4-BE49-F238E27FC236}">
                  <a16:creationId xmlns:a16="http://schemas.microsoft.com/office/drawing/2014/main" id="{0C5BAE3E-241A-7F85-B8F8-C0059D9F4596}"/>
                </a:ext>
              </a:extLst>
            </p:cNvPr>
            <p:cNvSpPr/>
            <p:nvPr/>
          </p:nvSpPr>
          <p:spPr>
            <a:xfrm>
              <a:off x="2780241" y="1664489"/>
              <a:ext cx="959200" cy="104592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159" name="Rectangle 158">
              <a:extLst>
                <a:ext uri="{FF2B5EF4-FFF2-40B4-BE49-F238E27FC236}">
                  <a16:creationId xmlns:a16="http://schemas.microsoft.com/office/drawing/2014/main" id="{7B70CD9C-3614-707E-E87A-A285C0C7A181}"/>
                </a:ext>
              </a:extLst>
            </p:cNvPr>
            <p:cNvSpPr/>
            <p:nvPr/>
          </p:nvSpPr>
          <p:spPr>
            <a:xfrm>
              <a:off x="2271906" y="3183566"/>
              <a:ext cx="959200" cy="104592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160" name="Rectangle 159">
              <a:extLst>
                <a:ext uri="{FF2B5EF4-FFF2-40B4-BE49-F238E27FC236}">
                  <a16:creationId xmlns:a16="http://schemas.microsoft.com/office/drawing/2014/main" id="{70A85A6C-69E1-36B5-6589-834F85A110BB}"/>
                </a:ext>
              </a:extLst>
            </p:cNvPr>
            <p:cNvSpPr/>
            <p:nvPr/>
          </p:nvSpPr>
          <p:spPr>
            <a:xfrm>
              <a:off x="1164430" y="3238080"/>
              <a:ext cx="959200" cy="104592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a:t>
              </a:r>
            </a:p>
          </p:txBody>
        </p:sp>
        <p:sp>
          <p:nvSpPr>
            <p:cNvPr id="161" name="Rectangle 160">
              <a:extLst>
                <a:ext uri="{FF2B5EF4-FFF2-40B4-BE49-F238E27FC236}">
                  <a16:creationId xmlns:a16="http://schemas.microsoft.com/office/drawing/2014/main" id="{3E5E53AD-39C1-B4A0-10C3-29F3173C093A}"/>
                </a:ext>
              </a:extLst>
            </p:cNvPr>
            <p:cNvSpPr/>
            <p:nvPr/>
          </p:nvSpPr>
          <p:spPr>
            <a:xfrm>
              <a:off x="651454" y="4814950"/>
              <a:ext cx="959200" cy="104592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a:t>
              </a:r>
            </a:p>
          </p:txBody>
        </p:sp>
        <p:sp>
          <p:nvSpPr>
            <p:cNvPr id="162" name="Rectangle 161">
              <a:extLst>
                <a:ext uri="{FF2B5EF4-FFF2-40B4-BE49-F238E27FC236}">
                  <a16:creationId xmlns:a16="http://schemas.microsoft.com/office/drawing/2014/main" id="{06B3C34B-3663-07FC-E6E2-AAC51219B8F3}"/>
                </a:ext>
              </a:extLst>
            </p:cNvPr>
            <p:cNvSpPr/>
            <p:nvPr/>
          </p:nvSpPr>
          <p:spPr>
            <a:xfrm>
              <a:off x="2858566" y="4670548"/>
              <a:ext cx="959200" cy="104592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sp>
          <p:nvSpPr>
            <p:cNvPr id="163" name="Rectangle 162">
              <a:extLst>
                <a:ext uri="{FF2B5EF4-FFF2-40B4-BE49-F238E27FC236}">
                  <a16:creationId xmlns:a16="http://schemas.microsoft.com/office/drawing/2014/main" id="{82B5B10F-FFD9-4FFF-3E00-CA016DE25B93}"/>
                </a:ext>
              </a:extLst>
            </p:cNvPr>
            <p:cNvSpPr/>
            <p:nvPr/>
          </p:nvSpPr>
          <p:spPr>
            <a:xfrm>
              <a:off x="2386135" y="6224266"/>
              <a:ext cx="959200" cy="104592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cxnSp>
          <p:nvCxnSpPr>
            <p:cNvPr id="164" name="Curved Connector 163">
              <a:extLst>
                <a:ext uri="{FF2B5EF4-FFF2-40B4-BE49-F238E27FC236}">
                  <a16:creationId xmlns:a16="http://schemas.microsoft.com/office/drawing/2014/main" id="{CCB23215-D8F3-6779-5079-A4E840088A48}"/>
                </a:ext>
              </a:extLst>
            </p:cNvPr>
            <p:cNvCxnSpPr>
              <a:cxnSpLocks/>
            </p:cNvCxnSpPr>
            <p:nvPr/>
          </p:nvCxnSpPr>
          <p:spPr>
            <a:xfrm rot="10800000" flipV="1">
              <a:off x="651455" y="2755224"/>
              <a:ext cx="1194139" cy="1027150"/>
            </a:xfrm>
            <a:prstGeom prst="curvedConnector3">
              <a:avLst>
                <a:gd name="adj1" fmla="val 107023"/>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5" name="Curved Connector 164">
              <a:extLst>
                <a:ext uri="{FF2B5EF4-FFF2-40B4-BE49-F238E27FC236}">
                  <a16:creationId xmlns:a16="http://schemas.microsoft.com/office/drawing/2014/main" id="{03EA2B08-3EFB-DFC6-DF39-91405D346241}"/>
                </a:ext>
              </a:extLst>
            </p:cNvPr>
            <p:cNvCxnSpPr>
              <a:cxnSpLocks/>
            </p:cNvCxnSpPr>
            <p:nvPr/>
          </p:nvCxnSpPr>
          <p:spPr>
            <a:xfrm>
              <a:off x="683881" y="4917553"/>
              <a:ext cx="1208132" cy="943325"/>
            </a:xfrm>
            <a:prstGeom prst="curvedConnector3">
              <a:avLst>
                <a:gd name="adj1" fmla="val -27297"/>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6" name="Curved Connector 165">
              <a:extLst>
                <a:ext uri="{FF2B5EF4-FFF2-40B4-BE49-F238E27FC236}">
                  <a16:creationId xmlns:a16="http://schemas.microsoft.com/office/drawing/2014/main" id="{9A85C1DE-A9B9-A2BC-4455-446C34A55427}"/>
                </a:ext>
              </a:extLst>
            </p:cNvPr>
            <p:cNvCxnSpPr>
              <a:cxnSpLocks/>
              <a:stCxn id="176" idx="3"/>
              <a:endCxn id="186" idx="3"/>
            </p:cNvCxnSpPr>
            <p:nvPr/>
          </p:nvCxnSpPr>
          <p:spPr>
            <a:xfrm>
              <a:off x="2852222" y="2769630"/>
              <a:ext cx="94671" cy="3068094"/>
            </a:xfrm>
            <a:prstGeom prst="curvedConnector3">
              <a:avLst>
                <a:gd name="adj1" fmla="val 97853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7" name="Curved Connector 166">
              <a:extLst>
                <a:ext uri="{FF2B5EF4-FFF2-40B4-BE49-F238E27FC236}">
                  <a16:creationId xmlns:a16="http://schemas.microsoft.com/office/drawing/2014/main" id="{7E5B195A-6820-04A9-4EAF-B265AF25F943}"/>
                </a:ext>
              </a:extLst>
            </p:cNvPr>
            <p:cNvCxnSpPr>
              <a:cxnSpLocks/>
              <a:stCxn id="186" idx="0"/>
              <a:endCxn id="176" idx="1"/>
            </p:cNvCxnSpPr>
            <p:nvPr/>
          </p:nvCxnSpPr>
          <p:spPr>
            <a:xfrm rot="16200000" flipV="1">
              <a:off x="907593" y="3755060"/>
              <a:ext cx="2545131" cy="574271"/>
            </a:xfrm>
            <a:prstGeom prst="curvedConnector4">
              <a:avLst>
                <a:gd name="adj1" fmla="val 34375"/>
                <a:gd name="adj2" fmla="val 126255"/>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8" name="Curved Connector 167">
              <a:extLst>
                <a:ext uri="{FF2B5EF4-FFF2-40B4-BE49-F238E27FC236}">
                  <a16:creationId xmlns:a16="http://schemas.microsoft.com/office/drawing/2014/main" id="{9D220502-ABFD-765D-4EFF-3D11DB6DD823}"/>
                </a:ext>
              </a:extLst>
            </p:cNvPr>
            <p:cNvCxnSpPr>
              <a:cxnSpLocks/>
              <a:stCxn id="186" idx="0"/>
            </p:cNvCxnSpPr>
            <p:nvPr/>
          </p:nvCxnSpPr>
          <p:spPr>
            <a:xfrm rot="16200000" flipV="1">
              <a:off x="1548820" y="4396287"/>
              <a:ext cx="673402" cy="1163545"/>
            </a:xfrm>
            <a:prstGeom prst="curved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9" name="Curved Connector 168">
              <a:extLst>
                <a:ext uri="{FF2B5EF4-FFF2-40B4-BE49-F238E27FC236}">
                  <a16:creationId xmlns:a16="http://schemas.microsoft.com/office/drawing/2014/main" id="{B60CB084-1A2A-F6D0-E332-7E0DB4489333}"/>
                </a:ext>
              </a:extLst>
            </p:cNvPr>
            <p:cNvCxnSpPr>
              <a:cxnSpLocks/>
              <a:endCxn id="176" idx="0"/>
            </p:cNvCxnSpPr>
            <p:nvPr/>
          </p:nvCxnSpPr>
          <p:spPr>
            <a:xfrm flipV="1">
              <a:off x="627740" y="2246667"/>
              <a:ext cx="1744882" cy="1514375"/>
            </a:xfrm>
            <a:prstGeom prst="curvedConnector4">
              <a:avLst>
                <a:gd name="adj1" fmla="val -22838"/>
                <a:gd name="adj2" fmla="val 115095"/>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0" name="TextBox 169">
                  <a:extLst>
                    <a:ext uri="{FF2B5EF4-FFF2-40B4-BE49-F238E27FC236}">
                      <a16:creationId xmlns:a16="http://schemas.microsoft.com/office/drawing/2014/main" id="{DBFCD816-9F5D-8620-EAEA-68018C26C9A2}"/>
                    </a:ext>
                  </a:extLst>
                </p:cNvPr>
                <p:cNvSpPr txBox="1"/>
                <p:nvPr/>
              </p:nvSpPr>
              <p:spPr>
                <a:xfrm>
                  <a:off x="610032" y="1835590"/>
                  <a:ext cx="28796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𝑑</m:t>
                            </m:r>
                          </m:e>
                          <m:sub>
                            <m:r>
                              <a:rPr lang="en-US" b="0" i="1" smtClean="0">
                                <a:latin typeface="Cambria Math" panose="02040503050406030204" pitchFamily="18" charset="0"/>
                              </a:rPr>
                              <m:t>1</m:t>
                            </m:r>
                          </m:sub>
                        </m:sSub>
                      </m:oMath>
                    </m:oMathPara>
                  </a14:m>
                  <a:endParaRPr lang="en-US" dirty="0"/>
                </a:p>
              </p:txBody>
            </p:sp>
          </mc:Choice>
          <mc:Fallback xmlns="">
            <p:sp>
              <p:nvSpPr>
                <p:cNvPr id="170" name="TextBox 169">
                  <a:extLst>
                    <a:ext uri="{FF2B5EF4-FFF2-40B4-BE49-F238E27FC236}">
                      <a16:creationId xmlns:a16="http://schemas.microsoft.com/office/drawing/2014/main" id="{DBFCD816-9F5D-8620-EAEA-68018C26C9A2}"/>
                    </a:ext>
                  </a:extLst>
                </p:cNvPr>
                <p:cNvSpPr txBox="1">
                  <a:spLocks noRot="1" noChangeAspect="1" noMove="1" noResize="1" noEditPoints="1" noAdjustHandles="1" noChangeArrowheads="1" noChangeShapeType="1" noTextEdit="1"/>
                </p:cNvSpPr>
                <p:nvPr/>
              </p:nvSpPr>
              <p:spPr>
                <a:xfrm>
                  <a:off x="610032" y="1835590"/>
                  <a:ext cx="287963" cy="276999"/>
                </a:xfrm>
                <a:prstGeom prst="rect">
                  <a:avLst/>
                </a:prstGeom>
                <a:blipFill>
                  <a:blip r:embed="rId6"/>
                  <a:stretch>
                    <a:fillRect l="-21739" r="-4348"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1" name="TextBox 170">
                  <a:extLst>
                    <a:ext uri="{FF2B5EF4-FFF2-40B4-BE49-F238E27FC236}">
                      <a16:creationId xmlns:a16="http://schemas.microsoft.com/office/drawing/2014/main" id="{BA3AB02E-3D0B-5F61-E84D-E4C333CEC19D}"/>
                    </a:ext>
                  </a:extLst>
                </p:cNvPr>
                <p:cNvSpPr txBox="1"/>
                <p:nvPr/>
              </p:nvSpPr>
              <p:spPr>
                <a:xfrm>
                  <a:off x="897995" y="2570506"/>
                  <a:ext cx="29328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𝑑</m:t>
                            </m:r>
                          </m:e>
                          <m:sub>
                            <m:r>
                              <a:rPr lang="en-US" b="0" i="1" smtClean="0">
                                <a:latin typeface="Cambria Math" panose="02040503050406030204" pitchFamily="18" charset="0"/>
                              </a:rPr>
                              <m:t>2</m:t>
                            </m:r>
                          </m:sub>
                        </m:sSub>
                      </m:oMath>
                    </m:oMathPara>
                  </a14:m>
                  <a:endParaRPr lang="en-US" dirty="0"/>
                </a:p>
              </p:txBody>
            </p:sp>
          </mc:Choice>
          <mc:Fallback xmlns="">
            <p:sp>
              <p:nvSpPr>
                <p:cNvPr id="171" name="TextBox 170">
                  <a:extLst>
                    <a:ext uri="{FF2B5EF4-FFF2-40B4-BE49-F238E27FC236}">
                      <a16:creationId xmlns:a16="http://schemas.microsoft.com/office/drawing/2014/main" id="{BA3AB02E-3D0B-5F61-E84D-E4C333CEC19D}"/>
                    </a:ext>
                  </a:extLst>
                </p:cNvPr>
                <p:cNvSpPr txBox="1">
                  <a:spLocks noRot="1" noChangeAspect="1" noMove="1" noResize="1" noEditPoints="1" noAdjustHandles="1" noChangeArrowheads="1" noChangeShapeType="1" noTextEdit="1"/>
                </p:cNvSpPr>
                <p:nvPr/>
              </p:nvSpPr>
              <p:spPr>
                <a:xfrm>
                  <a:off x="897995" y="2570506"/>
                  <a:ext cx="293285" cy="276999"/>
                </a:xfrm>
                <a:prstGeom prst="rect">
                  <a:avLst/>
                </a:prstGeom>
                <a:blipFill>
                  <a:blip r:embed="rId7"/>
                  <a:stretch>
                    <a:fillRect l="-16667" r="-8333"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2" name="TextBox 171">
                  <a:extLst>
                    <a:ext uri="{FF2B5EF4-FFF2-40B4-BE49-F238E27FC236}">
                      <a16:creationId xmlns:a16="http://schemas.microsoft.com/office/drawing/2014/main" id="{77271A01-3D74-3B0D-4BF0-0B76BE1AF7FE}"/>
                    </a:ext>
                  </a:extLst>
                </p:cNvPr>
                <p:cNvSpPr txBox="1"/>
                <p:nvPr/>
              </p:nvSpPr>
              <p:spPr>
                <a:xfrm>
                  <a:off x="1731431" y="4789719"/>
                  <a:ext cx="29328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𝑑</m:t>
                            </m:r>
                          </m:e>
                          <m:sub>
                            <m:r>
                              <a:rPr lang="en-US" b="0" i="1" smtClean="0">
                                <a:latin typeface="Cambria Math" panose="02040503050406030204" pitchFamily="18" charset="0"/>
                              </a:rPr>
                              <m:t>3</m:t>
                            </m:r>
                          </m:sub>
                        </m:sSub>
                      </m:oMath>
                    </m:oMathPara>
                  </a14:m>
                  <a:endParaRPr lang="en-US" dirty="0"/>
                </a:p>
              </p:txBody>
            </p:sp>
          </mc:Choice>
          <mc:Fallback xmlns="">
            <p:sp>
              <p:nvSpPr>
                <p:cNvPr id="172" name="TextBox 171">
                  <a:extLst>
                    <a:ext uri="{FF2B5EF4-FFF2-40B4-BE49-F238E27FC236}">
                      <a16:creationId xmlns:a16="http://schemas.microsoft.com/office/drawing/2014/main" id="{77271A01-3D74-3B0D-4BF0-0B76BE1AF7FE}"/>
                    </a:ext>
                  </a:extLst>
                </p:cNvPr>
                <p:cNvSpPr txBox="1">
                  <a:spLocks noRot="1" noChangeAspect="1" noMove="1" noResize="1" noEditPoints="1" noAdjustHandles="1" noChangeArrowheads="1" noChangeShapeType="1" noTextEdit="1"/>
                </p:cNvSpPr>
                <p:nvPr/>
              </p:nvSpPr>
              <p:spPr>
                <a:xfrm>
                  <a:off x="1731431" y="4789719"/>
                  <a:ext cx="293285" cy="276999"/>
                </a:xfrm>
                <a:prstGeom prst="rect">
                  <a:avLst/>
                </a:prstGeom>
                <a:blipFill>
                  <a:blip r:embed="rId8"/>
                  <a:stretch>
                    <a:fillRect l="-20833" r="-4167" b="-181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3" name="TextBox 172">
                  <a:extLst>
                    <a:ext uri="{FF2B5EF4-FFF2-40B4-BE49-F238E27FC236}">
                      <a16:creationId xmlns:a16="http://schemas.microsoft.com/office/drawing/2014/main" id="{793D40EA-F0A0-923C-4D0F-3981320C978D}"/>
                    </a:ext>
                  </a:extLst>
                </p:cNvPr>
                <p:cNvSpPr txBox="1"/>
                <p:nvPr/>
              </p:nvSpPr>
              <p:spPr>
                <a:xfrm>
                  <a:off x="710848" y="5757469"/>
                  <a:ext cx="29328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𝑑</m:t>
                            </m:r>
                          </m:e>
                          <m:sub>
                            <m:r>
                              <a:rPr lang="en-US" b="0" i="1" smtClean="0">
                                <a:latin typeface="Cambria Math" panose="02040503050406030204" pitchFamily="18" charset="0"/>
                              </a:rPr>
                              <m:t>4</m:t>
                            </m:r>
                          </m:sub>
                        </m:sSub>
                      </m:oMath>
                    </m:oMathPara>
                  </a14:m>
                  <a:endParaRPr lang="en-US" dirty="0"/>
                </a:p>
              </p:txBody>
            </p:sp>
          </mc:Choice>
          <mc:Fallback xmlns="">
            <p:sp>
              <p:nvSpPr>
                <p:cNvPr id="173" name="TextBox 172">
                  <a:extLst>
                    <a:ext uri="{FF2B5EF4-FFF2-40B4-BE49-F238E27FC236}">
                      <a16:creationId xmlns:a16="http://schemas.microsoft.com/office/drawing/2014/main" id="{793D40EA-F0A0-923C-4D0F-3981320C978D}"/>
                    </a:ext>
                  </a:extLst>
                </p:cNvPr>
                <p:cNvSpPr txBox="1">
                  <a:spLocks noRot="1" noChangeAspect="1" noMove="1" noResize="1" noEditPoints="1" noAdjustHandles="1" noChangeArrowheads="1" noChangeShapeType="1" noTextEdit="1"/>
                </p:cNvSpPr>
                <p:nvPr/>
              </p:nvSpPr>
              <p:spPr>
                <a:xfrm>
                  <a:off x="710848" y="5757469"/>
                  <a:ext cx="293285" cy="276999"/>
                </a:xfrm>
                <a:prstGeom prst="rect">
                  <a:avLst/>
                </a:prstGeom>
                <a:blipFill>
                  <a:blip r:embed="rId9"/>
                  <a:stretch>
                    <a:fillRect l="-20833" r="-4167"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4" name="TextBox 173">
                  <a:extLst>
                    <a:ext uri="{FF2B5EF4-FFF2-40B4-BE49-F238E27FC236}">
                      <a16:creationId xmlns:a16="http://schemas.microsoft.com/office/drawing/2014/main" id="{042029A4-989B-5F78-0771-41BC9DB50708}"/>
                    </a:ext>
                  </a:extLst>
                </p:cNvPr>
                <p:cNvSpPr txBox="1"/>
                <p:nvPr/>
              </p:nvSpPr>
              <p:spPr>
                <a:xfrm>
                  <a:off x="2032602" y="4100863"/>
                  <a:ext cx="29328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𝑑</m:t>
                            </m:r>
                          </m:e>
                          <m:sub>
                            <m:r>
                              <a:rPr lang="en-US" b="0" i="1" smtClean="0">
                                <a:latin typeface="Cambria Math" panose="02040503050406030204" pitchFamily="18" charset="0"/>
                              </a:rPr>
                              <m:t>5</m:t>
                            </m:r>
                          </m:sub>
                        </m:sSub>
                      </m:oMath>
                    </m:oMathPara>
                  </a14:m>
                  <a:endParaRPr lang="en-US" dirty="0"/>
                </a:p>
              </p:txBody>
            </p:sp>
          </mc:Choice>
          <mc:Fallback xmlns="">
            <p:sp>
              <p:nvSpPr>
                <p:cNvPr id="174" name="TextBox 173">
                  <a:extLst>
                    <a:ext uri="{FF2B5EF4-FFF2-40B4-BE49-F238E27FC236}">
                      <a16:creationId xmlns:a16="http://schemas.microsoft.com/office/drawing/2014/main" id="{042029A4-989B-5F78-0771-41BC9DB50708}"/>
                    </a:ext>
                  </a:extLst>
                </p:cNvPr>
                <p:cNvSpPr txBox="1">
                  <a:spLocks noRot="1" noChangeAspect="1" noMove="1" noResize="1" noEditPoints="1" noAdjustHandles="1" noChangeArrowheads="1" noChangeShapeType="1" noTextEdit="1"/>
                </p:cNvSpPr>
                <p:nvPr/>
              </p:nvSpPr>
              <p:spPr>
                <a:xfrm>
                  <a:off x="2032602" y="4100863"/>
                  <a:ext cx="293285" cy="276999"/>
                </a:xfrm>
                <a:prstGeom prst="rect">
                  <a:avLst/>
                </a:prstGeom>
                <a:blipFill>
                  <a:blip r:embed="rId10"/>
                  <a:stretch>
                    <a:fillRect l="-16000" r="-4000" b="-1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5" name="TextBox 174">
                  <a:extLst>
                    <a:ext uri="{FF2B5EF4-FFF2-40B4-BE49-F238E27FC236}">
                      <a16:creationId xmlns:a16="http://schemas.microsoft.com/office/drawing/2014/main" id="{C97BB1B2-EB54-E50D-7B7E-5680699BB801}"/>
                    </a:ext>
                  </a:extLst>
                </p:cNvPr>
                <p:cNvSpPr txBox="1"/>
                <p:nvPr/>
              </p:nvSpPr>
              <p:spPr>
                <a:xfrm>
                  <a:off x="3365822" y="3710364"/>
                  <a:ext cx="29328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𝑑</m:t>
                            </m:r>
                          </m:e>
                          <m:sub>
                            <m:r>
                              <a:rPr lang="en-US" b="0" i="1" smtClean="0">
                                <a:latin typeface="Cambria Math" panose="02040503050406030204" pitchFamily="18" charset="0"/>
                              </a:rPr>
                              <m:t>6</m:t>
                            </m:r>
                          </m:sub>
                        </m:sSub>
                      </m:oMath>
                    </m:oMathPara>
                  </a14:m>
                  <a:endParaRPr lang="en-US" dirty="0"/>
                </a:p>
              </p:txBody>
            </p:sp>
          </mc:Choice>
          <mc:Fallback xmlns="">
            <p:sp>
              <p:nvSpPr>
                <p:cNvPr id="175" name="TextBox 174">
                  <a:extLst>
                    <a:ext uri="{FF2B5EF4-FFF2-40B4-BE49-F238E27FC236}">
                      <a16:creationId xmlns:a16="http://schemas.microsoft.com/office/drawing/2014/main" id="{C97BB1B2-EB54-E50D-7B7E-5680699BB801}"/>
                    </a:ext>
                  </a:extLst>
                </p:cNvPr>
                <p:cNvSpPr txBox="1">
                  <a:spLocks noRot="1" noChangeAspect="1" noMove="1" noResize="1" noEditPoints="1" noAdjustHandles="1" noChangeArrowheads="1" noChangeShapeType="1" noTextEdit="1"/>
                </p:cNvSpPr>
                <p:nvPr/>
              </p:nvSpPr>
              <p:spPr>
                <a:xfrm>
                  <a:off x="3365822" y="3710364"/>
                  <a:ext cx="293285" cy="276999"/>
                </a:xfrm>
                <a:prstGeom prst="rect">
                  <a:avLst/>
                </a:prstGeom>
                <a:blipFill>
                  <a:blip r:embed="rId11"/>
                  <a:stretch>
                    <a:fillRect l="-16667" r="-8333" b="-18182"/>
                  </a:stretch>
                </a:blipFill>
              </p:spPr>
              <p:txBody>
                <a:bodyPr/>
                <a:lstStyle/>
                <a:p>
                  <a:r>
                    <a:rPr lang="en-US">
                      <a:noFill/>
                    </a:rPr>
                    <a:t> </a:t>
                  </a:r>
                </a:p>
              </p:txBody>
            </p:sp>
          </mc:Fallback>
        </mc:AlternateContent>
      </p:grpSp>
      <p:sp>
        <p:nvSpPr>
          <p:cNvPr id="191" name="Rectangle 190">
            <a:extLst>
              <a:ext uri="{FF2B5EF4-FFF2-40B4-BE49-F238E27FC236}">
                <a16:creationId xmlns:a16="http://schemas.microsoft.com/office/drawing/2014/main" id="{F28B0248-9248-32EF-32E5-67D23CE73B23}"/>
              </a:ext>
            </a:extLst>
          </p:cNvPr>
          <p:cNvSpPr/>
          <p:nvPr/>
        </p:nvSpPr>
        <p:spPr>
          <a:xfrm>
            <a:off x="3793511" y="58565"/>
            <a:ext cx="5836872" cy="1963694"/>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1882800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6DA1EB-692D-EAEF-CF8F-B6C8EE3FEF6A}"/>
            </a:ext>
          </a:extLst>
        </p:cNvPr>
        <p:cNvGrpSpPr/>
        <p:nvPr/>
      </p:nvGrpSpPr>
      <p:grpSpPr>
        <a:xfrm>
          <a:off x="0" y="0"/>
          <a:ext cx="0" cy="0"/>
          <a:chOff x="0" y="0"/>
          <a:chExt cx="0" cy="0"/>
        </a:xfrm>
      </p:grpSpPr>
      <p:sp>
        <p:nvSpPr>
          <p:cNvPr id="13" name="Title 1">
            <a:extLst>
              <a:ext uri="{FF2B5EF4-FFF2-40B4-BE49-F238E27FC236}">
                <a16:creationId xmlns:a16="http://schemas.microsoft.com/office/drawing/2014/main" id="{DF47C39C-D6D5-ADBE-B2F8-CD140192DFB8}"/>
              </a:ext>
            </a:extLst>
          </p:cNvPr>
          <p:cNvSpPr>
            <a:spLocks noGrp="1"/>
          </p:cNvSpPr>
          <p:nvPr>
            <p:ph type="title"/>
          </p:nvPr>
        </p:nvSpPr>
        <p:spPr>
          <a:xfrm>
            <a:off x="838200" y="365125"/>
            <a:ext cx="10652760" cy="1325563"/>
          </a:xfrm>
        </p:spPr>
        <p:txBody>
          <a:bodyPr>
            <a:noAutofit/>
          </a:bodyPr>
          <a:lstStyle/>
          <a:p>
            <a:r>
              <a:rPr lang="en-US" sz="4000" dirty="0">
                <a:latin typeface="+mn-lt"/>
              </a:rPr>
              <a:t>Why do metapopulations matter?</a:t>
            </a:r>
          </a:p>
        </p:txBody>
      </p:sp>
      <p:pic>
        <p:nvPicPr>
          <p:cNvPr id="20" name="Picture 19" descr="Map&#10;&#10;Description automatically generated">
            <a:extLst>
              <a:ext uri="{FF2B5EF4-FFF2-40B4-BE49-F238E27FC236}">
                <a16:creationId xmlns:a16="http://schemas.microsoft.com/office/drawing/2014/main" id="{D54006B7-9B23-C868-B555-CB5A169D3AA0}"/>
              </a:ext>
            </a:extLst>
          </p:cNvPr>
          <p:cNvPicPr>
            <a:picLocks noChangeAspect="1"/>
          </p:cNvPicPr>
          <p:nvPr/>
        </p:nvPicPr>
        <p:blipFill>
          <a:blip r:embed="rId3"/>
          <a:stretch>
            <a:fillRect/>
          </a:stretch>
        </p:blipFill>
        <p:spPr>
          <a:xfrm>
            <a:off x="838200" y="1511146"/>
            <a:ext cx="4023360" cy="4546397"/>
          </a:xfrm>
          <a:prstGeom prst="rect">
            <a:avLst/>
          </a:prstGeom>
        </p:spPr>
      </p:pic>
      <p:sp>
        <p:nvSpPr>
          <p:cNvPr id="21" name="TextBox 20">
            <a:extLst>
              <a:ext uri="{FF2B5EF4-FFF2-40B4-BE49-F238E27FC236}">
                <a16:creationId xmlns:a16="http://schemas.microsoft.com/office/drawing/2014/main" id="{63045972-FFD3-6F49-53B5-36FB4139157D}"/>
              </a:ext>
            </a:extLst>
          </p:cNvPr>
          <p:cNvSpPr txBox="1"/>
          <p:nvPr/>
        </p:nvSpPr>
        <p:spPr>
          <a:xfrm>
            <a:off x="838200" y="6123543"/>
            <a:ext cx="3374636" cy="369332"/>
          </a:xfrm>
          <a:prstGeom prst="rect">
            <a:avLst/>
          </a:prstGeom>
          <a:noFill/>
        </p:spPr>
        <p:txBody>
          <a:bodyPr wrap="square" rtlCol="0">
            <a:spAutoFit/>
          </a:bodyPr>
          <a:lstStyle/>
          <a:p>
            <a:pPr algn="r"/>
            <a:r>
              <a:rPr lang="en-US" dirty="0" err="1">
                <a:cs typeface="Franklin Gothic Medium"/>
              </a:rPr>
              <a:t>Saccheri</a:t>
            </a:r>
            <a:r>
              <a:rPr lang="en-US" dirty="0">
                <a:cs typeface="Franklin Gothic Medium"/>
              </a:rPr>
              <a:t> et al 1998. </a:t>
            </a:r>
            <a:r>
              <a:rPr lang="en-US" i="1" dirty="0">
                <a:cs typeface="Franklin Gothic Medium"/>
              </a:rPr>
              <a:t>Nature.</a:t>
            </a:r>
            <a:endParaRPr lang="en-US" dirty="0">
              <a:latin typeface="+mj-lt"/>
              <a:cs typeface="Franklin Gothic Medium"/>
            </a:endParaRPr>
          </a:p>
        </p:txBody>
      </p:sp>
      <p:pic>
        <p:nvPicPr>
          <p:cNvPr id="23" name="Picture 22" descr="A person with a beard and glasses&#10;&#10;Description automatically generated with medium confidence">
            <a:extLst>
              <a:ext uri="{FF2B5EF4-FFF2-40B4-BE49-F238E27FC236}">
                <a16:creationId xmlns:a16="http://schemas.microsoft.com/office/drawing/2014/main" id="{13426AD1-175C-2A5D-8C69-50030AA438F8}"/>
              </a:ext>
            </a:extLst>
          </p:cNvPr>
          <p:cNvPicPr>
            <a:picLocks noChangeAspect="1"/>
          </p:cNvPicPr>
          <p:nvPr/>
        </p:nvPicPr>
        <p:blipFill>
          <a:blip r:embed="rId4"/>
          <a:stretch>
            <a:fillRect/>
          </a:stretch>
        </p:blipFill>
        <p:spPr>
          <a:xfrm>
            <a:off x="10012680" y="1"/>
            <a:ext cx="2179320" cy="2137208"/>
          </a:xfrm>
          <a:prstGeom prst="rect">
            <a:avLst/>
          </a:prstGeom>
        </p:spPr>
      </p:pic>
      <p:pic>
        <p:nvPicPr>
          <p:cNvPr id="24" name="Picture 2" descr="Glanville Fritillary (Melitaea cinxia) - JungleDragon">
            <a:extLst>
              <a:ext uri="{FF2B5EF4-FFF2-40B4-BE49-F238E27FC236}">
                <a16:creationId xmlns:a16="http://schemas.microsoft.com/office/drawing/2014/main" id="{DEB0A2E5-67A6-6DEC-3626-90995ACA837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63540" y="2053828"/>
            <a:ext cx="4191000" cy="2750344"/>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3DB5548C-C2A3-20A9-B2E5-20E34E52DEDB}"/>
              </a:ext>
            </a:extLst>
          </p:cNvPr>
          <p:cNvSpPr txBox="1"/>
          <p:nvPr/>
        </p:nvSpPr>
        <p:spPr>
          <a:xfrm>
            <a:off x="5757422" y="4804172"/>
            <a:ext cx="3374636" cy="646331"/>
          </a:xfrm>
          <a:prstGeom prst="rect">
            <a:avLst/>
          </a:prstGeom>
          <a:noFill/>
        </p:spPr>
        <p:txBody>
          <a:bodyPr wrap="square" rtlCol="0">
            <a:spAutoFit/>
          </a:bodyPr>
          <a:lstStyle/>
          <a:p>
            <a:pPr algn="ctr"/>
            <a:r>
              <a:rPr lang="en-US" sz="1800" dirty="0">
                <a:solidFill>
                  <a:srgbClr val="3F3F3F"/>
                </a:solidFill>
                <a:effectLst/>
              </a:rPr>
              <a:t>Glanville fritillary butterfly </a:t>
            </a:r>
            <a:endParaRPr lang="en-US" sz="2400" dirty="0">
              <a:effectLst/>
            </a:endParaRPr>
          </a:p>
          <a:p>
            <a:pPr algn="ctr"/>
            <a:r>
              <a:rPr lang="en-US" sz="1800" i="1" dirty="0" err="1">
                <a:solidFill>
                  <a:srgbClr val="3F3F3F"/>
                </a:solidFill>
                <a:effectLst/>
              </a:rPr>
              <a:t>Melitaea</a:t>
            </a:r>
            <a:r>
              <a:rPr lang="en-US" sz="1800" i="1" dirty="0">
                <a:solidFill>
                  <a:srgbClr val="3F3F3F"/>
                </a:solidFill>
                <a:effectLst/>
              </a:rPr>
              <a:t> </a:t>
            </a:r>
            <a:r>
              <a:rPr lang="en-US" sz="1800" i="1" dirty="0" err="1">
                <a:solidFill>
                  <a:srgbClr val="3F3F3F"/>
                </a:solidFill>
                <a:effectLst/>
              </a:rPr>
              <a:t>cinxia</a:t>
            </a:r>
            <a:r>
              <a:rPr lang="en-US" sz="1800" i="1" dirty="0">
                <a:solidFill>
                  <a:srgbClr val="3F3F3F"/>
                </a:solidFill>
                <a:effectLst/>
              </a:rPr>
              <a:t> </a:t>
            </a:r>
            <a:endParaRPr lang="en-US" sz="2400" dirty="0">
              <a:effectLst/>
            </a:endParaRPr>
          </a:p>
        </p:txBody>
      </p:sp>
    </p:spTree>
    <p:extLst>
      <p:ext uri="{BB962C8B-B14F-4D97-AF65-F5344CB8AC3E}">
        <p14:creationId xmlns:p14="http://schemas.microsoft.com/office/powerpoint/2010/main" val="421021517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BD8053E0-3F06-A923-3D5F-C4CE6DD7CB51}"/>
              </a:ext>
            </a:extLst>
          </p:cNvPr>
          <p:cNvSpPr>
            <a:spLocks noGrp="1"/>
          </p:cNvSpPr>
          <p:nvPr>
            <p:ph type="title"/>
          </p:nvPr>
        </p:nvSpPr>
        <p:spPr>
          <a:xfrm>
            <a:off x="838200" y="365125"/>
            <a:ext cx="10652760" cy="1325563"/>
          </a:xfrm>
        </p:spPr>
        <p:txBody>
          <a:bodyPr>
            <a:noAutofit/>
          </a:bodyPr>
          <a:lstStyle/>
          <a:p>
            <a:r>
              <a:rPr lang="en-US" sz="4000" dirty="0">
                <a:latin typeface="+mn-lt"/>
              </a:rPr>
              <a:t>Why do metapopulations matter?</a:t>
            </a:r>
          </a:p>
        </p:txBody>
      </p:sp>
      <p:pic>
        <p:nvPicPr>
          <p:cNvPr id="20" name="Picture 19" descr="Map&#10;&#10;Description automatically generated">
            <a:extLst>
              <a:ext uri="{FF2B5EF4-FFF2-40B4-BE49-F238E27FC236}">
                <a16:creationId xmlns:a16="http://schemas.microsoft.com/office/drawing/2014/main" id="{CA227EC3-4EA8-5A60-77D1-6004A5A77921}"/>
              </a:ext>
            </a:extLst>
          </p:cNvPr>
          <p:cNvPicPr>
            <a:picLocks noChangeAspect="1"/>
          </p:cNvPicPr>
          <p:nvPr/>
        </p:nvPicPr>
        <p:blipFill>
          <a:blip r:embed="rId3"/>
          <a:stretch>
            <a:fillRect/>
          </a:stretch>
        </p:blipFill>
        <p:spPr>
          <a:xfrm>
            <a:off x="838200" y="1511146"/>
            <a:ext cx="4023360" cy="4546397"/>
          </a:xfrm>
          <a:prstGeom prst="rect">
            <a:avLst/>
          </a:prstGeom>
        </p:spPr>
      </p:pic>
      <p:sp>
        <p:nvSpPr>
          <p:cNvPr id="21" name="TextBox 20">
            <a:extLst>
              <a:ext uri="{FF2B5EF4-FFF2-40B4-BE49-F238E27FC236}">
                <a16:creationId xmlns:a16="http://schemas.microsoft.com/office/drawing/2014/main" id="{529122D9-3E1F-EF32-EAE6-3DEC10679D14}"/>
              </a:ext>
            </a:extLst>
          </p:cNvPr>
          <p:cNvSpPr txBox="1"/>
          <p:nvPr/>
        </p:nvSpPr>
        <p:spPr>
          <a:xfrm>
            <a:off x="838200" y="6123543"/>
            <a:ext cx="3374636" cy="369332"/>
          </a:xfrm>
          <a:prstGeom prst="rect">
            <a:avLst/>
          </a:prstGeom>
          <a:noFill/>
        </p:spPr>
        <p:txBody>
          <a:bodyPr wrap="square" rtlCol="0">
            <a:spAutoFit/>
          </a:bodyPr>
          <a:lstStyle/>
          <a:p>
            <a:pPr algn="r"/>
            <a:r>
              <a:rPr lang="en-US" dirty="0" err="1">
                <a:cs typeface="Franklin Gothic Medium"/>
              </a:rPr>
              <a:t>Saccheri</a:t>
            </a:r>
            <a:r>
              <a:rPr lang="en-US" dirty="0">
                <a:cs typeface="Franklin Gothic Medium"/>
              </a:rPr>
              <a:t> et al 1998. </a:t>
            </a:r>
            <a:r>
              <a:rPr lang="en-US" i="1" dirty="0">
                <a:cs typeface="Franklin Gothic Medium"/>
              </a:rPr>
              <a:t>Nature.</a:t>
            </a:r>
            <a:endParaRPr lang="en-US" dirty="0">
              <a:latin typeface="+mj-lt"/>
              <a:cs typeface="Franklin Gothic Medium"/>
            </a:endParaRPr>
          </a:p>
        </p:txBody>
      </p:sp>
      <p:pic>
        <p:nvPicPr>
          <p:cNvPr id="23" name="Picture 22" descr="A person with a beard and glasses&#10;&#10;Description automatically generated with medium confidence">
            <a:extLst>
              <a:ext uri="{FF2B5EF4-FFF2-40B4-BE49-F238E27FC236}">
                <a16:creationId xmlns:a16="http://schemas.microsoft.com/office/drawing/2014/main" id="{F618C188-5604-D8BD-C485-C35A343CFB4D}"/>
              </a:ext>
            </a:extLst>
          </p:cNvPr>
          <p:cNvPicPr>
            <a:picLocks noChangeAspect="1"/>
          </p:cNvPicPr>
          <p:nvPr/>
        </p:nvPicPr>
        <p:blipFill>
          <a:blip r:embed="rId4"/>
          <a:stretch>
            <a:fillRect/>
          </a:stretch>
        </p:blipFill>
        <p:spPr>
          <a:xfrm>
            <a:off x="10012680" y="1"/>
            <a:ext cx="2179320" cy="2137208"/>
          </a:xfrm>
          <a:prstGeom prst="rect">
            <a:avLst/>
          </a:prstGeom>
        </p:spPr>
      </p:pic>
      <p:pic>
        <p:nvPicPr>
          <p:cNvPr id="24" name="Picture 2" descr="Glanville Fritillary (Melitaea cinxia) - JungleDragon">
            <a:extLst>
              <a:ext uri="{FF2B5EF4-FFF2-40B4-BE49-F238E27FC236}">
                <a16:creationId xmlns:a16="http://schemas.microsoft.com/office/drawing/2014/main" id="{321AB5CE-4DC2-50C1-BE60-91E7723EBD7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63540" y="2053828"/>
            <a:ext cx="4191000" cy="2750344"/>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EBF3029E-15FD-2B27-9D77-B347956DB32A}"/>
              </a:ext>
            </a:extLst>
          </p:cNvPr>
          <p:cNvSpPr txBox="1"/>
          <p:nvPr/>
        </p:nvSpPr>
        <p:spPr>
          <a:xfrm>
            <a:off x="5757422" y="4804172"/>
            <a:ext cx="3374636" cy="646331"/>
          </a:xfrm>
          <a:prstGeom prst="rect">
            <a:avLst/>
          </a:prstGeom>
          <a:noFill/>
        </p:spPr>
        <p:txBody>
          <a:bodyPr wrap="square" rtlCol="0">
            <a:spAutoFit/>
          </a:bodyPr>
          <a:lstStyle/>
          <a:p>
            <a:pPr algn="ctr"/>
            <a:r>
              <a:rPr lang="en-US" sz="1800" dirty="0">
                <a:solidFill>
                  <a:srgbClr val="3F3F3F"/>
                </a:solidFill>
                <a:effectLst/>
              </a:rPr>
              <a:t>Glanville fritillary butterfly </a:t>
            </a:r>
            <a:endParaRPr lang="en-US" sz="2400" dirty="0">
              <a:effectLst/>
            </a:endParaRPr>
          </a:p>
          <a:p>
            <a:pPr algn="ctr"/>
            <a:r>
              <a:rPr lang="en-US" sz="1800" i="1" dirty="0" err="1">
                <a:solidFill>
                  <a:srgbClr val="3F3F3F"/>
                </a:solidFill>
                <a:effectLst/>
              </a:rPr>
              <a:t>Melitaea</a:t>
            </a:r>
            <a:r>
              <a:rPr lang="en-US" sz="1800" i="1" dirty="0">
                <a:solidFill>
                  <a:srgbClr val="3F3F3F"/>
                </a:solidFill>
                <a:effectLst/>
              </a:rPr>
              <a:t> </a:t>
            </a:r>
            <a:r>
              <a:rPr lang="en-US" sz="1800" i="1" dirty="0" err="1">
                <a:solidFill>
                  <a:srgbClr val="3F3F3F"/>
                </a:solidFill>
                <a:effectLst/>
              </a:rPr>
              <a:t>cinxia</a:t>
            </a:r>
            <a:r>
              <a:rPr lang="en-US" sz="1800" i="1" dirty="0">
                <a:solidFill>
                  <a:srgbClr val="3F3F3F"/>
                </a:solidFill>
                <a:effectLst/>
              </a:rPr>
              <a:t> </a:t>
            </a:r>
            <a:endParaRPr lang="en-US" sz="2400" dirty="0">
              <a:effectLst/>
            </a:endParaRPr>
          </a:p>
        </p:txBody>
      </p:sp>
      <p:cxnSp>
        <p:nvCxnSpPr>
          <p:cNvPr id="2" name="Straight Arrow Connector 1">
            <a:extLst>
              <a:ext uri="{FF2B5EF4-FFF2-40B4-BE49-F238E27FC236}">
                <a16:creationId xmlns:a16="http://schemas.microsoft.com/office/drawing/2014/main" id="{8207622B-FDA2-520D-0F88-46574E524ADB}"/>
              </a:ext>
            </a:extLst>
          </p:cNvPr>
          <p:cNvCxnSpPr>
            <a:cxnSpLocks/>
          </p:cNvCxnSpPr>
          <p:nvPr/>
        </p:nvCxnSpPr>
        <p:spPr>
          <a:xfrm flipH="1">
            <a:off x="4138472" y="2053828"/>
            <a:ext cx="925405" cy="78288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66797CC9-8ECF-A5D9-AC03-71845B448B10}"/>
              </a:ext>
            </a:extLst>
          </p:cNvPr>
          <p:cNvSpPr txBox="1"/>
          <p:nvPr/>
        </p:nvSpPr>
        <p:spPr>
          <a:xfrm>
            <a:off x="5105400" y="1345942"/>
            <a:ext cx="2633757" cy="707886"/>
          </a:xfrm>
          <a:prstGeom prst="rect">
            <a:avLst/>
          </a:prstGeom>
          <a:noFill/>
        </p:spPr>
        <p:txBody>
          <a:bodyPr wrap="square">
            <a:spAutoFit/>
          </a:bodyPr>
          <a:lstStyle/>
          <a:p>
            <a:r>
              <a:rPr lang="en-US" sz="2000" dirty="0"/>
              <a:t>black dots = patches occupied in 1995</a:t>
            </a:r>
            <a:endParaRPr lang="en-US" sz="2000" dirty="0">
              <a:effectLst/>
            </a:endParaRPr>
          </a:p>
        </p:txBody>
      </p:sp>
      <p:cxnSp>
        <p:nvCxnSpPr>
          <p:cNvPr id="6" name="Straight Arrow Connector 5">
            <a:extLst>
              <a:ext uri="{FF2B5EF4-FFF2-40B4-BE49-F238E27FC236}">
                <a16:creationId xmlns:a16="http://schemas.microsoft.com/office/drawing/2014/main" id="{5259CD4A-6D2E-42DD-DFD6-82D5D87E07B2}"/>
              </a:ext>
            </a:extLst>
          </p:cNvPr>
          <p:cNvCxnSpPr>
            <a:cxnSpLocks/>
          </p:cNvCxnSpPr>
          <p:nvPr/>
        </p:nvCxnSpPr>
        <p:spPr>
          <a:xfrm flipH="1" flipV="1">
            <a:off x="4754880" y="5655212"/>
            <a:ext cx="450166" cy="12661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5196DDED-49F3-B54E-AAFD-FDC9E31786B8}"/>
              </a:ext>
            </a:extLst>
          </p:cNvPr>
          <p:cNvSpPr txBox="1"/>
          <p:nvPr/>
        </p:nvSpPr>
        <p:spPr>
          <a:xfrm>
            <a:off x="5205046" y="5588279"/>
            <a:ext cx="2633757" cy="707886"/>
          </a:xfrm>
          <a:prstGeom prst="rect">
            <a:avLst/>
          </a:prstGeom>
          <a:noFill/>
        </p:spPr>
        <p:txBody>
          <a:bodyPr wrap="square">
            <a:spAutoFit/>
          </a:bodyPr>
          <a:lstStyle/>
          <a:p>
            <a:r>
              <a:rPr lang="en-US" sz="2000" dirty="0"/>
              <a:t>white dots = patches vacant in 1995</a:t>
            </a:r>
            <a:endParaRPr lang="en-US" sz="2000" dirty="0">
              <a:effectLst/>
            </a:endParaRPr>
          </a:p>
        </p:txBody>
      </p:sp>
    </p:spTree>
    <p:extLst>
      <p:ext uri="{BB962C8B-B14F-4D97-AF65-F5344CB8AC3E}">
        <p14:creationId xmlns:p14="http://schemas.microsoft.com/office/powerpoint/2010/main" val="227864543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6D07E6-5A82-382D-07CB-915ADA1911EC}"/>
            </a:ext>
          </a:extLst>
        </p:cNvPr>
        <p:cNvGrpSpPr/>
        <p:nvPr/>
      </p:nvGrpSpPr>
      <p:grpSpPr>
        <a:xfrm>
          <a:off x="0" y="0"/>
          <a:ext cx="0" cy="0"/>
          <a:chOff x="0" y="0"/>
          <a:chExt cx="0" cy="0"/>
        </a:xfrm>
      </p:grpSpPr>
      <p:sp>
        <p:nvSpPr>
          <p:cNvPr id="13" name="Title 1">
            <a:extLst>
              <a:ext uri="{FF2B5EF4-FFF2-40B4-BE49-F238E27FC236}">
                <a16:creationId xmlns:a16="http://schemas.microsoft.com/office/drawing/2014/main" id="{39A2ADA6-D79D-7BEC-394E-74C2F3D30042}"/>
              </a:ext>
            </a:extLst>
          </p:cNvPr>
          <p:cNvSpPr>
            <a:spLocks noGrp="1"/>
          </p:cNvSpPr>
          <p:nvPr>
            <p:ph type="title"/>
          </p:nvPr>
        </p:nvSpPr>
        <p:spPr>
          <a:xfrm>
            <a:off x="838200" y="365125"/>
            <a:ext cx="10652760" cy="1325563"/>
          </a:xfrm>
        </p:spPr>
        <p:txBody>
          <a:bodyPr>
            <a:noAutofit/>
          </a:bodyPr>
          <a:lstStyle/>
          <a:p>
            <a:r>
              <a:rPr lang="en-US" sz="4000" dirty="0">
                <a:latin typeface="+mn-lt"/>
              </a:rPr>
              <a:t>Why do metapopulations matter?</a:t>
            </a:r>
          </a:p>
        </p:txBody>
      </p:sp>
      <p:pic>
        <p:nvPicPr>
          <p:cNvPr id="20" name="Picture 19" descr="Map&#10;&#10;Description automatically generated">
            <a:extLst>
              <a:ext uri="{FF2B5EF4-FFF2-40B4-BE49-F238E27FC236}">
                <a16:creationId xmlns:a16="http://schemas.microsoft.com/office/drawing/2014/main" id="{EA1D3425-6339-EE5D-1DBC-82112E308672}"/>
              </a:ext>
            </a:extLst>
          </p:cNvPr>
          <p:cNvPicPr>
            <a:picLocks noChangeAspect="1"/>
          </p:cNvPicPr>
          <p:nvPr/>
        </p:nvPicPr>
        <p:blipFill>
          <a:blip r:embed="rId3"/>
          <a:stretch>
            <a:fillRect/>
          </a:stretch>
        </p:blipFill>
        <p:spPr>
          <a:xfrm>
            <a:off x="838200" y="1511146"/>
            <a:ext cx="4023360" cy="4546397"/>
          </a:xfrm>
          <a:prstGeom prst="rect">
            <a:avLst/>
          </a:prstGeom>
        </p:spPr>
      </p:pic>
      <p:sp>
        <p:nvSpPr>
          <p:cNvPr id="21" name="TextBox 20">
            <a:extLst>
              <a:ext uri="{FF2B5EF4-FFF2-40B4-BE49-F238E27FC236}">
                <a16:creationId xmlns:a16="http://schemas.microsoft.com/office/drawing/2014/main" id="{21EA117C-41D0-88AE-49FE-893DEBD47BAB}"/>
              </a:ext>
            </a:extLst>
          </p:cNvPr>
          <p:cNvSpPr txBox="1"/>
          <p:nvPr/>
        </p:nvSpPr>
        <p:spPr>
          <a:xfrm>
            <a:off x="838200" y="6123543"/>
            <a:ext cx="3374636" cy="369332"/>
          </a:xfrm>
          <a:prstGeom prst="rect">
            <a:avLst/>
          </a:prstGeom>
          <a:noFill/>
        </p:spPr>
        <p:txBody>
          <a:bodyPr wrap="square" rtlCol="0">
            <a:spAutoFit/>
          </a:bodyPr>
          <a:lstStyle/>
          <a:p>
            <a:pPr algn="r"/>
            <a:r>
              <a:rPr lang="en-US" dirty="0" err="1">
                <a:cs typeface="Franklin Gothic Medium"/>
              </a:rPr>
              <a:t>Saccheri</a:t>
            </a:r>
            <a:r>
              <a:rPr lang="en-US" dirty="0">
                <a:cs typeface="Franklin Gothic Medium"/>
              </a:rPr>
              <a:t> et al 1998. </a:t>
            </a:r>
            <a:r>
              <a:rPr lang="en-US" i="1" dirty="0">
                <a:cs typeface="Franklin Gothic Medium"/>
              </a:rPr>
              <a:t>Nature.</a:t>
            </a:r>
            <a:endParaRPr lang="en-US" dirty="0">
              <a:latin typeface="+mj-lt"/>
              <a:cs typeface="Franklin Gothic Medium"/>
            </a:endParaRPr>
          </a:p>
        </p:txBody>
      </p:sp>
      <p:pic>
        <p:nvPicPr>
          <p:cNvPr id="23" name="Picture 22" descr="A person with a beard and glasses&#10;&#10;Description automatically generated with medium confidence">
            <a:extLst>
              <a:ext uri="{FF2B5EF4-FFF2-40B4-BE49-F238E27FC236}">
                <a16:creationId xmlns:a16="http://schemas.microsoft.com/office/drawing/2014/main" id="{6B4C71FE-4D80-B8D8-CA7D-E66E442ED6A0}"/>
              </a:ext>
            </a:extLst>
          </p:cNvPr>
          <p:cNvPicPr>
            <a:picLocks noChangeAspect="1"/>
          </p:cNvPicPr>
          <p:nvPr/>
        </p:nvPicPr>
        <p:blipFill>
          <a:blip r:embed="rId4"/>
          <a:stretch>
            <a:fillRect/>
          </a:stretch>
        </p:blipFill>
        <p:spPr>
          <a:xfrm>
            <a:off x="10012680" y="1"/>
            <a:ext cx="2179320" cy="2137208"/>
          </a:xfrm>
          <a:prstGeom prst="rect">
            <a:avLst/>
          </a:prstGeom>
        </p:spPr>
      </p:pic>
      <p:pic>
        <p:nvPicPr>
          <p:cNvPr id="24" name="Picture 2" descr="Glanville Fritillary (Melitaea cinxia) - JungleDragon">
            <a:extLst>
              <a:ext uri="{FF2B5EF4-FFF2-40B4-BE49-F238E27FC236}">
                <a16:creationId xmlns:a16="http://schemas.microsoft.com/office/drawing/2014/main" id="{680211C9-EB3E-6FDC-68D9-BCB95E214BD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63540" y="2053828"/>
            <a:ext cx="4191000" cy="2750344"/>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B5F8702-755F-864F-FB28-1CC94FB4B517}"/>
              </a:ext>
            </a:extLst>
          </p:cNvPr>
          <p:cNvSpPr txBox="1"/>
          <p:nvPr/>
        </p:nvSpPr>
        <p:spPr>
          <a:xfrm>
            <a:off x="5757422" y="4804172"/>
            <a:ext cx="3374636" cy="646331"/>
          </a:xfrm>
          <a:prstGeom prst="rect">
            <a:avLst/>
          </a:prstGeom>
          <a:noFill/>
        </p:spPr>
        <p:txBody>
          <a:bodyPr wrap="square" rtlCol="0">
            <a:spAutoFit/>
          </a:bodyPr>
          <a:lstStyle/>
          <a:p>
            <a:pPr algn="ctr"/>
            <a:r>
              <a:rPr lang="en-US" sz="1800" dirty="0">
                <a:solidFill>
                  <a:srgbClr val="3F3F3F"/>
                </a:solidFill>
                <a:effectLst/>
              </a:rPr>
              <a:t>Glanville fritillary butterfly </a:t>
            </a:r>
            <a:endParaRPr lang="en-US" sz="2400" dirty="0">
              <a:effectLst/>
            </a:endParaRPr>
          </a:p>
          <a:p>
            <a:pPr algn="ctr"/>
            <a:r>
              <a:rPr lang="en-US" sz="1800" i="1" dirty="0" err="1">
                <a:solidFill>
                  <a:srgbClr val="3F3F3F"/>
                </a:solidFill>
                <a:effectLst/>
              </a:rPr>
              <a:t>Melitaea</a:t>
            </a:r>
            <a:r>
              <a:rPr lang="en-US" sz="1800" i="1" dirty="0">
                <a:solidFill>
                  <a:srgbClr val="3F3F3F"/>
                </a:solidFill>
                <a:effectLst/>
              </a:rPr>
              <a:t> </a:t>
            </a:r>
            <a:r>
              <a:rPr lang="en-US" sz="1800" i="1" dirty="0" err="1">
                <a:solidFill>
                  <a:srgbClr val="3F3F3F"/>
                </a:solidFill>
                <a:effectLst/>
              </a:rPr>
              <a:t>cinxia</a:t>
            </a:r>
            <a:r>
              <a:rPr lang="en-US" sz="1800" i="1" dirty="0">
                <a:solidFill>
                  <a:srgbClr val="3F3F3F"/>
                </a:solidFill>
                <a:effectLst/>
              </a:rPr>
              <a:t> </a:t>
            </a:r>
            <a:endParaRPr lang="en-US" sz="2400" dirty="0">
              <a:effectLst/>
            </a:endParaRPr>
          </a:p>
        </p:txBody>
      </p:sp>
      <p:cxnSp>
        <p:nvCxnSpPr>
          <p:cNvPr id="2" name="Straight Arrow Connector 1">
            <a:extLst>
              <a:ext uri="{FF2B5EF4-FFF2-40B4-BE49-F238E27FC236}">
                <a16:creationId xmlns:a16="http://schemas.microsoft.com/office/drawing/2014/main" id="{EC81422E-87E0-ABD9-C0D2-BBD3C32DAAAE}"/>
              </a:ext>
            </a:extLst>
          </p:cNvPr>
          <p:cNvCxnSpPr>
            <a:cxnSpLocks/>
          </p:cNvCxnSpPr>
          <p:nvPr/>
        </p:nvCxnSpPr>
        <p:spPr>
          <a:xfrm flipH="1">
            <a:off x="3826412" y="2053828"/>
            <a:ext cx="1237465" cy="59089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0739EC84-C5C4-6524-138E-4E1A9797A2B9}"/>
              </a:ext>
            </a:extLst>
          </p:cNvPr>
          <p:cNvSpPr txBox="1"/>
          <p:nvPr/>
        </p:nvSpPr>
        <p:spPr>
          <a:xfrm>
            <a:off x="5105400" y="1345942"/>
            <a:ext cx="2633757" cy="707886"/>
          </a:xfrm>
          <a:prstGeom prst="rect">
            <a:avLst/>
          </a:prstGeom>
          <a:noFill/>
        </p:spPr>
        <p:txBody>
          <a:bodyPr wrap="square">
            <a:spAutoFit/>
          </a:bodyPr>
          <a:lstStyle/>
          <a:p>
            <a:r>
              <a:rPr lang="en-US" sz="2000" dirty="0"/>
              <a:t>green dots = patches still occupied in 1996</a:t>
            </a:r>
            <a:endParaRPr lang="en-US" sz="2000" dirty="0">
              <a:effectLst/>
            </a:endParaRPr>
          </a:p>
        </p:txBody>
      </p:sp>
      <p:cxnSp>
        <p:nvCxnSpPr>
          <p:cNvPr id="6" name="Straight Arrow Connector 5">
            <a:extLst>
              <a:ext uri="{FF2B5EF4-FFF2-40B4-BE49-F238E27FC236}">
                <a16:creationId xmlns:a16="http://schemas.microsoft.com/office/drawing/2014/main" id="{09AFEC23-7AC6-82B1-6EED-D91B4F8598B3}"/>
              </a:ext>
            </a:extLst>
          </p:cNvPr>
          <p:cNvCxnSpPr>
            <a:cxnSpLocks/>
          </p:cNvCxnSpPr>
          <p:nvPr/>
        </p:nvCxnSpPr>
        <p:spPr>
          <a:xfrm flipH="1" flipV="1">
            <a:off x="3277772" y="4600135"/>
            <a:ext cx="1927274" cy="118168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A390FBAE-95ED-6528-5491-56BA11DEDBAD}"/>
              </a:ext>
            </a:extLst>
          </p:cNvPr>
          <p:cNvSpPr txBox="1"/>
          <p:nvPr/>
        </p:nvSpPr>
        <p:spPr>
          <a:xfrm>
            <a:off x="5205046" y="5588279"/>
            <a:ext cx="2633757" cy="707886"/>
          </a:xfrm>
          <a:prstGeom prst="rect">
            <a:avLst/>
          </a:prstGeom>
          <a:noFill/>
        </p:spPr>
        <p:txBody>
          <a:bodyPr wrap="square">
            <a:spAutoFit/>
          </a:bodyPr>
          <a:lstStyle/>
          <a:p>
            <a:r>
              <a:rPr lang="en-US" sz="2000" dirty="0"/>
              <a:t>red dots = patches extinct in 1996</a:t>
            </a:r>
            <a:endParaRPr lang="en-US" sz="2000" dirty="0">
              <a:effectLst/>
            </a:endParaRPr>
          </a:p>
        </p:txBody>
      </p:sp>
    </p:spTree>
    <p:extLst>
      <p:ext uri="{BB962C8B-B14F-4D97-AF65-F5344CB8AC3E}">
        <p14:creationId xmlns:p14="http://schemas.microsoft.com/office/powerpoint/2010/main" val="114325500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CD5D59-6A6E-0A50-7999-F51FA0C635E1}"/>
            </a:ext>
          </a:extLst>
        </p:cNvPr>
        <p:cNvGrpSpPr/>
        <p:nvPr/>
      </p:nvGrpSpPr>
      <p:grpSpPr>
        <a:xfrm>
          <a:off x="0" y="0"/>
          <a:ext cx="0" cy="0"/>
          <a:chOff x="0" y="0"/>
          <a:chExt cx="0" cy="0"/>
        </a:xfrm>
      </p:grpSpPr>
      <p:sp>
        <p:nvSpPr>
          <p:cNvPr id="13" name="Title 1">
            <a:extLst>
              <a:ext uri="{FF2B5EF4-FFF2-40B4-BE49-F238E27FC236}">
                <a16:creationId xmlns:a16="http://schemas.microsoft.com/office/drawing/2014/main" id="{B230F7E8-D796-BC68-F3D9-760D74BF9B5C}"/>
              </a:ext>
            </a:extLst>
          </p:cNvPr>
          <p:cNvSpPr>
            <a:spLocks noGrp="1"/>
          </p:cNvSpPr>
          <p:nvPr>
            <p:ph type="title"/>
          </p:nvPr>
        </p:nvSpPr>
        <p:spPr>
          <a:xfrm>
            <a:off x="838200" y="365125"/>
            <a:ext cx="10652760" cy="1325563"/>
          </a:xfrm>
        </p:spPr>
        <p:txBody>
          <a:bodyPr>
            <a:noAutofit/>
          </a:bodyPr>
          <a:lstStyle/>
          <a:p>
            <a:r>
              <a:rPr lang="en-US" sz="4000" dirty="0">
                <a:latin typeface="+mn-lt"/>
              </a:rPr>
              <a:t>Why do metapopulations matter?</a:t>
            </a:r>
          </a:p>
        </p:txBody>
      </p:sp>
      <p:pic>
        <p:nvPicPr>
          <p:cNvPr id="15" name="Picture 14" descr="Map&#10;&#10;Description automatically generated">
            <a:extLst>
              <a:ext uri="{FF2B5EF4-FFF2-40B4-BE49-F238E27FC236}">
                <a16:creationId xmlns:a16="http://schemas.microsoft.com/office/drawing/2014/main" id="{C18B7C2D-0808-424A-C492-67C28EE499AB}"/>
              </a:ext>
            </a:extLst>
          </p:cNvPr>
          <p:cNvPicPr>
            <a:picLocks noChangeAspect="1"/>
          </p:cNvPicPr>
          <p:nvPr/>
        </p:nvPicPr>
        <p:blipFill>
          <a:blip r:embed="rId3"/>
          <a:stretch>
            <a:fillRect/>
          </a:stretch>
        </p:blipFill>
        <p:spPr>
          <a:xfrm>
            <a:off x="838200" y="1511146"/>
            <a:ext cx="4023360" cy="4546397"/>
          </a:xfrm>
          <a:prstGeom prst="rect">
            <a:avLst/>
          </a:prstGeom>
        </p:spPr>
      </p:pic>
      <p:sp>
        <p:nvSpPr>
          <p:cNvPr id="16" name="TextBox 15">
            <a:extLst>
              <a:ext uri="{FF2B5EF4-FFF2-40B4-BE49-F238E27FC236}">
                <a16:creationId xmlns:a16="http://schemas.microsoft.com/office/drawing/2014/main" id="{BC318EF3-1DFC-329F-555F-7C2CF6F03D58}"/>
              </a:ext>
            </a:extLst>
          </p:cNvPr>
          <p:cNvSpPr txBox="1"/>
          <p:nvPr/>
        </p:nvSpPr>
        <p:spPr>
          <a:xfrm>
            <a:off x="838200" y="6123543"/>
            <a:ext cx="3374636" cy="369332"/>
          </a:xfrm>
          <a:prstGeom prst="rect">
            <a:avLst/>
          </a:prstGeom>
          <a:noFill/>
        </p:spPr>
        <p:txBody>
          <a:bodyPr wrap="square" rtlCol="0">
            <a:spAutoFit/>
          </a:bodyPr>
          <a:lstStyle/>
          <a:p>
            <a:pPr algn="r"/>
            <a:r>
              <a:rPr lang="en-US" dirty="0" err="1">
                <a:cs typeface="Franklin Gothic Medium"/>
              </a:rPr>
              <a:t>Saccheri</a:t>
            </a:r>
            <a:r>
              <a:rPr lang="en-US" dirty="0">
                <a:cs typeface="Franklin Gothic Medium"/>
              </a:rPr>
              <a:t> et al 1998. </a:t>
            </a:r>
            <a:r>
              <a:rPr lang="en-US" i="1" dirty="0">
                <a:cs typeface="Franklin Gothic Medium"/>
              </a:rPr>
              <a:t>Nature.</a:t>
            </a:r>
            <a:endParaRPr lang="en-US" dirty="0">
              <a:latin typeface="+mj-lt"/>
              <a:cs typeface="Franklin Gothic Medium"/>
            </a:endParaRPr>
          </a:p>
        </p:txBody>
      </p:sp>
      <p:pic>
        <p:nvPicPr>
          <p:cNvPr id="3" name="Picture 2" descr="Chart, scatter chart&#10;&#10;Description automatically generated">
            <a:extLst>
              <a:ext uri="{FF2B5EF4-FFF2-40B4-BE49-F238E27FC236}">
                <a16:creationId xmlns:a16="http://schemas.microsoft.com/office/drawing/2014/main" id="{2F0F3A75-CE58-857F-2D8A-175675B8A784}"/>
              </a:ext>
            </a:extLst>
          </p:cNvPr>
          <p:cNvPicPr>
            <a:picLocks noChangeAspect="1"/>
          </p:cNvPicPr>
          <p:nvPr/>
        </p:nvPicPr>
        <p:blipFill>
          <a:blip r:embed="rId4"/>
          <a:stretch>
            <a:fillRect/>
          </a:stretch>
        </p:blipFill>
        <p:spPr>
          <a:xfrm>
            <a:off x="6296464" y="2018150"/>
            <a:ext cx="4698608" cy="4420235"/>
          </a:xfrm>
          <a:prstGeom prst="rect">
            <a:avLst/>
          </a:prstGeom>
        </p:spPr>
      </p:pic>
      <p:sp>
        <p:nvSpPr>
          <p:cNvPr id="4" name="TextBox 3">
            <a:extLst>
              <a:ext uri="{FF2B5EF4-FFF2-40B4-BE49-F238E27FC236}">
                <a16:creationId xmlns:a16="http://schemas.microsoft.com/office/drawing/2014/main" id="{69D3A9FA-5C4F-3EB3-AC14-C8063FAEF146}"/>
              </a:ext>
            </a:extLst>
          </p:cNvPr>
          <p:cNvSpPr txBox="1"/>
          <p:nvPr/>
        </p:nvSpPr>
        <p:spPr>
          <a:xfrm>
            <a:off x="6875290" y="6492875"/>
            <a:ext cx="5316710" cy="369332"/>
          </a:xfrm>
          <a:prstGeom prst="rect">
            <a:avLst/>
          </a:prstGeom>
          <a:noFill/>
        </p:spPr>
        <p:txBody>
          <a:bodyPr wrap="square" rtlCol="0">
            <a:spAutoFit/>
          </a:bodyPr>
          <a:lstStyle/>
          <a:p>
            <a:pPr algn="r"/>
            <a:r>
              <a:rPr lang="en-US" dirty="0" err="1">
                <a:cs typeface="Franklin Gothic Medium"/>
              </a:rPr>
              <a:t>Hanski</a:t>
            </a:r>
            <a:r>
              <a:rPr lang="en-US" dirty="0">
                <a:cs typeface="Franklin Gothic Medium"/>
              </a:rPr>
              <a:t> et al. 1996. </a:t>
            </a:r>
            <a:r>
              <a:rPr lang="en-US" i="1" dirty="0">
                <a:cs typeface="Franklin Gothic Medium"/>
              </a:rPr>
              <a:t>The American Naturalist.</a:t>
            </a:r>
            <a:r>
              <a:rPr lang="en-US" dirty="0">
                <a:cs typeface="Franklin Gothic Medium"/>
              </a:rPr>
              <a:t> </a:t>
            </a:r>
            <a:endParaRPr lang="en-US" dirty="0">
              <a:latin typeface="+mj-lt"/>
              <a:cs typeface="Franklin Gothic Medium"/>
            </a:endParaRPr>
          </a:p>
        </p:txBody>
      </p:sp>
      <p:pic>
        <p:nvPicPr>
          <p:cNvPr id="6" name="Picture 5" descr="Graphical user interface, text, application, email&#10;&#10;Description automatically generated">
            <a:extLst>
              <a:ext uri="{FF2B5EF4-FFF2-40B4-BE49-F238E27FC236}">
                <a16:creationId xmlns:a16="http://schemas.microsoft.com/office/drawing/2014/main" id="{63A39953-8C43-451D-1065-BF022936D4CE}"/>
              </a:ext>
            </a:extLst>
          </p:cNvPr>
          <p:cNvPicPr>
            <a:picLocks noChangeAspect="1"/>
          </p:cNvPicPr>
          <p:nvPr/>
        </p:nvPicPr>
        <p:blipFill rotWithShape="1">
          <a:blip r:embed="rId5"/>
          <a:srcRect l="10600" t="46637" r="11753" b="23127"/>
          <a:stretch/>
        </p:blipFill>
        <p:spPr>
          <a:xfrm>
            <a:off x="6011592" y="1248292"/>
            <a:ext cx="5791200" cy="923659"/>
          </a:xfrm>
          <a:prstGeom prst="rect">
            <a:avLst/>
          </a:prstGeom>
        </p:spPr>
      </p:pic>
    </p:spTree>
    <p:extLst>
      <p:ext uri="{BB962C8B-B14F-4D97-AF65-F5344CB8AC3E}">
        <p14:creationId xmlns:p14="http://schemas.microsoft.com/office/powerpoint/2010/main" val="351604256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BD8053E0-3F06-A923-3D5F-C4CE6DD7CB51}"/>
              </a:ext>
            </a:extLst>
          </p:cNvPr>
          <p:cNvSpPr>
            <a:spLocks noGrp="1"/>
          </p:cNvSpPr>
          <p:nvPr>
            <p:ph type="title"/>
          </p:nvPr>
        </p:nvSpPr>
        <p:spPr>
          <a:xfrm>
            <a:off x="838200" y="365125"/>
            <a:ext cx="10652760" cy="1325563"/>
          </a:xfrm>
        </p:spPr>
        <p:txBody>
          <a:bodyPr>
            <a:noAutofit/>
          </a:bodyPr>
          <a:lstStyle/>
          <a:p>
            <a:r>
              <a:rPr lang="en-US" sz="4000" dirty="0">
                <a:latin typeface="+mn-lt"/>
              </a:rPr>
              <a:t>Why do metapopulations matter?</a:t>
            </a:r>
          </a:p>
        </p:txBody>
      </p:sp>
      <p:pic>
        <p:nvPicPr>
          <p:cNvPr id="15" name="Picture 14" descr="Map&#10;&#10;Description automatically generated">
            <a:extLst>
              <a:ext uri="{FF2B5EF4-FFF2-40B4-BE49-F238E27FC236}">
                <a16:creationId xmlns:a16="http://schemas.microsoft.com/office/drawing/2014/main" id="{E7656DD9-80A0-3449-0979-F4118D996B2D}"/>
              </a:ext>
            </a:extLst>
          </p:cNvPr>
          <p:cNvPicPr>
            <a:picLocks noChangeAspect="1"/>
          </p:cNvPicPr>
          <p:nvPr/>
        </p:nvPicPr>
        <p:blipFill>
          <a:blip r:embed="rId3"/>
          <a:stretch>
            <a:fillRect/>
          </a:stretch>
        </p:blipFill>
        <p:spPr>
          <a:xfrm>
            <a:off x="838200" y="1511146"/>
            <a:ext cx="4023360" cy="4546397"/>
          </a:xfrm>
          <a:prstGeom prst="rect">
            <a:avLst/>
          </a:prstGeom>
        </p:spPr>
      </p:pic>
      <p:sp>
        <p:nvSpPr>
          <p:cNvPr id="16" name="TextBox 15">
            <a:extLst>
              <a:ext uri="{FF2B5EF4-FFF2-40B4-BE49-F238E27FC236}">
                <a16:creationId xmlns:a16="http://schemas.microsoft.com/office/drawing/2014/main" id="{7553158E-1BD9-78B0-E34D-19D7F1641298}"/>
              </a:ext>
            </a:extLst>
          </p:cNvPr>
          <p:cNvSpPr txBox="1"/>
          <p:nvPr/>
        </p:nvSpPr>
        <p:spPr>
          <a:xfrm>
            <a:off x="838200" y="6123543"/>
            <a:ext cx="3374636" cy="369332"/>
          </a:xfrm>
          <a:prstGeom prst="rect">
            <a:avLst/>
          </a:prstGeom>
          <a:noFill/>
        </p:spPr>
        <p:txBody>
          <a:bodyPr wrap="square" rtlCol="0">
            <a:spAutoFit/>
          </a:bodyPr>
          <a:lstStyle/>
          <a:p>
            <a:pPr algn="r"/>
            <a:r>
              <a:rPr lang="en-US" dirty="0" err="1">
                <a:cs typeface="Franklin Gothic Medium"/>
              </a:rPr>
              <a:t>Saccheri</a:t>
            </a:r>
            <a:r>
              <a:rPr lang="en-US" dirty="0">
                <a:cs typeface="Franklin Gothic Medium"/>
              </a:rPr>
              <a:t> et al 1998. </a:t>
            </a:r>
            <a:r>
              <a:rPr lang="en-US" i="1" dirty="0">
                <a:cs typeface="Franklin Gothic Medium"/>
              </a:rPr>
              <a:t>Nature.</a:t>
            </a:r>
            <a:endParaRPr lang="en-US" dirty="0">
              <a:latin typeface="+mj-lt"/>
              <a:cs typeface="Franklin Gothic Medium"/>
            </a:endParaRPr>
          </a:p>
        </p:txBody>
      </p:sp>
      <p:pic>
        <p:nvPicPr>
          <p:cNvPr id="3" name="Picture 2" descr="Chart, scatter chart&#10;&#10;Description automatically generated">
            <a:extLst>
              <a:ext uri="{FF2B5EF4-FFF2-40B4-BE49-F238E27FC236}">
                <a16:creationId xmlns:a16="http://schemas.microsoft.com/office/drawing/2014/main" id="{A50E03DA-81E3-540C-D544-529A2AC6B94C}"/>
              </a:ext>
            </a:extLst>
          </p:cNvPr>
          <p:cNvPicPr>
            <a:picLocks noChangeAspect="1"/>
          </p:cNvPicPr>
          <p:nvPr/>
        </p:nvPicPr>
        <p:blipFill>
          <a:blip r:embed="rId4"/>
          <a:stretch>
            <a:fillRect/>
          </a:stretch>
        </p:blipFill>
        <p:spPr>
          <a:xfrm>
            <a:off x="6296464" y="2018150"/>
            <a:ext cx="4698608" cy="4420235"/>
          </a:xfrm>
          <a:prstGeom prst="rect">
            <a:avLst/>
          </a:prstGeom>
        </p:spPr>
      </p:pic>
      <p:sp>
        <p:nvSpPr>
          <p:cNvPr id="4" name="TextBox 3">
            <a:extLst>
              <a:ext uri="{FF2B5EF4-FFF2-40B4-BE49-F238E27FC236}">
                <a16:creationId xmlns:a16="http://schemas.microsoft.com/office/drawing/2014/main" id="{9A114DF9-99AD-A5E1-E246-02A66980EF7C}"/>
              </a:ext>
            </a:extLst>
          </p:cNvPr>
          <p:cNvSpPr txBox="1"/>
          <p:nvPr/>
        </p:nvSpPr>
        <p:spPr>
          <a:xfrm>
            <a:off x="6875290" y="6492875"/>
            <a:ext cx="5316710" cy="369332"/>
          </a:xfrm>
          <a:prstGeom prst="rect">
            <a:avLst/>
          </a:prstGeom>
          <a:noFill/>
        </p:spPr>
        <p:txBody>
          <a:bodyPr wrap="square" rtlCol="0">
            <a:spAutoFit/>
          </a:bodyPr>
          <a:lstStyle/>
          <a:p>
            <a:pPr algn="r"/>
            <a:r>
              <a:rPr lang="en-US" dirty="0" err="1">
                <a:cs typeface="Franklin Gothic Medium"/>
              </a:rPr>
              <a:t>Hanski</a:t>
            </a:r>
            <a:r>
              <a:rPr lang="en-US" dirty="0">
                <a:cs typeface="Franklin Gothic Medium"/>
              </a:rPr>
              <a:t> et al. 1996. </a:t>
            </a:r>
            <a:r>
              <a:rPr lang="en-US" i="1" dirty="0">
                <a:cs typeface="Franklin Gothic Medium"/>
              </a:rPr>
              <a:t>The American Naturalist.</a:t>
            </a:r>
            <a:r>
              <a:rPr lang="en-US" dirty="0">
                <a:cs typeface="Franklin Gothic Medium"/>
              </a:rPr>
              <a:t> </a:t>
            </a:r>
            <a:endParaRPr lang="en-US" dirty="0">
              <a:latin typeface="+mj-lt"/>
              <a:cs typeface="Franklin Gothic Medium"/>
            </a:endParaRPr>
          </a:p>
        </p:txBody>
      </p:sp>
      <p:pic>
        <p:nvPicPr>
          <p:cNvPr id="6" name="Picture 5" descr="Graphical user interface, text, application, email&#10;&#10;Description automatically generated">
            <a:extLst>
              <a:ext uri="{FF2B5EF4-FFF2-40B4-BE49-F238E27FC236}">
                <a16:creationId xmlns:a16="http://schemas.microsoft.com/office/drawing/2014/main" id="{48551E52-FBBC-4012-1605-9585D8BD1302}"/>
              </a:ext>
            </a:extLst>
          </p:cNvPr>
          <p:cNvPicPr>
            <a:picLocks noChangeAspect="1"/>
          </p:cNvPicPr>
          <p:nvPr/>
        </p:nvPicPr>
        <p:blipFill rotWithShape="1">
          <a:blip r:embed="rId5"/>
          <a:srcRect l="10600" t="46637" r="11753" b="23127"/>
          <a:stretch/>
        </p:blipFill>
        <p:spPr>
          <a:xfrm>
            <a:off x="6011592" y="1248292"/>
            <a:ext cx="5791200" cy="923659"/>
          </a:xfrm>
          <a:prstGeom prst="rect">
            <a:avLst/>
          </a:prstGeom>
        </p:spPr>
      </p:pic>
      <p:cxnSp>
        <p:nvCxnSpPr>
          <p:cNvPr id="2" name="Straight Arrow Connector 1">
            <a:extLst>
              <a:ext uri="{FF2B5EF4-FFF2-40B4-BE49-F238E27FC236}">
                <a16:creationId xmlns:a16="http://schemas.microsoft.com/office/drawing/2014/main" id="{CC7E4281-27F2-649A-EE11-C64646414079}"/>
              </a:ext>
            </a:extLst>
          </p:cNvPr>
          <p:cNvCxnSpPr>
            <a:cxnSpLocks/>
          </p:cNvCxnSpPr>
          <p:nvPr/>
        </p:nvCxnSpPr>
        <p:spPr>
          <a:xfrm>
            <a:off x="6096000" y="4438406"/>
            <a:ext cx="347003" cy="32879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BF3D0FFF-1699-8B83-1C9F-79C19EFDD6AE}"/>
              </a:ext>
            </a:extLst>
          </p:cNvPr>
          <p:cNvSpPr txBox="1"/>
          <p:nvPr/>
        </p:nvSpPr>
        <p:spPr>
          <a:xfrm>
            <a:off x="10995072" y="5890236"/>
            <a:ext cx="1557554" cy="400110"/>
          </a:xfrm>
          <a:prstGeom prst="rect">
            <a:avLst/>
          </a:prstGeom>
          <a:noFill/>
        </p:spPr>
        <p:txBody>
          <a:bodyPr wrap="square">
            <a:spAutoFit/>
          </a:bodyPr>
          <a:lstStyle/>
          <a:p>
            <a:r>
              <a:rPr lang="en-US" sz="2000" dirty="0"/>
              <a:t>model</a:t>
            </a:r>
            <a:endParaRPr lang="en-US" sz="2000" dirty="0">
              <a:effectLst/>
            </a:endParaRPr>
          </a:p>
        </p:txBody>
      </p:sp>
      <p:sp>
        <p:nvSpPr>
          <p:cNvPr id="7" name="TextBox 6">
            <a:extLst>
              <a:ext uri="{FF2B5EF4-FFF2-40B4-BE49-F238E27FC236}">
                <a16:creationId xmlns:a16="http://schemas.microsoft.com/office/drawing/2014/main" id="{941C06F5-C7C6-2855-7F73-ECD35F283D65}"/>
              </a:ext>
            </a:extLst>
          </p:cNvPr>
          <p:cNvSpPr txBox="1"/>
          <p:nvPr/>
        </p:nvSpPr>
        <p:spPr>
          <a:xfrm>
            <a:off x="5517687" y="4129731"/>
            <a:ext cx="1557554" cy="400110"/>
          </a:xfrm>
          <a:prstGeom prst="rect">
            <a:avLst/>
          </a:prstGeom>
          <a:noFill/>
        </p:spPr>
        <p:txBody>
          <a:bodyPr wrap="square">
            <a:spAutoFit/>
          </a:bodyPr>
          <a:lstStyle/>
          <a:p>
            <a:r>
              <a:rPr lang="en-US" sz="2000" dirty="0"/>
              <a:t>data</a:t>
            </a:r>
            <a:endParaRPr lang="en-US" sz="2000" dirty="0">
              <a:effectLst/>
            </a:endParaRPr>
          </a:p>
        </p:txBody>
      </p:sp>
      <p:cxnSp>
        <p:nvCxnSpPr>
          <p:cNvPr id="19" name="Straight Arrow Connector 18">
            <a:extLst>
              <a:ext uri="{FF2B5EF4-FFF2-40B4-BE49-F238E27FC236}">
                <a16:creationId xmlns:a16="http://schemas.microsoft.com/office/drawing/2014/main" id="{434767B7-8C90-512A-A86A-41E96295D013}"/>
              </a:ext>
            </a:extLst>
          </p:cNvPr>
          <p:cNvCxnSpPr>
            <a:cxnSpLocks/>
          </p:cNvCxnSpPr>
          <p:nvPr/>
        </p:nvCxnSpPr>
        <p:spPr>
          <a:xfrm flipH="1">
            <a:off x="10487866" y="6123543"/>
            <a:ext cx="507206" cy="16680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8758905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3E5A68-841F-1695-3246-5B77E96E3F0D}"/>
            </a:ext>
          </a:extLst>
        </p:cNvPr>
        <p:cNvGrpSpPr/>
        <p:nvPr/>
      </p:nvGrpSpPr>
      <p:grpSpPr>
        <a:xfrm>
          <a:off x="0" y="0"/>
          <a:ext cx="0" cy="0"/>
          <a:chOff x="0" y="0"/>
          <a:chExt cx="0" cy="0"/>
        </a:xfrm>
      </p:grpSpPr>
      <p:sp>
        <p:nvSpPr>
          <p:cNvPr id="13" name="Title 1">
            <a:extLst>
              <a:ext uri="{FF2B5EF4-FFF2-40B4-BE49-F238E27FC236}">
                <a16:creationId xmlns:a16="http://schemas.microsoft.com/office/drawing/2014/main" id="{13F0E9F2-7A4F-2C9F-FCAE-6FCFFE055010}"/>
              </a:ext>
            </a:extLst>
          </p:cNvPr>
          <p:cNvSpPr>
            <a:spLocks noGrp="1"/>
          </p:cNvSpPr>
          <p:nvPr>
            <p:ph type="title"/>
          </p:nvPr>
        </p:nvSpPr>
        <p:spPr>
          <a:xfrm>
            <a:off x="838200" y="365125"/>
            <a:ext cx="10652760" cy="1325563"/>
          </a:xfrm>
        </p:spPr>
        <p:txBody>
          <a:bodyPr>
            <a:noAutofit/>
          </a:bodyPr>
          <a:lstStyle/>
          <a:p>
            <a:r>
              <a:rPr lang="en-US" sz="4000" dirty="0">
                <a:latin typeface="+mn-lt"/>
              </a:rPr>
              <a:t>Why do metapopulations matter?</a:t>
            </a:r>
          </a:p>
        </p:txBody>
      </p:sp>
      <p:pic>
        <p:nvPicPr>
          <p:cNvPr id="15" name="Picture 14" descr="Map&#10;&#10;Description automatically generated">
            <a:extLst>
              <a:ext uri="{FF2B5EF4-FFF2-40B4-BE49-F238E27FC236}">
                <a16:creationId xmlns:a16="http://schemas.microsoft.com/office/drawing/2014/main" id="{336E50CE-4231-B82D-EEAA-181CF4DD719F}"/>
              </a:ext>
            </a:extLst>
          </p:cNvPr>
          <p:cNvPicPr>
            <a:picLocks noChangeAspect="1"/>
          </p:cNvPicPr>
          <p:nvPr/>
        </p:nvPicPr>
        <p:blipFill>
          <a:blip r:embed="rId3"/>
          <a:stretch>
            <a:fillRect/>
          </a:stretch>
        </p:blipFill>
        <p:spPr>
          <a:xfrm>
            <a:off x="838200" y="1511146"/>
            <a:ext cx="4023360" cy="4546397"/>
          </a:xfrm>
          <a:prstGeom prst="rect">
            <a:avLst/>
          </a:prstGeom>
        </p:spPr>
      </p:pic>
      <p:sp>
        <p:nvSpPr>
          <p:cNvPr id="16" name="TextBox 15">
            <a:extLst>
              <a:ext uri="{FF2B5EF4-FFF2-40B4-BE49-F238E27FC236}">
                <a16:creationId xmlns:a16="http://schemas.microsoft.com/office/drawing/2014/main" id="{86787514-0151-049D-0B95-3C5EC9D461A0}"/>
              </a:ext>
            </a:extLst>
          </p:cNvPr>
          <p:cNvSpPr txBox="1"/>
          <p:nvPr/>
        </p:nvSpPr>
        <p:spPr>
          <a:xfrm>
            <a:off x="838200" y="6123543"/>
            <a:ext cx="3374636" cy="369332"/>
          </a:xfrm>
          <a:prstGeom prst="rect">
            <a:avLst/>
          </a:prstGeom>
          <a:noFill/>
        </p:spPr>
        <p:txBody>
          <a:bodyPr wrap="square" rtlCol="0">
            <a:spAutoFit/>
          </a:bodyPr>
          <a:lstStyle/>
          <a:p>
            <a:pPr algn="r"/>
            <a:r>
              <a:rPr lang="en-US" dirty="0" err="1">
                <a:cs typeface="Franklin Gothic Medium"/>
              </a:rPr>
              <a:t>Saccheri</a:t>
            </a:r>
            <a:r>
              <a:rPr lang="en-US" dirty="0">
                <a:cs typeface="Franklin Gothic Medium"/>
              </a:rPr>
              <a:t> et al 1998. </a:t>
            </a:r>
            <a:r>
              <a:rPr lang="en-US" i="1" dirty="0">
                <a:cs typeface="Franklin Gothic Medium"/>
              </a:rPr>
              <a:t>Nature.</a:t>
            </a:r>
            <a:endParaRPr lang="en-US" dirty="0">
              <a:latin typeface="+mj-lt"/>
              <a:cs typeface="Franklin Gothic Medium"/>
            </a:endParaRPr>
          </a:p>
        </p:txBody>
      </p:sp>
      <p:pic>
        <p:nvPicPr>
          <p:cNvPr id="3" name="Picture 2" descr="Chart, scatter chart&#10;&#10;Description automatically generated">
            <a:extLst>
              <a:ext uri="{FF2B5EF4-FFF2-40B4-BE49-F238E27FC236}">
                <a16:creationId xmlns:a16="http://schemas.microsoft.com/office/drawing/2014/main" id="{05C37DB6-E13E-A0C8-DC29-8D4E59368AB7}"/>
              </a:ext>
            </a:extLst>
          </p:cNvPr>
          <p:cNvPicPr>
            <a:picLocks noChangeAspect="1"/>
          </p:cNvPicPr>
          <p:nvPr/>
        </p:nvPicPr>
        <p:blipFill>
          <a:blip r:embed="rId4"/>
          <a:stretch>
            <a:fillRect/>
          </a:stretch>
        </p:blipFill>
        <p:spPr>
          <a:xfrm>
            <a:off x="6296464" y="2018150"/>
            <a:ext cx="4698608" cy="4420235"/>
          </a:xfrm>
          <a:prstGeom prst="rect">
            <a:avLst/>
          </a:prstGeom>
        </p:spPr>
      </p:pic>
      <p:sp>
        <p:nvSpPr>
          <p:cNvPr id="4" name="TextBox 3">
            <a:extLst>
              <a:ext uri="{FF2B5EF4-FFF2-40B4-BE49-F238E27FC236}">
                <a16:creationId xmlns:a16="http://schemas.microsoft.com/office/drawing/2014/main" id="{F8560C34-9577-6206-9BF3-3D5B03C259B9}"/>
              </a:ext>
            </a:extLst>
          </p:cNvPr>
          <p:cNvSpPr txBox="1"/>
          <p:nvPr/>
        </p:nvSpPr>
        <p:spPr>
          <a:xfrm>
            <a:off x="6875290" y="6492875"/>
            <a:ext cx="5316710" cy="369332"/>
          </a:xfrm>
          <a:prstGeom prst="rect">
            <a:avLst/>
          </a:prstGeom>
          <a:noFill/>
        </p:spPr>
        <p:txBody>
          <a:bodyPr wrap="square" rtlCol="0">
            <a:spAutoFit/>
          </a:bodyPr>
          <a:lstStyle/>
          <a:p>
            <a:pPr algn="r"/>
            <a:r>
              <a:rPr lang="en-US" dirty="0" err="1">
                <a:cs typeface="Franklin Gothic Medium"/>
              </a:rPr>
              <a:t>Hanski</a:t>
            </a:r>
            <a:r>
              <a:rPr lang="en-US" dirty="0">
                <a:cs typeface="Franklin Gothic Medium"/>
              </a:rPr>
              <a:t> et al. 1996. </a:t>
            </a:r>
            <a:r>
              <a:rPr lang="en-US" i="1" dirty="0">
                <a:cs typeface="Franklin Gothic Medium"/>
              </a:rPr>
              <a:t>The American Naturalist.</a:t>
            </a:r>
            <a:r>
              <a:rPr lang="en-US" dirty="0">
                <a:cs typeface="Franklin Gothic Medium"/>
              </a:rPr>
              <a:t> </a:t>
            </a:r>
            <a:endParaRPr lang="en-US" dirty="0">
              <a:latin typeface="+mj-lt"/>
              <a:cs typeface="Franklin Gothic Medium"/>
            </a:endParaRPr>
          </a:p>
        </p:txBody>
      </p:sp>
      <p:pic>
        <p:nvPicPr>
          <p:cNvPr id="6" name="Picture 5" descr="Graphical user interface, text, application, email&#10;&#10;Description automatically generated">
            <a:extLst>
              <a:ext uri="{FF2B5EF4-FFF2-40B4-BE49-F238E27FC236}">
                <a16:creationId xmlns:a16="http://schemas.microsoft.com/office/drawing/2014/main" id="{E3457004-7211-C0A8-D98E-227FE2228368}"/>
              </a:ext>
            </a:extLst>
          </p:cNvPr>
          <p:cNvPicPr>
            <a:picLocks noChangeAspect="1"/>
          </p:cNvPicPr>
          <p:nvPr/>
        </p:nvPicPr>
        <p:blipFill rotWithShape="1">
          <a:blip r:embed="rId5"/>
          <a:srcRect l="10600" t="46637" r="11753" b="23127"/>
          <a:stretch/>
        </p:blipFill>
        <p:spPr>
          <a:xfrm>
            <a:off x="6011592" y="1248292"/>
            <a:ext cx="5791200" cy="923659"/>
          </a:xfrm>
          <a:prstGeom prst="rect">
            <a:avLst/>
          </a:prstGeom>
        </p:spPr>
      </p:pic>
      <p:cxnSp>
        <p:nvCxnSpPr>
          <p:cNvPr id="2" name="Straight Arrow Connector 1">
            <a:extLst>
              <a:ext uri="{FF2B5EF4-FFF2-40B4-BE49-F238E27FC236}">
                <a16:creationId xmlns:a16="http://schemas.microsoft.com/office/drawing/2014/main" id="{007F8008-880C-13D6-8C5C-42421AEC24A5}"/>
              </a:ext>
            </a:extLst>
          </p:cNvPr>
          <p:cNvCxnSpPr>
            <a:cxnSpLocks/>
          </p:cNvCxnSpPr>
          <p:nvPr/>
        </p:nvCxnSpPr>
        <p:spPr>
          <a:xfrm>
            <a:off x="6426143" y="2391640"/>
            <a:ext cx="2042608" cy="15655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51D56CB5-A08A-30BE-BDC0-B5E138FBAC28}"/>
              </a:ext>
            </a:extLst>
          </p:cNvPr>
          <p:cNvSpPr txBox="1"/>
          <p:nvPr/>
        </p:nvSpPr>
        <p:spPr>
          <a:xfrm>
            <a:off x="10920192" y="2439281"/>
            <a:ext cx="1341267" cy="2246769"/>
          </a:xfrm>
          <a:prstGeom prst="rect">
            <a:avLst/>
          </a:prstGeom>
          <a:noFill/>
        </p:spPr>
        <p:txBody>
          <a:bodyPr wrap="square">
            <a:spAutoFit/>
          </a:bodyPr>
          <a:lstStyle/>
          <a:p>
            <a:r>
              <a:rPr lang="en-US" sz="2000" dirty="0"/>
              <a:t>circle points = model without meta-population rescue</a:t>
            </a:r>
            <a:endParaRPr lang="en-US" sz="2000" dirty="0">
              <a:effectLst/>
            </a:endParaRPr>
          </a:p>
        </p:txBody>
      </p:sp>
      <p:sp>
        <p:nvSpPr>
          <p:cNvPr id="7" name="TextBox 6">
            <a:extLst>
              <a:ext uri="{FF2B5EF4-FFF2-40B4-BE49-F238E27FC236}">
                <a16:creationId xmlns:a16="http://schemas.microsoft.com/office/drawing/2014/main" id="{FC796E69-EE89-CE9D-87A1-B52A83D74956}"/>
              </a:ext>
            </a:extLst>
          </p:cNvPr>
          <p:cNvSpPr txBox="1"/>
          <p:nvPr/>
        </p:nvSpPr>
        <p:spPr>
          <a:xfrm>
            <a:off x="5030077" y="1963660"/>
            <a:ext cx="1557554" cy="2246769"/>
          </a:xfrm>
          <a:prstGeom prst="rect">
            <a:avLst/>
          </a:prstGeom>
          <a:noFill/>
        </p:spPr>
        <p:txBody>
          <a:bodyPr wrap="square">
            <a:spAutoFit/>
          </a:bodyPr>
          <a:lstStyle/>
          <a:p>
            <a:r>
              <a:rPr lang="en-US" sz="2000" dirty="0"/>
              <a:t>star points = model including meta-population </a:t>
            </a:r>
            <a:r>
              <a:rPr lang="en-US" sz="2000" b="1" dirty="0">
                <a:solidFill>
                  <a:srgbClr val="C00000"/>
                </a:solidFill>
              </a:rPr>
              <a:t>rescue </a:t>
            </a:r>
            <a:r>
              <a:rPr lang="en-US" sz="2000" dirty="0"/>
              <a:t>effects</a:t>
            </a:r>
            <a:endParaRPr lang="en-US" sz="2000" dirty="0">
              <a:effectLst/>
            </a:endParaRPr>
          </a:p>
        </p:txBody>
      </p:sp>
      <p:cxnSp>
        <p:nvCxnSpPr>
          <p:cNvPr id="19" name="Straight Arrow Connector 18">
            <a:extLst>
              <a:ext uri="{FF2B5EF4-FFF2-40B4-BE49-F238E27FC236}">
                <a16:creationId xmlns:a16="http://schemas.microsoft.com/office/drawing/2014/main" id="{325129DE-874C-46F2-C416-24D4B52A2ECD}"/>
              </a:ext>
            </a:extLst>
          </p:cNvPr>
          <p:cNvCxnSpPr>
            <a:cxnSpLocks/>
          </p:cNvCxnSpPr>
          <p:nvPr/>
        </p:nvCxnSpPr>
        <p:spPr>
          <a:xfrm flipH="1">
            <a:off x="10487866" y="3174391"/>
            <a:ext cx="432326" cy="4214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075799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5D6490C-0E0E-4212-7EA1-585015231E57}"/>
              </a:ext>
            </a:extLst>
          </p:cNvPr>
          <p:cNvSpPr>
            <a:spLocks noGrp="1"/>
          </p:cNvSpPr>
          <p:nvPr>
            <p:ph idx="1"/>
          </p:nvPr>
        </p:nvSpPr>
        <p:spPr>
          <a:xfrm>
            <a:off x="1249680" y="1889506"/>
            <a:ext cx="10515600" cy="4351338"/>
          </a:xfrm>
        </p:spPr>
        <p:txBody>
          <a:bodyPr/>
          <a:lstStyle/>
          <a:p>
            <a:r>
              <a:rPr lang="en-US" dirty="0"/>
              <a:t>a “population of populations” 	-Richard </a:t>
            </a:r>
            <a:r>
              <a:rPr lang="en-US" dirty="0" err="1"/>
              <a:t>Levins</a:t>
            </a:r>
            <a:r>
              <a:rPr lang="en-US" dirty="0"/>
              <a:t> 1969</a:t>
            </a:r>
          </a:p>
        </p:txBody>
      </p:sp>
      <p:sp>
        <p:nvSpPr>
          <p:cNvPr id="6" name="Title 1">
            <a:extLst>
              <a:ext uri="{FF2B5EF4-FFF2-40B4-BE49-F238E27FC236}">
                <a16:creationId xmlns:a16="http://schemas.microsoft.com/office/drawing/2014/main" id="{B2DE12EF-0C58-FF9A-532D-08D68CB9C2D7}"/>
              </a:ext>
            </a:extLst>
          </p:cNvPr>
          <p:cNvSpPr>
            <a:spLocks noGrp="1"/>
          </p:cNvSpPr>
          <p:nvPr>
            <p:ph type="title"/>
          </p:nvPr>
        </p:nvSpPr>
        <p:spPr>
          <a:xfrm>
            <a:off x="838200" y="365125"/>
            <a:ext cx="10652760" cy="1325563"/>
          </a:xfrm>
        </p:spPr>
        <p:txBody>
          <a:bodyPr>
            <a:noAutofit/>
          </a:bodyPr>
          <a:lstStyle/>
          <a:p>
            <a:r>
              <a:rPr lang="en-US" sz="4000" dirty="0">
                <a:latin typeface="+mn-lt"/>
              </a:rPr>
              <a:t>Modeling metapopulation dynamics</a:t>
            </a:r>
          </a:p>
        </p:txBody>
      </p:sp>
      <p:sp>
        <p:nvSpPr>
          <p:cNvPr id="21" name="Oval 20">
            <a:extLst>
              <a:ext uri="{FF2B5EF4-FFF2-40B4-BE49-F238E27FC236}">
                <a16:creationId xmlns:a16="http://schemas.microsoft.com/office/drawing/2014/main" id="{A080D64E-68C0-A9D6-032B-59BAD7AFB8E7}"/>
              </a:ext>
            </a:extLst>
          </p:cNvPr>
          <p:cNvSpPr/>
          <p:nvPr/>
        </p:nvSpPr>
        <p:spPr>
          <a:xfrm>
            <a:off x="4046220" y="3474974"/>
            <a:ext cx="807720" cy="85344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92CACDB9-4B63-64BA-EA29-6A70E226DF35}"/>
              </a:ext>
            </a:extLst>
          </p:cNvPr>
          <p:cNvSpPr/>
          <p:nvPr/>
        </p:nvSpPr>
        <p:spPr>
          <a:xfrm>
            <a:off x="4899660" y="4530122"/>
            <a:ext cx="807720" cy="85344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2C48E11B-F982-6275-20F8-5FB0BE3383B5}"/>
              </a:ext>
            </a:extLst>
          </p:cNvPr>
          <p:cNvSpPr/>
          <p:nvPr/>
        </p:nvSpPr>
        <p:spPr>
          <a:xfrm>
            <a:off x="2903220" y="4484656"/>
            <a:ext cx="807720" cy="853440"/>
          </a:xfrm>
          <a:prstGeom prst="ellipse">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161CBC23-3619-F915-F6D7-DFF4388CB7CD}"/>
              </a:ext>
            </a:extLst>
          </p:cNvPr>
          <p:cNvSpPr/>
          <p:nvPr/>
        </p:nvSpPr>
        <p:spPr>
          <a:xfrm>
            <a:off x="7179945" y="2910840"/>
            <a:ext cx="807720" cy="853440"/>
          </a:xfrm>
          <a:prstGeom prst="ellipse">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CEA803B3-58EB-DDF1-F393-60605C1F52CE}"/>
              </a:ext>
            </a:extLst>
          </p:cNvPr>
          <p:cNvSpPr/>
          <p:nvPr/>
        </p:nvSpPr>
        <p:spPr>
          <a:xfrm>
            <a:off x="8214360" y="4591082"/>
            <a:ext cx="807720" cy="85344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19C9815C-7F64-F286-41AF-9CA03CA4B3F6}"/>
              </a:ext>
            </a:extLst>
          </p:cNvPr>
          <p:cNvSpPr/>
          <p:nvPr/>
        </p:nvSpPr>
        <p:spPr>
          <a:xfrm>
            <a:off x="9254490" y="3337560"/>
            <a:ext cx="807720" cy="85344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5A6B2755-5D4F-A8E7-3496-2484F733AAAE}"/>
              </a:ext>
            </a:extLst>
          </p:cNvPr>
          <p:cNvSpPr/>
          <p:nvPr/>
        </p:nvSpPr>
        <p:spPr>
          <a:xfrm>
            <a:off x="5558790" y="3261360"/>
            <a:ext cx="807720" cy="85344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BB13ABEE-859B-C0EA-2410-CC344FC83B6B}"/>
              </a:ext>
            </a:extLst>
          </p:cNvPr>
          <p:cNvSpPr/>
          <p:nvPr/>
        </p:nvSpPr>
        <p:spPr>
          <a:xfrm>
            <a:off x="6675120" y="4572000"/>
            <a:ext cx="807720" cy="85344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F8681565-0CD0-9FD4-EF34-0C5B38252017}"/>
              </a:ext>
            </a:extLst>
          </p:cNvPr>
          <p:cNvSpPr/>
          <p:nvPr/>
        </p:nvSpPr>
        <p:spPr>
          <a:xfrm>
            <a:off x="2533650" y="2895600"/>
            <a:ext cx="807720" cy="853440"/>
          </a:xfrm>
          <a:prstGeom prst="ellipse">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9E77694C-0D13-39CC-8B7E-354A62A8D997}"/>
              </a:ext>
            </a:extLst>
          </p:cNvPr>
          <p:cNvSpPr/>
          <p:nvPr/>
        </p:nvSpPr>
        <p:spPr>
          <a:xfrm>
            <a:off x="7482840" y="5806440"/>
            <a:ext cx="807720" cy="853440"/>
          </a:xfrm>
          <a:prstGeom prst="ellipse">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462A6224-E5D4-C2EB-352D-8B69C267CE0E}"/>
              </a:ext>
            </a:extLst>
          </p:cNvPr>
          <p:cNvSpPr/>
          <p:nvPr/>
        </p:nvSpPr>
        <p:spPr>
          <a:xfrm>
            <a:off x="9565005" y="5224304"/>
            <a:ext cx="807720" cy="853440"/>
          </a:xfrm>
          <a:prstGeom prst="ellipse">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32" name="Straight Arrow Connector 31">
            <a:extLst>
              <a:ext uri="{FF2B5EF4-FFF2-40B4-BE49-F238E27FC236}">
                <a16:creationId xmlns:a16="http://schemas.microsoft.com/office/drawing/2014/main" id="{7148D6A0-1444-7263-7148-55F25AD62EB8}"/>
              </a:ext>
            </a:extLst>
          </p:cNvPr>
          <p:cNvCxnSpPr>
            <a:cxnSpLocks/>
          </p:cNvCxnSpPr>
          <p:nvPr/>
        </p:nvCxnSpPr>
        <p:spPr>
          <a:xfrm flipH="1" flipV="1">
            <a:off x="7886700" y="3756528"/>
            <a:ext cx="327660" cy="57188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AB665F88-C81C-A62C-03BB-7D6D7E1E725D}"/>
              </a:ext>
            </a:extLst>
          </p:cNvPr>
          <p:cNvCxnSpPr>
            <a:cxnSpLocks/>
          </p:cNvCxnSpPr>
          <p:nvPr/>
        </p:nvCxnSpPr>
        <p:spPr>
          <a:xfrm flipV="1">
            <a:off x="6507480" y="3337560"/>
            <a:ext cx="581025" cy="13741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E750E0B2-8937-88BE-5A75-F4BF00C951AB}"/>
              </a:ext>
            </a:extLst>
          </p:cNvPr>
          <p:cNvCxnSpPr>
            <a:cxnSpLocks/>
          </p:cNvCxnSpPr>
          <p:nvPr/>
        </p:nvCxnSpPr>
        <p:spPr>
          <a:xfrm>
            <a:off x="7404258" y="5427061"/>
            <a:ext cx="233363" cy="40823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D859A535-8BFD-3512-5992-F22C93624C34}"/>
              </a:ext>
            </a:extLst>
          </p:cNvPr>
          <p:cNvCxnSpPr>
            <a:cxnSpLocks/>
          </p:cNvCxnSpPr>
          <p:nvPr/>
        </p:nvCxnSpPr>
        <p:spPr>
          <a:xfrm flipV="1">
            <a:off x="8921115" y="4268323"/>
            <a:ext cx="272532" cy="30367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4EC7CAE4-1946-ADFD-3E5E-38FAED1FC3B0}"/>
              </a:ext>
            </a:extLst>
          </p:cNvPr>
          <p:cNvCxnSpPr>
            <a:cxnSpLocks/>
          </p:cNvCxnSpPr>
          <p:nvPr/>
        </p:nvCxnSpPr>
        <p:spPr>
          <a:xfrm flipV="1">
            <a:off x="7338062" y="3901694"/>
            <a:ext cx="144778" cy="59395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6A466325-09D3-C928-107D-27F4B8C8AA5E}"/>
              </a:ext>
            </a:extLst>
          </p:cNvPr>
          <p:cNvCxnSpPr>
            <a:cxnSpLocks/>
          </p:cNvCxnSpPr>
          <p:nvPr/>
        </p:nvCxnSpPr>
        <p:spPr>
          <a:xfrm>
            <a:off x="7727334" y="5126766"/>
            <a:ext cx="34043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6EE2017A-36C4-AD9D-5424-D6492F0386E5}"/>
              </a:ext>
            </a:extLst>
          </p:cNvPr>
          <p:cNvCxnSpPr>
            <a:cxnSpLocks/>
          </p:cNvCxnSpPr>
          <p:nvPr/>
        </p:nvCxnSpPr>
        <p:spPr>
          <a:xfrm flipH="1">
            <a:off x="7681674" y="4855330"/>
            <a:ext cx="368856"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B046EC87-77E6-981A-7559-4CF8DE9334B9}"/>
              </a:ext>
            </a:extLst>
          </p:cNvPr>
          <p:cNvCxnSpPr>
            <a:cxnSpLocks/>
          </p:cNvCxnSpPr>
          <p:nvPr/>
        </p:nvCxnSpPr>
        <p:spPr>
          <a:xfrm flipH="1">
            <a:off x="9003030" y="4268323"/>
            <a:ext cx="415290" cy="44083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37B9A36D-83BC-4267-B03B-0B36CA8E41F8}"/>
              </a:ext>
            </a:extLst>
          </p:cNvPr>
          <p:cNvCxnSpPr>
            <a:cxnSpLocks/>
          </p:cNvCxnSpPr>
          <p:nvPr/>
        </p:nvCxnSpPr>
        <p:spPr>
          <a:xfrm>
            <a:off x="9799322" y="4328414"/>
            <a:ext cx="167640" cy="68938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E03DD036-8B9B-6655-610B-ACCA0BCF198B}"/>
              </a:ext>
            </a:extLst>
          </p:cNvPr>
          <p:cNvCxnSpPr>
            <a:cxnSpLocks/>
          </p:cNvCxnSpPr>
          <p:nvPr/>
        </p:nvCxnSpPr>
        <p:spPr>
          <a:xfrm flipH="1">
            <a:off x="5642610" y="4198673"/>
            <a:ext cx="178117" cy="33144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72" name="Straight Arrow Connector 3071">
            <a:extLst>
              <a:ext uri="{FF2B5EF4-FFF2-40B4-BE49-F238E27FC236}">
                <a16:creationId xmlns:a16="http://schemas.microsoft.com/office/drawing/2014/main" id="{9FEE131A-687A-58DA-C5AF-DAE6B4E83EDA}"/>
              </a:ext>
            </a:extLst>
          </p:cNvPr>
          <p:cNvCxnSpPr>
            <a:cxnSpLocks/>
          </p:cNvCxnSpPr>
          <p:nvPr/>
        </p:nvCxnSpPr>
        <p:spPr>
          <a:xfrm flipV="1">
            <a:off x="5364480" y="4111086"/>
            <a:ext cx="182880" cy="35844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78" name="Straight Arrow Connector 3077">
            <a:extLst>
              <a:ext uri="{FF2B5EF4-FFF2-40B4-BE49-F238E27FC236}">
                <a16:creationId xmlns:a16="http://schemas.microsoft.com/office/drawing/2014/main" id="{0669CB0E-09A7-C22C-E350-B4CD6FEFE021}"/>
              </a:ext>
            </a:extLst>
          </p:cNvPr>
          <p:cNvCxnSpPr>
            <a:cxnSpLocks/>
          </p:cNvCxnSpPr>
          <p:nvPr/>
        </p:nvCxnSpPr>
        <p:spPr>
          <a:xfrm>
            <a:off x="6025812" y="5151016"/>
            <a:ext cx="34043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79" name="Straight Arrow Connector 3078">
            <a:extLst>
              <a:ext uri="{FF2B5EF4-FFF2-40B4-BE49-F238E27FC236}">
                <a16:creationId xmlns:a16="http://schemas.microsoft.com/office/drawing/2014/main" id="{C6D24F43-82A6-1C23-019F-478A610DB808}"/>
              </a:ext>
            </a:extLst>
          </p:cNvPr>
          <p:cNvCxnSpPr>
            <a:cxnSpLocks/>
          </p:cNvCxnSpPr>
          <p:nvPr/>
        </p:nvCxnSpPr>
        <p:spPr>
          <a:xfrm flipH="1">
            <a:off x="5980152" y="4879580"/>
            <a:ext cx="368856"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80" name="Straight Arrow Connector 3079">
            <a:extLst>
              <a:ext uri="{FF2B5EF4-FFF2-40B4-BE49-F238E27FC236}">
                <a16:creationId xmlns:a16="http://schemas.microsoft.com/office/drawing/2014/main" id="{E590FF6C-112A-DCC6-F3CE-7E09103F8566}"/>
              </a:ext>
            </a:extLst>
          </p:cNvPr>
          <p:cNvCxnSpPr>
            <a:cxnSpLocks/>
          </p:cNvCxnSpPr>
          <p:nvPr/>
        </p:nvCxnSpPr>
        <p:spPr>
          <a:xfrm>
            <a:off x="5041284" y="3959516"/>
            <a:ext cx="34043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81" name="Straight Arrow Connector 3080">
            <a:extLst>
              <a:ext uri="{FF2B5EF4-FFF2-40B4-BE49-F238E27FC236}">
                <a16:creationId xmlns:a16="http://schemas.microsoft.com/office/drawing/2014/main" id="{EAC20BEE-2EDD-4C73-A705-886FF0BC4958}"/>
              </a:ext>
            </a:extLst>
          </p:cNvPr>
          <p:cNvCxnSpPr>
            <a:cxnSpLocks/>
          </p:cNvCxnSpPr>
          <p:nvPr/>
        </p:nvCxnSpPr>
        <p:spPr>
          <a:xfrm flipH="1">
            <a:off x="4995624" y="3688080"/>
            <a:ext cx="368856"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82" name="Straight Arrow Connector 3081">
            <a:extLst>
              <a:ext uri="{FF2B5EF4-FFF2-40B4-BE49-F238E27FC236}">
                <a16:creationId xmlns:a16="http://schemas.microsoft.com/office/drawing/2014/main" id="{06C08103-BA30-A085-5D43-715132263417}"/>
              </a:ext>
            </a:extLst>
          </p:cNvPr>
          <p:cNvCxnSpPr>
            <a:cxnSpLocks/>
          </p:cNvCxnSpPr>
          <p:nvPr/>
        </p:nvCxnSpPr>
        <p:spPr>
          <a:xfrm>
            <a:off x="4559230" y="4420161"/>
            <a:ext cx="294710" cy="28899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84" name="Straight Arrow Connector 3083">
            <a:extLst>
              <a:ext uri="{FF2B5EF4-FFF2-40B4-BE49-F238E27FC236}">
                <a16:creationId xmlns:a16="http://schemas.microsoft.com/office/drawing/2014/main" id="{1ECA964A-D771-9C87-C591-E15E43A2D614}"/>
              </a:ext>
            </a:extLst>
          </p:cNvPr>
          <p:cNvCxnSpPr>
            <a:cxnSpLocks/>
          </p:cNvCxnSpPr>
          <p:nvPr/>
        </p:nvCxnSpPr>
        <p:spPr>
          <a:xfrm flipH="1" flipV="1">
            <a:off x="4718402" y="4384287"/>
            <a:ext cx="207936" cy="20679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88" name="Straight Arrow Connector 3087">
            <a:extLst>
              <a:ext uri="{FF2B5EF4-FFF2-40B4-BE49-F238E27FC236}">
                <a16:creationId xmlns:a16="http://schemas.microsoft.com/office/drawing/2014/main" id="{827A5D9C-BD8A-A382-7594-4F5A5FD3049F}"/>
              </a:ext>
            </a:extLst>
          </p:cNvPr>
          <p:cNvCxnSpPr>
            <a:cxnSpLocks/>
          </p:cNvCxnSpPr>
          <p:nvPr/>
        </p:nvCxnSpPr>
        <p:spPr>
          <a:xfrm flipH="1">
            <a:off x="3666935" y="4210619"/>
            <a:ext cx="418995" cy="3075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90" name="Straight Arrow Connector 3089">
            <a:extLst>
              <a:ext uri="{FF2B5EF4-FFF2-40B4-BE49-F238E27FC236}">
                <a16:creationId xmlns:a16="http://schemas.microsoft.com/office/drawing/2014/main" id="{C235FDEE-287D-95D3-5D6A-4E8207206639}"/>
              </a:ext>
            </a:extLst>
          </p:cNvPr>
          <p:cNvCxnSpPr>
            <a:cxnSpLocks/>
          </p:cNvCxnSpPr>
          <p:nvPr/>
        </p:nvCxnSpPr>
        <p:spPr>
          <a:xfrm flipH="1" flipV="1">
            <a:off x="3472972" y="3415138"/>
            <a:ext cx="510435" cy="27294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4259389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3" name="Group 122">
            <a:extLst>
              <a:ext uri="{FF2B5EF4-FFF2-40B4-BE49-F238E27FC236}">
                <a16:creationId xmlns:a16="http://schemas.microsoft.com/office/drawing/2014/main" id="{16ABD5A8-73B4-42E6-1CD6-D1A30C1C24F9}"/>
              </a:ext>
            </a:extLst>
          </p:cNvPr>
          <p:cNvGrpSpPr/>
          <p:nvPr/>
        </p:nvGrpSpPr>
        <p:grpSpPr>
          <a:xfrm>
            <a:off x="5440680" y="3855720"/>
            <a:ext cx="6751320" cy="3002280"/>
            <a:chOff x="3627120" y="2689542"/>
            <a:chExt cx="8915400" cy="4351338"/>
          </a:xfrm>
        </p:grpSpPr>
        <p:sp>
          <p:nvSpPr>
            <p:cNvPr id="43" name="Oval 42">
              <a:extLst>
                <a:ext uri="{FF2B5EF4-FFF2-40B4-BE49-F238E27FC236}">
                  <a16:creationId xmlns:a16="http://schemas.microsoft.com/office/drawing/2014/main" id="{5E9B1DA8-2910-48D9-F3BB-C89031BA1DD3}"/>
                </a:ext>
              </a:extLst>
            </p:cNvPr>
            <p:cNvSpPr/>
            <p:nvPr/>
          </p:nvSpPr>
          <p:spPr>
            <a:xfrm>
              <a:off x="5581196" y="3615430"/>
              <a:ext cx="781503" cy="89586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8A2123D0-0CC6-7966-DDAD-C2536BFCA2E2}"/>
                </a:ext>
              </a:extLst>
            </p:cNvPr>
            <p:cNvSpPr/>
            <p:nvPr/>
          </p:nvSpPr>
          <p:spPr>
            <a:xfrm>
              <a:off x="6434636" y="4670578"/>
              <a:ext cx="781503" cy="89586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9317572F-D033-E5B7-771A-B62B20B34166}"/>
                </a:ext>
              </a:extLst>
            </p:cNvPr>
            <p:cNvSpPr/>
            <p:nvPr/>
          </p:nvSpPr>
          <p:spPr>
            <a:xfrm>
              <a:off x="4438196" y="4625112"/>
              <a:ext cx="781503" cy="895864"/>
            </a:xfrm>
            <a:prstGeom prst="ellipse">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3BFC35A4-6008-D001-3ACF-D6BA1AE24AFC}"/>
                </a:ext>
              </a:extLst>
            </p:cNvPr>
            <p:cNvSpPr/>
            <p:nvPr/>
          </p:nvSpPr>
          <p:spPr>
            <a:xfrm>
              <a:off x="8714921" y="3051296"/>
              <a:ext cx="781503" cy="895864"/>
            </a:xfrm>
            <a:prstGeom prst="ellipse">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79167A9B-9DC4-519D-9E3B-0FE6F911C629}"/>
                </a:ext>
              </a:extLst>
            </p:cNvPr>
            <p:cNvSpPr/>
            <p:nvPr/>
          </p:nvSpPr>
          <p:spPr>
            <a:xfrm>
              <a:off x="9749336" y="4731538"/>
              <a:ext cx="781503" cy="89586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E7616CBF-C53F-5BDB-881D-6E653F47217C}"/>
                </a:ext>
              </a:extLst>
            </p:cNvPr>
            <p:cNvSpPr/>
            <p:nvPr/>
          </p:nvSpPr>
          <p:spPr>
            <a:xfrm>
              <a:off x="10789466" y="3478016"/>
              <a:ext cx="781503" cy="89586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A3BBC630-4523-C5E1-D6E2-7D17A1376C34}"/>
                </a:ext>
              </a:extLst>
            </p:cNvPr>
            <p:cNvSpPr/>
            <p:nvPr/>
          </p:nvSpPr>
          <p:spPr>
            <a:xfrm>
              <a:off x="7093766" y="3401816"/>
              <a:ext cx="781503" cy="89586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98334101-3129-4C1B-CC4A-8BF2AA261272}"/>
                </a:ext>
              </a:extLst>
            </p:cNvPr>
            <p:cNvSpPr/>
            <p:nvPr/>
          </p:nvSpPr>
          <p:spPr>
            <a:xfrm>
              <a:off x="8210096" y="4712456"/>
              <a:ext cx="781503" cy="89586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04BE2000-E29D-9B14-C559-6AC276F74D87}"/>
                </a:ext>
              </a:extLst>
            </p:cNvPr>
            <p:cNvSpPr/>
            <p:nvPr/>
          </p:nvSpPr>
          <p:spPr>
            <a:xfrm>
              <a:off x="4068626" y="3036056"/>
              <a:ext cx="781503" cy="895864"/>
            </a:xfrm>
            <a:prstGeom prst="ellipse">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2B0630E1-0C9C-AFF5-917A-728241A3163E}"/>
                </a:ext>
              </a:extLst>
            </p:cNvPr>
            <p:cNvSpPr/>
            <p:nvPr/>
          </p:nvSpPr>
          <p:spPr>
            <a:xfrm>
              <a:off x="9017816" y="5946896"/>
              <a:ext cx="781503" cy="895864"/>
            </a:xfrm>
            <a:prstGeom prst="ellipse">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448E8FD3-9BD5-23A1-1A80-169A3B90AA1B}"/>
                </a:ext>
              </a:extLst>
            </p:cNvPr>
            <p:cNvSpPr/>
            <p:nvPr/>
          </p:nvSpPr>
          <p:spPr>
            <a:xfrm>
              <a:off x="11099981" y="5364760"/>
              <a:ext cx="781503" cy="895864"/>
            </a:xfrm>
            <a:prstGeom prst="ellipse">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54" name="Straight Arrow Connector 53">
              <a:extLst>
                <a:ext uri="{FF2B5EF4-FFF2-40B4-BE49-F238E27FC236}">
                  <a16:creationId xmlns:a16="http://schemas.microsoft.com/office/drawing/2014/main" id="{18CB6125-9414-B9AA-9106-1BF516602463}"/>
                </a:ext>
              </a:extLst>
            </p:cNvPr>
            <p:cNvCxnSpPr>
              <a:cxnSpLocks/>
            </p:cNvCxnSpPr>
            <p:nvPr/>
          </p:nvCxnSpPr>
          <p:spPr>
            <a:xfrm flipH="1">
              <a:off x="9395460" y="3910980"/>
              <a:ext cx="10635" cy="2842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65553703-DB71-AE06-3C6E-5A7E42DAF19F}"/>
                </a:ext>
              </a:extLst>
            </p:cNvPr>
            <p:cNvCxnSpPr>
              <a:cxnSpLocks/>
            </p:cNvCxnSpPr>
            <p:nvPr/>
          </p:nvCxnSpPr>
          <p:spPr>
            <a:xfrm>
              <a:off x="8035099" y="3513609"/>
              <a:ext cx="562166" cy="683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C4F08ED0-92A9-07E8-17B5-0548ADDD1BAF}"/>
                </a:ext>
              </a:extLst>
            </p:cNvPr>
            <p:cNvCxnSpPr>
              <a:cxnSpLocks/>
            </p:cNvCxnSpPr>
            <p:nvPr/>
          </p:nvCxnSpPr>
          <p:spPr>
            <a:xfrm>
              <a:off x="8920593" y="5589648"/>
              <a:ext cx="225788" cy="4285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5B54A8E9-67CF-F165-5C79-B947AC30F56E}"/>
                </a:ext>
              </a:extLst>
            </p:cNvPr>
            <p:cNvCxnSpPr>
              <a:cxnSpLocks/>
            </p:cNvCxnSpPr>
            <p:nvPr/>
          </p:nvCxnSpPr>
          <p:spPr>
            <a:xfrm>
              <a:off x="10438721" y="4436107"/>
              <a:ext cx="263686" cy="1509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61F2CA60-EFF9-2F06-C7DE-58166B15B308}"/>
                </a:ext>
              </a:extLst>
            </p:cNvPr>
            <p:cNvCxnSpPr>
              <a:cxnSpLocks/>
            </p:cNvCxnSpPr>
            <p:nvPr/>
          </p:nvCxnSpPr>
          <p:spPr>
            <a:xfrm>
              <a:off x="8851521" y="4055049"/>
              <a:ext cx="140079" cy="2952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D7A570B6-2E30-BBBD-ED62-CCCDE39FBBC3}"/>
                </a:ext>
              </a:extLst>
            </p:cNvPr>
            <p:cNvCxnSpPr>
              <a:cxnSpLocks/>
            </p:cNvCxnSpPr>
            <p:nvPr/>
          </p:nvCxnSpPr>
          <p:spPr>
            <a:xfrm>
              <a:off x="9247144" y="5309646"/>
              <a:ext cx="32938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4F209109-2455-B2DC-B4E5-35BAF53C4310}"/>
                </a:ext>
              </a:extLst>
            </p:cNvPr>
            <p:cNvCxnSpPr>
              <a:cxnSpLocks/>
            </p:cNvCxnSpPr>
            <p:nvPr/>
          </p:nvCxnSpPr>
          <p:spPr>
            <a:xfrm flipH="1">
              <a:off x="9190434" y="5038210"/>
              <a:ext cx="1197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C04886D6-1AEF-2667-E605-4E2A888FC2B5}"/>
                </a:ext>
              </a:extLst>
            </p:cNvPr>
            <p:cNvCxnSpPr>
              <a:cxnSpLocks/>
            </p:cNvCxnSpPr>
            <p:nvPr/>
          </p:nvCxnSpPr>
          <p:spPr>
            <a:xfrm flipH="1">
              <a:off x="10511790" y="4429289"/>
              <a:ext cx="13480" cy="46275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17A80EA1-E09C-4870-9270-B8A495D803A3}"/>
                </a:ext>
              </a:extLst>
            </p:cNvPr>
            <p:cNvCxnSpPr>
              <a:cxnSpLocks/>
            </p:cNvCxnSpPr>
            <p:nvPr/>
          </p:nvCxnSpPr>
          <p:spPr>
            <a:xfrm>
              <a:off x="11313523" y="4477025"/>
              <a:ext cx="162199" cy="72365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E9F016AF-D834-E4E8-8829-1ADB9FD92D0A}"/>
                </a:ext>
              </a:extLst>
            </p:cNvPr>
            <p:cNvCxnSpPr>
              <a:cxnSpLocks/>
            </p:cNvCxnSpPr>
            <p:nvPr/>
          </p:nvCxnSpPr>
          <p:spPr>
            <a:xfrm flipH="1">
              <a:off x="7151370" y="4365077"/>
              <a:ext cx="5781" cy="34792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20CC5D2A-0656-CAC4-7D63-508E0C3CE9DE}"/>
                </a:ext>
              </a:extLst>
            </p:cNvPr>
            <p:cNvCxnSpPr>
              <a:cxnSpLocks/>
            </p:cNvCxnSpPr>
            <p:nvPr/>
          </p:nvCxnSpPr>
          <p:spPr>
            <a:xfrm>
              <a:off x="6879176" y="4276148"/>
              <a:ext cx="176944" cy="1781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97AC45E4-8560-4AF1-3539-73E1AC54D1CE}"/>
                </a:ext>
              </a:extLst>
            </p:cNvPr>
            <p:cNvCxnSpPr>
              <a:cxnSpLocks/>
            </p:cNvCxnSpPr>
            <p:nvPr/>
          </p:nvCxnSpPr>
          <p:spPr>
            <a:xfrm>
              <a:off x="7545622" y="5333896"/>
              <a:ext cx="32938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C5F6010A-948F-7460-6710-69E940CAAD5A}"/>
                </a:ext>
              </a:extLst>
            </p:cNvPr>
            <p:cNvCxnSpPr>
              <a:cxnSpLocks/>
            </p:cNvCxnSpPr>
            <p:nvPr/>
          </p:nvCxnSpPr>
          <p:spPr>
            <a:xfrm flipH="1">
              <a:off x="7488912" y="5062460"/>
              <a:ext cx="1197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C5872E0E-8F59-69CC-D38C-DD26169B6CF4}"/>
                </a:ext>
              </a:extLst>
            </p:cNvPr>
            <p:cNvCxnSpPr>
              <a:cxnSpLocks/>
            </p:cNvCxnSpPr>
            <p:nvPr/>
          </p:nvCxnSpPr>
          <p:spPr>
            <a:xfrm>
              <a:off x="6561094" y="4142396"/>
              <a:ext cx="32938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D407DEF1-5A6E-2527-01C2-FD30B7F5DE32}"/>
                </a:ext>
              </a:extLst>
            </p:cNvPr>
            <p:cNvCxnSpPr>
              <a:cxnSpLocks/>
            </p:cNvCxnSpPr>
            <p:nvPr/>
          </p:nvCxnSpPr>
          <p:spPr>
            <a:xfrm flipH="1">
              <a:off x="6504384" y="3870960"/>
              <a:ext cx="1197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389658B3-DCB3-F1D7-65DC-F0A6CEE41675}"/>
                </a:ext>
              </a:extLst>
            </p:cNvPr>
            <p:cNvCxnSpPr>
              <a:cxnSpLocks/>
            </p:cNvCxnSpPr>
            <p:nvPr/>
          </p:nvCxnSpPr>
          <p:spPr>
            <a:xfrm>
              <a:off x="6077556" y="4588675"/>
              <a:ext cx="285144" cy="30336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1DFD5838-1A97-657D-3784-3613630E63AC}"/>
                </a:ext>
              </a:extLst>
            </p:cNvPr>
            <p:cNvCxnSpPr>
              <a:cxnSpLocks/>
            </p:cNvCxnSpPr>
            <p:nvPr/>
          </p:nvCxnSpPr>
          <p:spPr>
            <a:xfrm flipH="1">
              <a:off x="6227162" y="4556887"/>
              <a:ext cx="6749" cy="1028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41ED77CE-A7DC-E470-76C2-1A80A0733D45}"/>
                </a:ext>
              </a:extLst>
            </p:cNvPr>
            <p:cNvCxnSpPr>
              <a:cxnSpLocks/>
            </p:cNvCxnSpPr>
            <p:nvPr/>
          </p:nvCxnSpPr>
          <p:spPr>
            <a:xfrm flipH="1">
              <a:off x="5175695" y="4378211"/>
              <a:ext cx="13600" cy="32284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35FA9FF6-8F85-E266-7A94-54CCCF5AEF4C}"/>
                </a:ext>
              </a:extLst>
            </p:cNvPr>
            <p:cNvCxnSpPr>
              <a:cxnSpLocks/>
            </p:cNvCxnSpPr>
            <p:nvPr/>
          </p:nvCxnSpPr>
          <p:spPr>
            <a:xfrm flipH="1">
              <a:off x="4981732" y="3584450"/>
              <a:ext cx="16568" cy="1356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3" name="Rectangle 72">
              <a:extLst>
                <a:ext uri="{FF2B5EF4-FFF2-40B4-BE49-F238E27FC236}">
                  <a16:creationId xmlns:a16="http://schemas.microsoft.com/office/drawing/2014/main" id="{2AB0A395-FE39-D8ED-92C9-E70DA52AFCF7}"/>
                </a:ext>
              </a:extLst>
            </p:cNvPr>
            <p:cNvSpPr/>
            <p:nvPr/>
          </p:nvSpPr>
          <p:spPr>
            <a:xfrm>
              <a:off x="3627120" y="2689542"/>
              <a:ext cx="8915400" cy="4351338"/>
            </a:xfrm>
            <a:prstGeom prst="rect">
              <a:avLst/>
            </a:prstGeom>
            <a:solidFill>
              <a:schemeClr val="bg1">
                <a:alpha val="8509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8" name="Content Placeholder 2">
            <a:extLst>
              <a:ext uri="{FF2B5EF4-FFF2-40B4-BE49-F238E27FC236}">
                <a16:creationId xmlns:a16="http://schemas.microsoft.com/office/drawing/2014/main" id="{A33BC7B1-E128-6C47-FF28-BF45D6FAE286}"/>
              </a:ext>
            </a:extLst>
          </p:cNvPr>
          <p:cNvSpPr txBox="1">
            <a:spLocks/>
          </p:cNvSpPr>
          <p:nvPr/>
        </p:nvSpPr>
        <p:spPr>
          <a:xfrm>
            <a:off x="1249680" y="1889506"/>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a “population of populations” 	-Richard Levins 1969</a:t>
            </a:r>
            <a:endParaRPr lang="en-US" dirty="0"/>
          </a:p>
        </p:txBody>
      </p:sp>
      <mc:AlternateContent xmlns:mc="http://schemas.openxmlformats.org/markup-compatibility/2006" xmlns:a14="http://schemas.microsoft.com/office/drawing/2010/main">
        <mc:Choice Requires="a14">
          <p:sp>
            <p:nvSpPr>
              <p:cNvPr id="130" name="TextBox 129">
                <a:extLst>
                  <a:ext uri="{FF2B5EF4-FFF2-40B4-BE49-F238E27FC236}">
                    <a16:creationId xmlns:a16="http://schemas.microsoft.com/office/drawing/2014/main" id="{7965E1A8-5DBC-5241-EEC8-B9F585AB8860}"/>
                  </a:ext>
                </a:extLst>
              </p:cNvPr>
              <p:cNvSpPr txBox="1"/>
              <p:nvPr/>
            </p:nvSpPr>
            <p:spPr>
              <a:xfrm>
                <a:off x="1122437" y="2847904"/>
                <a:ext cx="4001311" cy="88626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latin typeface="Cambria Math" panose="02040503050406030204" pitchFamily="18" charset="0"/>
                            </a:rPr>
                          </m:ctrlPr>
                        </m:fPr>
                        <m:num>
                          <m:r>
                            <a:rPr lang="en-US" sz="3000" b="0" i="1" smtClean="0">
                              <a:latin typeface="Cambria Math" panose="02040503050406030204" pitchFamily="18" charset="0"/>
                            </a:rPr>
                            <m:t>𝑑𝑝</m:t>
                          </m:r>
                        </m:num>
                        <m:den>
                          <m:r>
                            <a:rPr lang="en-US" sz="3000" b="0" i="1" smtClean="0">
                              <a:latin typeface="Cambria Math" panose="02040503050406030204" pitchFamily="18" charset="0"/>
                            </a:rPr>
                            <m:t>𝑑𝑡</m:t>
                          </m:r>
                        </m:den>
                      </m:f>
                      <m:r>
                        <a:rPr lang="en-US" sz="3000" b="0" i="1" smtClean="0">
                          <a:latin typeface="Cambria Math" panose="02040503050406030204" pitchFamily="18" charset="0"/>
                        </a:rPr>
                        <m:t>=</m:t>
                      </m:r>
                      <m:r>
                        <a:rPr lang="en-US" sz="3000" b="0" i="1" smtClean="0">
                          <a:latin typeface="Cambria Math" panose="02040503050406030204" pitchFamily="18" charset="0"/>
                        </a:rPr>
                        <m:t>𝑐𝑝</m:t>
                      </m:r>
                      <m:d>
                        <m:dPr>
                          <m:ctrlPr>
                            <a:rPr lang="en-US" sz="3000" b="0" i="1" smtClean="0">
                              <a:latin typeface="Cambria Math" panose="02040503050406030204" pitchFamily="18" charset="0"/>
                            </a:rPr>
                          </m:ctrlPr>
                        </m:dPr>
                        <m:e>
                          <m:r>
                            <a:rPr lang="en-US" sz="3000" b="0" i="1" smtClean="0">
                              <a:latin typeface="Cambria Math" panose="02040503050406030204" pitchFamily="18" charset="0"/>
                            </a:rPr>
                            <m:t>1−</m:t>
                          </m:r>
                          <m:r>
                            <a:rPr lang="en-US" sz="3000" b="0" i="1" smtClean="0">
                              <a:latin typeface="Cambria Math" panose="02040503050406030204" pitchFamily="18" charset="0"/>
                            </a:rPr>
                            <m:t>𝑝</m:t>
                          </m:r>
                        </m:e>
                      </m:d>
                      <m:r>
                        <a:rPr lang="en-US" sz="3000" b="0" i="1" smtClean="0">
                          <a:latin typeface="Cambria Math" panose="02040503050406030204" pitchFamily="18" charset="0"/>
                        </a:rPr>
                        <m:t> −</m:t>
                      </m:r>
                      <m:r>
                        <a:rPr lang="en-US" sz="3000" b="0" i="1" smtClean="0">
                          <a:latin typeface="Cambria Math" panose="02040503050406030204" pitchFamily="18" charset="0"/>
                        </a:rPr>
                        <m:t>𝑒𝑝</m:t>
                      </m:r>
                    </m:oMath>
                  </m:oMathPara>
                </a14:m>
                <a:endParaRPr lang="en-US" sz="3000" dirty="0"/>
              </a:p>
            </p:txBody>
          </p:sp>
        </mc:Choice>
        <mc:Fallback xmlns="">
          <p:sp>
            <p:nvSpPr>
              <p:cNvPr id="130" name="TextBox 129">
                <a:extLst>
                  <a:ext uri="{FF2B5EF4-FFF2-40B4-BE49-F238E27FC236}">
                    <a16:creationId xmlns:a16="http://schemas.microsoft.com/office/drawing/2014/main" id="{7965E1A8-5DBC-5241-EEC8-B9F585AB8860}"/>
                  </a:ext>
                </a:extLst>
              </p:cNvPr>
              <p:cNvSpPr txBox="1">
                <a:spLocks noRot="1" noChangeAspect="1" noMove="1" noResize="1" noEditPoints="1" noAdjustHandles="1" noChangeArrowheads="1" noChangeShapeType="1" noTextEdit="1"/>
              </p:cNvSpPr>
              <p:nvPr/>
            </p:nvSpPr>
            <p:spPr>
              <a:xfrm>
                <a:off x="1122437" y="2847904"/>
                <a:ext cx="4001311" cy="886268"/>
              </a:xfrm>
              <a:prstGeom prst="rect">
                <a:avLst/>
              </a:prstGeom>
              <a:blipFill>
                <a:blip r:embed="rId3"/>
                <a:stretch>
                  <a:fillRect t="-4225" b="-11268"/>
                </a:stretch>
              </a:blipFill>
            </p:spPr>
            <p:txBody>
              <a:bodyPr/>
              <a:lstStyle/>
              <a:p>
                <a:r>
                  <a:rPr lang="en-US">
                    <a:noFill/>
                  </a:rPr>
                  <a:t> </a:t>
                </a:r>
              </a:p>
            </p:txBody>
          </p:sp>
        </mc:Fallback>
      </mc:AlternateContent>
      <p:cxnSp>
        <p:nvCxnSpPr>
          <p:cNvPr id="131" name="Straight Arrow Connector 130">
            <a:extLst>
              <a:ext uri="{FF2B5EF4-FFF2-40B4-BE49-F238E27FC236}">
                <a16:creationId xmlns:a16="http://schemas.microsoft.com/office/drawing/2014/main" id="{F65EAF83-78FB-B379-722C-728B1D0D3D2D}"/>
              </a:ext>
            </a:extLst>
          </p:cNvPr>
          <p:cNvCxnSpPr>
            <a:cxnSpLocks/>
          </p:cNvCxnSpPr>
          <p:nvPr/>
        </p:nvCxnSpPr>
        <p:spPr>
          <a:xfrm flipH="1">
            <a:off x="4999665" y="3444612"/>
            <a:ext cx="513367"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2" name="TextBox 131">
            <a:extLst>
              <a:ext uri="{FF2B5EF4-FFF2-40B4-BE49-F238E27FC236}">
                <a16:creationId xmlns:a16="http://schemas.microsoft.com/office/drawing/2014/main" id="{546C407C-983F-D35F-D964-21529E80CD8B}"/>
              </a:ext>
            </a:extLst>
          </p:cNvPr>
          <p:cNvSpPr txBox="1"/>
          <p:nvPr/>
        </p:nvSpPr>
        <p:spPr>
          <a:xfrm>
            <a:off x="5664249" y="2618625"/>
            <a:ext cx="1902464" cy="1446550"/>
          </a:xfrm>
          <a:prstGeom prst="rect">
            <a:avLst/>
          </a:prstGeom>
          <a:noFill/>
        </p:spPr>
        <p:txBody>
          <a:bodyPr wrap="square">
            <a:spAutoFit/>
          </a:bodyPr>
          <a:lstStyle/>
          <a:p>
            <a:r>
              <a:rPr lang="en-US" sz="2200" dirty="0">
                <a:latin typeface="Helvetica" pitchFamily="2" charset="0"/>
              </a:rPr>
              <a:t>fraction of patches occupied at a given time</a:t>
            </a:r>
            <a:endParaRPr lang="en-US" dirty="0">
              <a:effectLst/>
              <a:latin typeface="Helvetica" pitchFamily="2" charset="0"/>
            </a:endParaRPr>
          </a:p>
        </p:txBody>
      </p:sp>
      <p:cxnSp>
        <p:nvCxnSpPr>
          <p:cNvPr id="133" name="Straight Arrow Connector 132">
            <a:extLst>
              <a:ext uri="{FF2B5EF4-FFF2-40B4-BE49-F238E27FC236}">
                <a16:creationId xmlns:a16="http://schemas.microsoft.com/office/drawing/2014/main" id="{FA994357-2216-77B9-DE11-656BDE8BDC9F}"/>
              </a:ext>
            </a:extLst>
          </p:cNvPr>
          <p:cNvCxnSpPr>
            <a:cxnSpLocks/>
          </p:cNvCxnSpPr>
          <p:nvPr/>
        </p:nvCxnSpPr>
        <p:spPr>
          <a:xfrm flipV="1">
            <a:off x="4566824" y="3642732"/>
            <a:ext cx="0" cy="56778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4" name="TextBox 133">
            <a:extLst>
              <a:ext uri="{FF2B5EF4-FFF2-40B4-BE49-F238E27FC236}">
                <a16:creationId xmlns:a16="http://schemas.microsoft.com/office/drawing/2014/main" id="{6B64BCF3-C568-A561-A4CC-D1761B42B2A1}"/>
              </a:ext>
            </a:extLst>
          </p:cNvPr>
          <p:cNvSpPr txBox="1"/>
          <p:nvPr/>
        </p:nvSpPr>
        <p:spPr>
          <a:xfrm>
            <a:off x="3845946" y="4241722"/>
            <a:ext cx="1426634" cy="769441"/>
          </a:xfrm>
          <a:prstGeom prst="rect">
            <a:avLst/>
          </a:prstGeom>
          <a:noFill/>
        </p:spPr>
        <p:txBody>
          <a:bodyPr wrap="square">
            <a:spAutoFit/>
          </a:bodyPr>
          <a:lstStyle/>
          <a:p>
            <a:r>
              <a:rPr lang="en-US" sz="2200" dirty="0">
                <a:latin typeface="Helvetica" pitchFamily="2" charset="0"/>
              </a:rPr>
              <a:t>extinction rate</a:t>
            </a:r>
            <a:endParaRPr lang="en-US" dirty="0">
              <a:effectLst/>
              <a:latin typeface="Helvetica" pitchFamily="2" charset="0"/>
            </a:endParaRPr>
          </a:p>
        </p:txBody>
      </p:sp>
      <p:cxnSp>
        <p:nvCxnSpPr>
          <p:cNvPr id="135" name="Straight Arrow Connector 134">
            <a:extLst>
              <a:ext uri="{FF2B5EF4-FFF2-40B4-BE49-F238E27FC236}">
                <a16:creationId xmlns:a16="http://schemas.microsoft.com/office/drawing/2014/main" id="{507D3B49-3D15-9041-B9B8-A896803F9179}"/>
              </a:ext>
            </a:extLst>
          </p:cNvPr>
          <p:cNvCxnSpPr>
            <a:cxnSpLocks/>
          </p:cNvCxnSpPr>
          <p:nvPr/>
        </p:nvCxnSpPr>
        <p:spPr>
          <a:xfrm flipV="1">
            <a:off x="2352365" y="3655142"/>
            <a:ext cx="0" cy="56778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6" name="TextBox 135">
            <a:extLst>
              <a:ext uri="{FF2B5EF4-FFF2-40B4-BE49-F238E27FC236}">
                <a16:creationId xmlns:a16="http://schemas.microsoft.com/office/drawing/2014/main" id="{27C23AEA-B16D-67CD-9DB6-B660C8E6218B}"/>
              </a:ext>
            </a:extLst>
          </p:cNvPr>
          <p:cNvSpPr txBox="1"/>
          <p:nvPr/>
        </p:nvSpPr>
        <p:spPr>
          <a:xfrm>
            <a:off x="1158422" y="4260724"/>
            <a:ext cx="1781805" cy="769441"/>
          </a:xfrm>
          <a:prstGeom prst="rect">
            <a:avLst/>
          </a:prstGeom>
          <a:noFill/>
        </p:spPr>
        <p:txBody>
          <a:bodyPr wrap="square">
            <a:spAutoFit/>
          </a:bodyPr>
          <a:lstStyle/>
          <a:p>
            <a:r>
              <a:rPr lang="en-US" sz="2200" dirty="0">
                <a:latin typeface="Helvetica" pitchFamily="2" charset="0"/>
              </a:rPr>
              <a:t>colonization rate</a:t>
            </a:r>
            <a:endParaRPr lang="en-US" dirty="0">
              <a:effectLst/>
              <a:latin typeface="Helvetica" pitchFamily="2" charset="0"/>
            </a:endParaRPr>
          </a:p>
        </p:txBody>
      </p:sp>
      <p:sp>
        <p:nvSpPr>
          <p:cNvPr id="137" name="Right Brace 136">
            <a:extLst>
              <a:ext uri="{FF2B5EF4-FFF2-40B4-BE49-F238E27FC236}">
                <a16:creationId xmlns:a16="http://schemas.microsoft.com/office/drawing/2014/main" id="{0F442B1F-191F-2D81-B834-3C9705FB9912}"/>
              </a:ext>
            </a:extLst>
          </p:cNvPr>
          <p:cNvSpPr/>
          <p:nvPr/>
        </p:nvSpPr>
        <p:spPr>
          <a:xfrm rot="5400000">
            <a:off x="2701772" y="3815773"/>
            <a:ext cx="1107879" cy="864265"/>
          </a:xfrm>
          <a:prstGeom prst="rightBrace">
            <a:avLst>
              <a:gd name="adj1" fmla="val 11860"/>
              <a:gd name="adj2" fmla="val 48122"/>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8" name="TextBox 137">
            <a:extLst>
              <a:ext uri="{FF2B5EF4-FFF2-40B4-BE49-F238E27FC236}">
                <a16:creationId xmlns:a16="http://schemas.microsoft.com/office/drawing/2014/main" id="{7A1B4DCC-AB33-A6B2-E900-80D26F3950EC}"/>
              </a:ext>
            </a:extLst>
          </p:cNvPr>
          <p:cNvSpPr txBox="1"/>
          <p:nvPr/>
        </p:nvSpPr>
        <p:spPr>
          <a:xfrm>
            <a:off x="2367221" y="4983717"/>
            <a:ext cx="1781805" cy="1107996"/>
          </a:xfrm>
          <a:prstGeom prst="rect">
            <a:avLst/>
          </a:prstGeom>
          <a:noFill/>
        </p:spPr>
        <p:txBody>
          <a:bodyPr wrap="square">
            <a:spAutoFit/>
          </a:bodyPr>
          <a:lstStyle/>
          <a:p>
            <a:r>
              <a:rPr lang="en-US" sz="2200" dirty="0">
                <a:latin typeface="Helvetica" pitchFamily="2" charset="0"/>
              </a:rPr>
              <a:t>proportion of unoccupied patches</a:t>
            </a:r>
            <a:endParaRPr lang="en-US" dirty="0">
              <a:effectLst/>
              <a:latin typeface="Helvetica" pitchFamily="2" charset="0"/>
            </a:endParaRPr>
          </a:p>
        </p:txBody>
      </p:sp>
      <p:sp>
        <p:nvSpPr>
          <p:cNvPr id="143" name="Title 1">
            <a:extLst>
              <a:ext uri="{FF2B5EF4-FFF2-40B4-BE49-F238E27FC236}">
                <a16:creationId xmlns:a16="http://schemas.microsoft.com/office/drawing/2014/main" id="{838D78E4-4049-A021-7E36-911EDDD3D4EB}"/>
              </a:ext>
            </a:extLst>
          </p:cNvPr>
          <p:cNvSpPr>
            <a:spLocks noGrp="1"/>
          </p:cNvSpPr>
          <p:nvPr>
            <p:ph type="title"/>
          </p:nvPr>
        </p:nvSpPr>
        <p:spPr>
          <a:xfrm>
            <a:off x="838200" y="365125"/>
            <a:ext cx="10652760" cy="1325563"/>
          </a:xfrm>
        </p:spPr>
        <p:txBody>
          <a:bodyPr>
            <a:noAutofit/>
          </a:bodyPr>
          <a:lstStyle/>
          <a:p>
            <a:r>
              <a:rPr lang="en-US" sz="4000" dirty="0">
                <a:latin typeface="+mn-lt"/>
              </a:rPr>
              <a:t>Modeling metapopulation dynamics</a:t>
            </a:r>
          </a:p>
        </p:txBody>
      </p:sp>
      <p:sp>
        <p:nvSpPr>
          <p:cNvPr id="2" name="Content Placeholder 2">
            <a:extLst>
              <a:ext uri="{FF2B5EF4-FFF2-40B4-BE49-F238E27FC236}">
                <a16:creationId xmlns:a16="http://schemas.microsoft.com/office/drawing/2014/main" id="{4EB7E063-EAE7-B855-62DA-4262E29CFF4D}"/>
              </a:ext>
            </a:extLst>
          </p:cNvPr>
          <p:cNvSpPr txBox="1">
            <a:spLocks/>
          </p:cNvSpPr>
          <p:nvPr/>
        </p:nvSpPr>
        <p:spPr>
          <a:xfrm>
            <a:off x="9140322" y="3433304"/>
            <a:ext cx="3104008" cy="437137"/>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“patch dynamics”</a:t>
            </a:r>
          </a:p>
        </p:txBody>
      </p:sp>
    </p:spTree>
    <p:extLst>
      <p:ext uri="{BB962C8B-B14F-4D97-AF65-F5344CB8AC3E}">
        <p14:creationId xmlns:p14="http://schemas.microsoft.com/office/powerpoint/2010/main" val="3806449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49F32-783B-5969-8B00-AE29F758F9EA}"/>
              </a:ext>
            </a:extLst>
          </p:cNvPr>
          <p:cNvSpPr>
            <a:spLocks noGrp="1"/>
          </p:cNvSpPr>
          <p:nvPr>
            <p:ph type="title"/>
          </p:nvPr>
        </p:nvSpPr>
        <p:spPr>
          <a:xfrm>
            <a:off x="838200" y="365125"/>
            <a:ext cx="6632643" cy="1325563"/>
          </a:xfrm>
        </p:spPr>
        <p:txBody>
          <a:bodyPr>
            <a:normAutofit/>
          </a:bodyPr>
          <a:lstStyle/>
          <a:p>
            <a:r>
              <a:rPr lang="en-US" dirty="0"/>
              <a:t>Modeling demographic complexity</a:t>
            </a:r>
          </a:p>
        </p:txBody>
      </p:sp>
      <p:sp>
        <p:nvSpPr>
          <p:cNvPr id="10" name="Rectangle 9">
            <a:extLst>
              <a:ext uri="{FF2B5EF4-FFF2-40B4-BE49-F238E27FC236}">
                <a16:creationId xmlns:a16="http://schemas.microsoft.com/office/drawing/2014/main" id="{BF02E913-B0C4-60C0-7132-F312D14CFBF0}"/>
              </a:ext>
            </a:extLst>
          </p:cNvPr>
          <p:cNvSpPr/>
          <p:nvPr/>
        </p:nvSpPr>
        <p:spPr>
          <a:xfrm>
            <a:off x="7003851" y="120607"/>
            <a:ext cx="5311833" cy="2031325"/>
          </a:xfrm>
          <a:prstGeom prst="rect">
            <a:avLst/>
          </a:prstGeom>
        </p:spPr>
        <p:txBody>
          <a:bodyPr wrap="square">
            <a:spAutoFit/>
          </a:bodyPr>
          <a:lstStyle/>
          <a:p>
            <a:pPr algn="ctr"/>
            <a:r>
              <a:rPr lang="en-US" dirty="0">
                <a:effectLst/>
                <a:latin typeface="Helvetica Light" panose="020B0403020202020204" pitchFamily="34" charset="0"/>
              </a:rPr>
              <a:t>1. Populations are divided into compartments</a:t>
            </a:r>
          </a:p>
          <a:p>
            <a:pPr algn="ctr"/>
            <a:r>
              <a:rPr lang="en-US" dirty="0">
                <a:effectLst/>
                <a:latin typeface="Helvetica Light" panose="020B0403020202020204" pitchFamily="34" charset="0"/>
              </a:rPr>
              <a:t>2.</a:t>
            </a:r>
            <a:r>
              <a:rPr lang="en-US" dirty="0">
                <a:latin typeface="Helvetica Light" panose="020B0403020202020204" pitchFamily="34" charset="0"/>
              </a:rPr>
              <a:t> Individuals within a compartment are homogenously mixed</a:t>
            </a:r>
            <a:r>
              <a:rPr lang="en-US" dirty="0">
                <a:effectLst/>
                <a:latin typeface="Helvetica Light" panose="020B0403020202020204" pitchFamily="34" charset="0"/>
              </a:rPr>
              <a:t> </a:t>
            </a:r>
          </a:p>
          <a:p>
            <a:pPr algn="ctr"/>
            <a:r>
              <a:rPr lang="en-US" dirty="0">
                <a:latin typeface="Helvetica Light" panose="020B0403020202020204" pitchFamily="34" charset="0"/>
              </a:rPr>
              <a:t>3. </a:t>
            </a:r>
            <a:r>
              <a:rPr lang="en-US" dirty="0">
                <a:effectLst/>
                <a:latin typeface="Helvetica Light" panose="020B0403020202020204" pitchFamily="34" charset="0"/>
              </a:rPr>
              <a:t>Compartments and transition rates are </a:t>
            </a:r>
          </a:p>
          <a:p>
            <a:pPr algn="ctr"/>
            <a:r>
              <a:rPr lang="en-US" dirty="0">
                <a:effectLst/>
                <a:latin typeface="Helvetica Light" panose="020B0403020202020204" pitchFamily="34" charset="0"/>
              </a:rPr>
              <a:t>determined by biological systems</a:t>
            </a:r>
          </a:p>
          <a:p>
            <a:pPr algn="ctr"/>
            <a:r>
              <a:rPr lang="en-US" dirty="0">
                <a:effectLst/>
                <a:latin typeface="Helvetica Light" panose="020B0403020202020204" pitchFamily="34" charset="0"/>
              </a:rPr>
              <a:t>4. Rates of transferring between compartments </a:t>
            </a:r>
          </a:p>
          <a:p>
            <a:pPr algn="ctr"/>
            <a:r>
              <a:rPr lang="en-US" dirty="0">
                <a:effectLst/>
                <a:latin typeface="Helvetica Light" panose="020B0403020202020204" pitchFamily="34" charset="0"/>
              </a:rPr>
              <a:t>are expressed mathematically </a:t>
            </a:r>
          </a:p>
        </p:txBody>
      </p:sp>
      <p:cxnSp>
        <p:nvCxnSpPr>
          <p:cNvPr id="14" name="Curved Connector 13">
            <a:extLst>
              <a:ext uri="{FF2B5EF4-FFF2-40B4-BE49-F238E27FC236}">
                <a16:creationId xmlns:a16="http://schemas.microsoft.com/office/drawing/2014/main" id="{DE67862D-3FD5-63D8-9D4A-585402775B99}"/>
              </a:ext>
            </a:extLst>
          </p:cNvPr>
          <p:cNvCxnSpPr>
            <a:cxnSpLocks/>
          </p:cNvCxnSpPr>
          <p:nvPr/>
        </p:nvCxnSpPr>
        <p:spPr>
          <a:xfrm rot="16200000" flipH="1" flipV="1">
            <a:off x="2544700" y="2499943"/>
            <a:ext cx="1049928" cy="1238597"/>
          </a:xfrm>
          <a:prstGeom prst="curvedConnector4">
            <a:avLst>
              <a:gd name="adj1" fmla="val -50275"/>
              <a:gd name="adj2" fmla="val 145302"/>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4AAA74DA-D175-C884-A8D4-9D243A5075C3}"/>
              </a:ext>
            </a:extLst>
          </p:cNvPr>
          <p:cNvSpPr/>
          <p:nvPr/>
        </p:nvSpPr>
        <p:spPr>
          <a:xfrm>
            <a:off x="1021245" y="2151932"/>
            <a:ext cx="970138" cy="430887"/>
          </a:xfrm>
          <a:prstGeom prst="rect">
            <a:avLst/>
          </a:prstGeom>
        </p:spPr>
        <p:txBody>
          <a:bodyPr wrap="none">
            <a:spAutoFit/>
          </a:bodyPr>
          <a:lstStyle/>
          <a:p>
            <a:pPr algn="ctr"/>
            <a:r>
              <a:rPr lang="en-US" sz="2200" b="1" dirty="0">
                <a:effectLst/>
                <a:latin typeface="Helvetica" pitchFamily="2" charset="0"/>
              </a:rPr>
              <a:t>births</a:t>
            </a:r>
            <a:endParaRPr lang="en-US" sz="2200" dirty="0">
              <a:effectLst/>
              <a:latin typeface="Helvetica" pitchFamily="2" charset="0"/>
            </a:endParaRPr>
          </a:p>
        </p:txBody>
      </p:sp>
      <p:sp>
        <p:nvSpPr>
          <p:cNvPr id="16" name="Rectangle 15">
            <a:extLst>
              <a:ext uri="{FF2B5EF4-FFF2-40B4-BE49-F238E27FC236}">
                <a16:creationId xmlns:a16="http://schemas.microsoft.com/office/drawing/2014/main" id="{362FB7F4-283B-2AFF-78ED-2E24FF286FC7}"/>
              </a:ext>
            </a:extLst>
          </p:cNvPr>
          <p:cNvSpPr/>
          <p:nvPr/>
        </p:nvSpPr>
        <p:spPr>
          <a:xfrm>
            <a:off x="2450366" y="2610702"/>
            <a:ext cx="2477193" cy="2099855"/>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Helvetica" pitchFamily="2" charset="0"/>
              </a:rPr>
              <a:t>Madagascar</a:t>
            </a:r>
          </a:p>
          <a:p>
            <a:pPr algn="ctr"/>
            <a:r>
              <a:rPr lang="en-US" sz="3200" dirty="0">
                <a:latin typeface="Helvetica" pitchFamily="2" charset="0"/>
              </a:rPr>
              <a:t>(N)</a:t>
            </a:r>
          </a:p>
        </p:txBody>
      </p:sp>
      <p:cxnSp>
        <p:nvCxnSpPr>
          <p:cNvPr id="17" name="Curved Connector 16">
            <a:extLst>
              <a:ext uri="{FF2B5EF4-FFF2-40B4-BE49-F238E27FC236}">
                <a16:creationId xmlns:a16="http://schemas.microsoft.com/office/drawing/2014/main" id="{2AC01C2A-D9FF-FA19-FAEF-022AA757317D}"/>
              </a:ext>
            </a:extLst>
          </p:cNvPr>
          <p:cNvCxnSpPr>
            <a:cxnSpLocks/>
          </p:cNvCxnSpPr>
          <p:nvPr/>
        </p:nvCxnSpPr>
        <p:spPr>
          <a:xfrm flipV="1">
            <a:off x="5034902" y="4199239"/>
            <a:ext cx="872837" cy="1"/>
          </a:xfrm>
          <a:prstGeom prst="curvedConnector3">
            <a:avLst>
              <a:gd name="adj1" fmla="val 50000"/>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BCDDCC88-0D55-E15B-A4D3-8FB2E070849F}"/>
              </a:ext>
            </a:extLst>
          </p:cNvPr>
          <p:cNvSpPr/>
          <p:nvPr/>
        </p:nvSpPr>
        <p:spPr>
          <a:xfrm>
            <a:off x="5034902" y="3660630"/>
            <a:ext cx="1096775" cy="430887"/>
          </a:xfrm>
          <a:prstGeom prst="rect">
            <a:avLst/>
          </a:prstGeom>
        </p:spPr>
        <p:txBody>
          <a:bodyPr wrap="none">
            <a:spAutoFit/>
          </a:bodyPr>
          <a:lstStyle/>
          <a:p>
            <a:pPr algn="ctr"/>
            <a:r>
              <a:rPr lang="en-US" sz="2200" b="1" dirty="0">
                <a:effectLst/>
                <a:latin typeface="Helvetica" pitchFamily="2" charset="0"/>
              </a:rPr>
              <a:t>deaths</a:t>
            </a:r>
            <a:endParaRPr lang="en-US" sz="2200" dirty="0">
              <a:effectLst/>
              <a:latin typeface="Helvetica" pitchFamily="2" charset="0"/>
            </a:endParaRPr>
          </a:p>
        </p:txBody>
      </p:sp>
      <p:grpSp>
        <p:nvGrpSpPr>
          <p:cNvPr id="19" name="Group 18">
            <a:extLst>
              <a:ext uri="{FF2B5EF4-FFF2-40B4-BE49-F238E27FC236}">
                <a16:creationId xmlns:a16="http://schemas.microsoft.com/office/drawing/2014/main" id="{3247E1F4-C226-FC66-F1B5-3134D4AE7979}"/>
              </a:ext>
            </a:extLst>
          </p:cNvPr>
          <p:cNvGrpSpPr/>
          <p:nvPr/>
        </p:nvGrpSpPr>
        <p:grpSpPr>
          <a:xfrm>
            <a:off x="7141166" y="2396450"/>
            <a:ext cx="2723745" cy="2705673"/>
            <a:chOff x="1122122" y="2071419"/>
            <a:chExt cx="2890433" cy="3011819"/>
          </a:xfrm>
        </p:grpSpPr>
        <p:pic>
          <p:nvPicPr>
            <p:cNvPr id="20" name="Picture 19">
              <a:extLst>
                <a:ext uri="{FF2B5EF4-FFF2-40B4-BE49-F238E27FC236}">
                  <a16:creationId xmlns:a16="http://schemas.microsoft.com/office/drawing/2014/main" id="{59F58861-8B3F-4454-4259-D48A5622A024}"/>
                </a:ext>
              </a:extLst>
            </p:cNvPr>
            <p:cNvPicPr>
              <a:picLocks noChangeAspect="1"/>
            </p:cNvPicPr>
            <p:nvPr/>
          </p:nvPicPr>
          <p:blipFill rotWithShape="1">
            <a:blip r:embed="rId3"/>
            <a:srcRect l="8092" t="11035" r="10983"/>
            <a:stretch/>
          </p:blipFill>
          <p:spPr>
            <a:xfrm>
              <a:off x="1122122" y="2071419"/>
              <a:ext cx="2890433" cy="3011819"/>
            </a:xfrm>
            <a:prstGeom prst="rect">
              <a:avLst/>
            </a:prstGeom>
          </p:spPr>
        </p:pic>
        <p:sp>
          <p:nvSpPr>
            <p:cNvPr id="21" name="Freeform 20">
              <a:extLst>
                <a:ext uri="{FF2B5EF4-FFF2-40B4-BE49-F238E27FC236}">
                  <a16:creationId xmlns:a16="http://schemas.microsoft.com/office/drawing/2014/main" id="{0AA6E91A-06BC-7142-3488-EFBFB4B98D1C}"/>
                </a:ext>
              </a:extLst>
            </p:cNvPr>
            <p:cNvSpPr/>
            <p:nvPr/>
          </p:nvSpPr>
          <p:spPr>
            <a:xfrm>
              <a:off x="3459304" y="3968424"/>
              <a:ext cx="274681" cy="505992"/>
            </a:xfrm>
            <a:custGeom>
              <a:avLst/>
              <a:gdLst>
                <a:gd name="connsiteX0" fmla="*/ 43370 w 274681"/>
                <a:gd name="connsiteY0" fmla="*/ 187940 h 505992"/>
                <a:gd name="connsiteX1" fmla="*/ 43370 w 274681"/>
                <a:gd name="connsiteY1" fmla="*/ 187940 h 505992"/>
                <a:gd name="connsiteX2" fmla="*/ 46985 w 274681"/>
                <a:gd name="connsiteY2" fmla="*/ 281910 h 505992"/>
                <a:gd name="connsiteX3" fmla="*/ 43370 w 274681"/>
                <a:gd name="connsiteY3" fmla="*/ 339737 h 505992"/>
                <a:gd name="connsiteX4" fmla="*/ 39756 w 274681"/>
                <a:gd name="connsiteY4" fmla="*/ 350580 h 505992"/>
                <a:gd name="connsiteX5" fmla="*/ 28913 w 274681"/>
                <a:gd name="connsiteY5" fmla="*/ 357808 h 505992"/>
                <a:gd name="connsiteX6" fmla="*/ 14456 w 274681"/>
                <a:gd name="connsiteY6" fmla="*/ 372265 h 505992"/>
                <a:gd name="connsiteX7" fmla="*/ 10842 w 274681"/>
                <a:gd name="connsiteY7" fmla="*/ 383108 h 505992"/>
                <a:gd name="connsiteX8" fmla="*/ 0 w 274681"/>
                <a:gd name="connsiteY8" fmla="*/ 404793 h 505992"/>
                <a:gd name="connsiteX9" fmla="*/ 10842 w 274681"/>
                <a:gd name="connsiteY9" fmla="*/ 455393 h 505992"/>
                <a:gd name="connsiteX10" fmla="*/ 18071 w 274681"/>
                <a:gd name="connsiteY10" fmla="*/ 462621 h 505992"/>
                <a:gd name="connsiteX11" fmla="*/ 32528 w 274681"/>
                <a:gd name="connsiteY11" fmla="*/ 491535 h 505992"/>
                <a:gd name="connsiteX12" fmla="*/ 54213 w 274681"/>
                <a:gd name="connsiteY12" fmla="*/ 505992 h 505992"/>
                <a:gd name="connsiteX13" fmla="*/ 104812 w 274681"/>
                <a:gd name="connsiteY13" fmla="*/ 502378 h 505992"/>
                <a:gd name="connsiteX14" fmla="*/ 119269 w 274681"/>
                <a:gd name="connsiteY14" fmla="*/ 484306 h 505992"/>
                <a:gd name="connsiteX15" fmla="*/ 130112 w 274681"/>
                <a:gd name="connsiteY15" fmla="*/ 480692 h 505992"/>
                <a:gd name="connsiteX16" fmla="*/ 144569 w 274681"/>
                <a:gd name="connsiteY16" fmla="*/ 451778 h 505992"/>
                <a:gd name="connsiteX17" fmla="*/ 155411 w 274681"/>
                <a:gd name="connsiteY17" fmla="*/ 419250 h 505992"/>
                <a:gd name="connsiteX18" fmla="*/ 159026 w 274681"/>
                <a:gd name="connsiteY18" fmla="*/ 408408 h 505992"/>
                <a:gd name="connsiteX19" fmla="*/ 166254 w 274681"/>
                <a:gd name="connsiteY19" fmla="*/ 397565 h 505992"/>
                <a:gd name="connsiteX20" fmla="*/ 169868 w 274681"/>
                <a:gd name="connsiteY20" fmla="*/ 386722 h 505992"/>
                <a:gd name="connsiteX21" fmla="*/ 184325 w 274681"/>
                <a:gd name="connsiteY21" fmla="*/ 372265 h 505992"/>
                <a:gd name="connsiteX22" fmla="*/ 195168 w 274681"/>
                <a:gd name="connsiteY22" fmla="*/ 339737 h 505992"/>
                <a:gd name="connsiteX23" fmla="*/ 198782 w 274681"/>
                <a:gd name="connsiteY23" fmla="*/ 328895 h 505992"/>
                <a:gd name="connsiteX24" fmla="*/ 206011 w 274681"/>
                <a:gd name="connsiteY24" fmla="*/ 318052 h 505992"/>
                <a:gd name="connsiteX25" fmla="*/ 216853 w 274681"/>
                <a:gd name="connsiteY25" fmla="*/ 296367 h 505992"/>
                <a:gd name="connsiteX26" fmla="*/ 224082 w 274681"/>
                <a:gd name="connsiteY26" fmla="*/ 274681 h 505992"/>
                <a:gd name="connsiteX27" fmla="*/ 227696 w 274681"/>
                <a:gd name="connsiteY27" fmla="*/ 263838 h 505992"/>
                <a:gd name="connsiteX28" fmla="*/ 231310 w 274681"/>
                <a:gd name="connsiteY28" fmla="*/ 252996 h 505992"/>
                <a:gd name="connsiteX29" fmla="*/ 238539 w 274681"/>
                <a:gd name="connsiteY29" fmla="*/ 224082 h 505992"/>
                <a:gd name="connsiteX30" fmla="*/ 245767 w 274681"/>
                <a:gd name="connsiteY30" fmla="*/ 195168 h 505992"/>
                <a:gd name="connsiteX31" fmla="*/ 249381 w 274681"/>
                <a:gd name="connsiteY31" fmla="*/ 180711 h 505992"/>
                <a:gd name="connsiteX32" fmla="*/ 267453 w 274681"/>
                <a:gd name="connsiteY32" fmla="*/ 126498 h 505992"/>
                <a:gd name="connsiteX33" fmla="*/ 271067 w 274681"/>
                <a:gd name="connsiteY33" fmla="*/ 115655 h 505992"/>
                <a:gd name="connsiteX34" fmla="*/ 274681 w 274681"/>
                <a:gd name="connsiteY34" fmla="*/ 104812 h 505992"/>
                <a:gd name="connsiteX35" fmla="*/ 271067 w 274681"/>
                <a:gd name="connsiteY35" fmla="*/ 32528 h 505992"/>
                <a:gd name="connsiteX36" fmla="*/ 252996 w 274681"/>
                <a:gd name="connsiteY36" fmla="*/ 14457 h 505992"/>
                <a:gd name="connsiteX37" fmla="*/ 234924 w 274681"/>
                <a:gd name="connsiteY37" fmla="*/ 0 h 505992"/>
                <a:gd name="connsiteX38" fmla="*/ 227696 w 274681"/>
                <a:gd name="connsiteY38" fmla="*/ 10842 h 505992"/>
                <a:gd name="connsiteX39" fmla="*/ 220468 w 274681"/>
                <a:gd name="connsiteY39" fmla="*/ 18071 h 505992"/>
                <a:gd name="connsiteX40" fmla="*/ 206011 w 274681"/>
                <a:gd name="connsiteY40" fmla="*/ 46985 h 505992"/>
                <a:gd name="connsiteX41" fmla="*/ 198782 w 274681"/>
                <a:gd name="connsiteY41" fmla="*/ 68670 h 505992"/>
                <a:gd name="connsiteX42" fmla="*/ 195168 w 274681"/>
                <a:gd name="connsiteY42" fmla="*/ 79513 h 505992"/>
                <a:gd name="connsiteX43" fmla="*/ 187939 w 274681"/>
                <a:gd name="connsiteY43" fmla="*/ 86741 h 505992"/>
                <a:gd name="connsiteX44" fmla="*/ 177097 w 274681"/>
                <a:gd name="connsiteY44" fmla="*/ 108427 h 505992"/>
                <a:gd name="connsiteX45" fmla="*/ 162640 w 274681"/>
                <a:gd name="connsiteY45" fmla="*/ 122884 h 505992"/>
                <a:gd name="connsiteX46" fmla="*/ 130112 w 274681"/>
                <a:gd name="connsiteY46" fmla="*/ 130112 h 505992"/>
                <a:gd name="connsiteX47" fmla="*/ 108426 w 274681"/>
                <a:gd name="connsiteY47" fmla="*/ 137340 h 505992"/>
                <a:gd name="connsiteX48" fmla="*/ 83127 w 274681"/>
                <a:gd name="connsiteY48" fmla="*/ 144569 h 505992"/>
                <a:gd name="connsiteX49" fmla="*/ 43370 w 274681"/>
                <a:gd name="connsiteY49" fmla="*/ 187940 h 505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74681" h="505992">
                  <a:moveTo>
                    <a:pt x="43370" y="187940"/>
                  </a:moveTo>
                  <a:lnTo>
                    <a:pt x="43370" y="187940"/>
                  </a:lnTo>
                  <a:cubicBezTo>
                    <a:pt x="44575" y="219263"/>
                    <a:pt x="46985" y="250563"/>
                    <a:pt x="46985" y="281910"/>
                  </a:cubicBezTo>
                  <a:cubicBezTo>
                    <a:pt x="46985" y="301223"/>
                    <a:pt x="45392" y="320530"/>
                    <a:pt x="43370" y="339737"/>
                  </a:cubicBezTo>
                  <a:cubicBezTo>
                    <a:pt x="42971" y="343526"/>
                    <a:pt x="42136" y="347605"/>
                    <a:pt x="39756" y="350580"/>
                  </a:cubicBezTo>
                  <a:cubicBezTo>
                    <a:pt x="37042" y="353972"/>
                    <a:pt x="32527" y="355399"/>
                    <a:pt x="28913" y="357808"/>
                  </a:cubicBezTo>
                  <a:cubicBezTo>
                    <a:pt x="19276" y="386723"/>
                    <a:pt x="33732" y="352989"/>
                    <a:pt x="14456" y="372265"/>
                  </a:cubicBezTo>
                  <a:cubicBezTo>
                    <a:pt x="11762" y="374959"/>
                    <a:pt x="12546" y="379700"/>
                    <a:pt x="10842" y="383108"/>
                  </a:cubicBezTo>
                  <a:cubicBezTo>
                    <a:pt x="-3171" y="411136"/>
                    <a:pt x="9085" y="377539"/>
                    <a:pt x="0" y="404793"/>
                  </a:cubicBezTo>
                  <a:cubicBezTo>
                    <a:pt x="808" y="411254"/>
                    <a:pt x="3486" y="448038"/>
                    <a:pt x="10842" y="455393"/>
                  </a:cubicBezTo>
                  <a:lnTo>
                    <a:pt x="18071" y="462621"/>
                  </a:lnTo>
                  <a:cubicBezTo>
                    <a:pt x="23243" y="478137"/>
                    <a:pt x="21313" y="483124"/>
                    <a:pt x="32528" y="491535"/>
                  </a:cubicBezTo>
                  <a:cubicBezTo>
                    <a:pt x="39478" y="496748"/>
                    <a:pt x="54213" y="505992"/>
                    <a:pt x="54213" y="505992"/>
                  </a:cubicBezTo>
                  <a:cubicBezTo>
                    <a:pt x="71079" y="504787"/>
                    <a:pt x="88192" y="505494"/>
                    <a:pt x="104812" y="502378"/>
                  </a:cubicBezTo>
                  <a:cubicBezTo>
                    <a:pt x="109626" y="501475"/>
                    <a:pt x="117145" y="486005"/>
                    <a:pt x="119269" y="484306"/>
                  </a:cubicBezTo>
                  <a:cubicBezTo>
                    <a:pt x="122244" y="481926"/>
                    <a:pt x="126498" y="481897"/>
                    <a:pt x="130112" y="480692"/>
                  </a:cubicBezTo>
                  <a:cubicBezTo>
                    <a:pt x="138418" y="455774"/>
                    <a:pt x="131952" y="464395"/>
                    <a:pt x="144569" y="451778"/>
                  </a:cubicBezTo>
                  <a:lnTo>
                    <a:pt x="155411" y="419250"/>
                  </a:lnTo>
                  <a:cubicBezTo>
                    <a:pt x="156616" y="415636"/>
                    <a:pt x="156913" y="411578"/>
                    <a:pt x="159026" y="408408"/>
                  </a:cubicBezTo>
                  <a:cubicBezTo>
                    <a:pt x="161435" y="404794"/>
                    <a:pt x="164312" y="401450"/>
                    <a:pt x="166254" y="397565"/>
                  </a:cubicBezTo>
                  <a:cubicBezTo>
                    <a:pt x="167958" y="394157"/>
                    <a:pt x="167654" y="389822"/>
                    <a:pt x="169868" y="386722"/>
                  </a:cubicBezTo>
                  <a:cubicBezTo>
                    <a:pt x="173829" y="381176"/>
                    <a:pt x="184325" y="372265"/>
                    <a:pt x="184325" y="372265"/>
                  </a:cubicBezTo>
                  <a:lnTo>
                    <a:pt x="195168" y="339737"/>
                  </a:lnTo>
                  <a:cubicBezTo>
                    <a:pt x="196373" y="336123"/>
                    <a:pt x="196669" y="332065"/>
                    <a:pt x="198782" y="328895"/>
                  </a:cubicBezTo>
                  <a:lnTo>
                    <a:pt x="206011" y="318052"/>
                  </a:lnTo>
                  <a:cubicBezTo>
                    <a:pt x="219189" y="278516"/>
                    <a:pt x="198174" y="338394"/>
                    <a:pt x="216853" y="296367"/>
                  </a:cubicBezTo>
                  <a:cubicBezTo>
                    <a:pt x="219948" y="289404"/>
                    <a:pt x="221672" y="281910"/>
                    <a:pt x="224082" y="274681"/>
                  </a:cubicBezTo>
                  <a:lnTo>
                    <a:pt x="227696" y="263838"/>
                  </a:lnTo>
                  <a:cubicBezTo>
                    <a:pt x="228901" y="260224"/>
                    <a:pt x="230563" y="256732"/>
                    <a:pt x="231310" y="252996"/>
                  </a:cubicBezTo>
                  <a:cubicBezTo>
                    <a:pt x="240154" y="208774"/>
                    <a:pt x="230201" y="254655"/>
                    <a:pt x="238539" y="224082"/>
                  </a:cubicBezTo>
                  <a:cubicBezTo>
                    <a:pt x="241153" y="214497"/>
                    <a:pt x="243358" y="204806"/>
                    <a:pt x="245767" y="195168"/>
                  </a:cubicBezTo>
                  <a:cubicBezTo>
                    <a:pt x="246972" y="190349"/>
                    <a:pt x="247810" y="185423"/>
                    <a:pt x="249381" y="180711"/>
                  </a:cubicBezTo>
                  <a:lnTo>
                    <a:pt x="267453" y="126498"/>
                  </a:lnTo>
                  <a:lnTo>
                    <a:pt x="271067" y="115655"/>
                  </a:lnTo>
                  <a:lnTo>
                    <a:pt x="274681" y="104812"/>
                  </a:lnTo>
                  <a:cubicBezTo>
                    <a:pt x="273476" y="80717"/>
                    <a:pt x="274187" y="56450"/>
                    <a:pt x="271067" y="32528"/>
                  </a:cubicBezTo>
                  <a:cubicBezTo>
                    <a:pt x="269804" y="22843"/>
                    <a:pt x="259078" y="19323"/>
                    <a:pt x="252996" y="14457"/>
                  </a:cubicBezTo>
                  <a:cubicBezTo>
                    <a:pt x="227254" y="-6137"/>
                    <a:pt x="268285" y="22239"/>
                    <a:pt x="234924" y="0"/>
                  </a:cubicBezTo>
                  <a:cubicBezTo>
                    <a:pt x="232515" y="3614"/>
                    <a:pt x="230409" y="7450"/>
                    <a:pt x="227696" y="10842"/>
                  </a:cubicBezTo>
                  <a:cubicBezTo>
                    <a:pt x="225567" y="13503"/>
                    <a:pt x="221992" y="15023"/>
                    <a:pt x="220468" y="18071"/>
                  </a:cubicBezTo>
                  <a:cubicBezTo>
                    <a:pt x="203856" y="51295"/>
                    <a:pt x="222341" y="30653"/>
                    <a:pt x="206011" y="46985"/>
                  </a:cubicBezTo>
                  <a:lnTo>
                    <a:pt x="198782" y="68670"/>
                  </a:lnTo>
                  <a:cubicBezTo>
                    <a:pt x="197577" y="72284"/>
                    <a:pt x="197862" y="76819"/>
                    <a:pt x="195168" y="79513"/>
                  </a:cubicBezTo>
                  <a:lnTo>
                    <a:pt x="187939" y="86741"/>
                  </a:lnTo>
                  <a:cubicBezTo>
                    <a:pt x="184441" y="97235"/>
                    <a:pt x="184739" y="99510"/>
                    <a:pt x="177097" y="108427"/>
                  </a:cubicBezTo>
                  <a:cubicBezTo>
                    <a:pt x="172662" y="113601"/>
                    <a:pt x="169323" y="121548"/>
                    <a:pt x="162640" y="122884"/>
                  </a:cubicBezTo>
                  <a:cubicBezTo>
                    <a:pt x="152322" y="124947"/>
                    <a:pt x="140320" y="127050"/>
                    <a:pt x="130112" y="130112"/>
                  </a:cubicBezTo>
                  <a:cubicBezTo>
                    <a:pt x="122814" y="132301"/>
                    <a:pt x="115655" y="134930"/>
                    <a:pt x="108426" y="137340"/>
                  </a:cubicBezTo>
                  <a:cubicBezTo>
                    <a:pt x="71976" y="149491"/>
                    <a:pt x="128526" y="130950"/>
                    <a:pt x="83127" y="144569"/>
                  </a:cubicBezTo>
                  <a:cubicBezTo>
                    <a:pt x="56492" y="152559"/>
                    <a:pt x="49996" y="180712"/>
                    <a:pt x="43370" y="187940"/>
                  </a:cubicBezTo>
                  <a:close/>
                </a:path>
              </a:pathLst>
            </a:cu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Rectangle 3">
            <a:extLst>
              <a:ext uri="{FF2B5EF4-FFF2-40B4-BE49-F238E27FC236}">
                <a16:creationId xmlns:a16="http://schemas.microsoft.com/office/drawing/2014/main" id="{4F7837A1-4B5A-87C6-12C6-B74FB0E880E5}"/>
              </a:ext>
            </a:extLst>
          </p:cNvPr>
          <p:cNvSpPr/>
          <p:nvPr/>
        </p:nvSpPr>
        <p:spPr>
          <a:xfrm>
            <a:off x="190970" y="5630571"/>
            <a:ext cx="3225338" cy="954107"/>
          </a:xfrm>
          <a:prstGeom prst="rect">
            <a:avLst/>
          </a:prstGeom>
          <a:ln>
            <a:solidFill>
              <a:schemeClr val="tx1"/>
            </a:solidFill>
          </a:ln>
        </p:spPr>
        <p:txBody>
          <a:bodyPr wrap="square">
            <a:spAutoFit/>
          </a:bodyPr>
          <a:lstStyle/>
          <a:p>
            <a:r>
              <a:rPr lang="en-US" sz="2800" b="1" dirty="0">
                <a:solidFill>
                  <a:srgbClr val="000000"/>
                </a:solidFill>
                <a:effectLst/>
                <a:latin typeface="Helvetica" pitchFamily="2" charset="0"/>
              </a:rPr>
              <a:t>The simplest</a:t>
            </a:r>
            <a:endParaRPr lang="en-US" sz="2800" dirty="0">
              <a:solidFill>
                <a:srgbClr val="000000"/>
              </a:solidFill>
              <a:effectLst/>
              <a:latin typeface="Helvetica" pitchFamily="2" charset="0"/>
            </a:endParaRPr>
          </a:p>
          <a:p>
            <a:r>
              <a:rPr lang="en-US" sz="2800" b="1" dirty="0">
                <a:solidFill>
                  <a:srgbClr val="000000"/>
                </a:solidFill>
                <a:effectLst/>
                <a:latin typeface="Helvetica" pitchFamily="2" charset="0"/>
              </a:rPr>
              <a:t>population model</a:t>
            </a:r>
            <a:endParaRPr lang="en-US" sz="2800" dirty="0">
              <a:solidFill>
                <a:srgbClr val="000000"/>
              </a:solidFill>
              <a:effectLst/>
              <a:latin typeface="Helvetica" pitchFamily="2" charset="0"/>
            </a:endParaRPr>
          </a:p>
        </p:txBody>
      </p:sp>
    </p:spTree>
    <p:extLst>
      <p:ext uri="{BB962C8B-B14F-4D97-AF65-F5344CB8AC3E}">
        <p14:creationId xmlns:p14="http://schemas.microsoft.com/office/powerpoint/2010/main" val="53716230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3" name="Group 122">
            <a:extLst>
              <a:ext uri="{FF2B5EF4-FFF2-40B4-BE49-F238E27FC236}">
                <a16:creationId xmlns:a16="http://schemas.microsoft.com/office/drawing/2014/main" id="{16ABD5A8-73B4-42E6-1CD6-D1A30C1C24F9}"/>
              </a:ext>
            </a:extLst>
          </p:cNvPr>
          <p:cNvGrpSpPr/>
          <p:nvPr/>
        </p:nvGrpSpPr>
        <p:grpSpPr>
          <a:xfrm>
            <a:off x="5440680" y="3855720"/>
            <a:ext cx="6751320" cy="3002280"/>
            <a:chOff x="3627120" y="2689542"/>
            <a:chExt cx="8915400" cy="4351338"/>
          </a:xfrm>
        </p:grpSpPr>
        <p:sp>
          <p:nvSpPr>
            <p:cNvPr id="43" name="Oval 42">
              <a:extLst>
                <a:ext uri="{FF2B5EF4-FFF2-40B4-BE49-F238E27FC236}">
                  <a16:creationId xmlns:a16="http://schemas.microsoft.com/office/drawing/2014/main" id="{5E9B1DA8-2910-48D9-F3BB-C89031BA1DD3}"/>
                </a:ext>
              </a:extLst>
            </p:cNvPr>
            <p:cNvSpPr/>
            <p:nvPr/>
          </p:nvSpPr>
          <p:spPr>
            <a:xfrm>
              <a:off x="5581196" y="3615430"/>
              <a:ext cx="781503" cy="89586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8A2123D0-0CC6-7966-DDAD-C2536BFCA2E2}"/>
                </a:ext>
              </a:extLst>
            </p:cNvPr>
            <p:cNvSpPr/>
            <p:nvPr/>
          </p:nvSpPr>
          <p:spPr>
            <a:xfrm>
              <a:off x="6434636" y="4670578"/>
              <a:ext cx="781503" cy="89586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9317572F-D033-E5B7-771A-B62B20B34166}"/>
                </a:ext>
              </a:extLst>
            </p:cNvPr>
            <p:cNvSpPr/>
            <p:nvPr/>
          </p:nvSpPr>
          <p:spPr>
            <a:xfrm>
              <a:off x="4438196" y="4625112"/>
              <a:ext cx="781503" cy="895864"/>
            </a:xfrm>
            <a:prstGeom prst="ellipse">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3BFC35A4-6008-D001-3ACF-D6BA1AE24AFC}"/>
                </a:ext>
              </a:extLst>
            </p:cNvPr>
            <p:cNvSpPr/>
            <p:nvPr/>
          </p:nvSpPr>
          <p:spPr>
            <a:xfrm>
              <a:off x="8714921" y="3051296"/>
              <a:ext cx="781503" cy="895864"/>
            </a:xfrm>
            <a:prstGeom prst="ellipse">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79167A9B-9DC4-519D-9E3B-0FE6F911C629}"/>
                </a:ext>
              </a:extLst>
            </p:cNvPr>
            <p:cNvSpPr/>
            <p:nvPr/>
          </p:nvSpPr>
          <p:spPr>
            <a:xfrm>
              <a:off x="9749336" y="4731538"/>
              <a:ext cx="781503" cy="89586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E7616CBF-C53F-5BDB-881D-6E653F47217C}"/>
                </a:ext>
              </a:extLst>
            </p:cNvPr>
            <p:cNvSpPr/>
            <p:nvPr/>
          </p:nvSpPr>
          <p:spPr>
            <a:xfrm>
              <a:off x="10789466" y="3478016"/>
              <a:ext cx="781503" cy="89586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A3BBC630-4523-C5E1-D6E2-7D17A1376C34}"/>
                </a:ext>
              </a:extLst>
            </p:cNvPr>
            <p:cNvSpPr/>
            <p:nvPr/>
          </p:nvSpPr>
          <p:spPr>
            <a:xfrm>
              <a:off x="7093766" y="3401816"/>
              <a:ext cx="781503" cy="89586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98334101-3129-4C1B-CC4A-8BF2AA261272}"/>
                </a:ext>
              </a:extLst>
            </p:cNvPr>
            <p:cNvSpPr/>
            <p:nvPr/>
          </p:nvSpPr>
          <p:spPr>
            <a:xfrm>
              <a:off x="8210096" y="4712456"/>
              <a:ext cx="781503" cy="89586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04BE2000-E29D-9B14-C559-6AC276F74D87}"/>
                </a:ext>
              </a:extLst>
            </p:cNvPr>
            <p:cNvSpPr/>
            <p:nvPr/>
          </p:nvSpPr>
          <p:spPr>
            <a:xfrm>
              <a:off x="4068626" y="3036056"/>
              <a:ext cx="781503" cy="895864"/>
            </a:xfrm>
            <a:prstGeom prst="ellipse">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2B0630E1-0C9C-AFF5-917A-728241A3163E}"/>
                </a:ext>
              </a:extLst>
            </p:cNvPr>
            <p:cNvSpPr/>
            <p:nvPr/>
          </p:nvSpPr>
          <p:spPr>
            <a:xfrm>
              <a:off x="9017816" y="5946896"/>
              <a:ext cx="781503" cy="895864"/>
            </a:xfrm>
            <a:prstGeom prst="ellipse">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448E8FD3-9BD5-23A1-1A80-169A3B90AA1B}"/>
                </a:ext>
              </a:extLst>
            </p:cNvPr>
            <p:cNvSpPr/>
            <p:nvPr/>
          </p:nvSpPr>
          <p:spPr>
            <a:xfrm>
              <a:off x="11099981" y="5364760"/>
              <a:ext cx="781503" cy="895864"/>
            </a:xfrm>
            <a:prstGeom prst="ellipse">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54" name="Straight Arrow Connector 53">
              <a:extLst>
                <a:ext uri="{FF2B5EF4-FFF2-40B4-BE49-F238E27FC236}">
                  <a16:creationId xmlns:a16="http://schemas.microsoft.com/office/drawing/2014/main" id="{18CB6125-9414-B9AA-9106-1BF516602463}"/>
                </a:ext>
              </a:extLst>
            </p:cNvPr>
            <p:cNvCxnSpPr>
              <a:cxnSpLocks/>
            </p:cNvCxnSpPr>
            <p:nvPr/>
          </p:nvCxnSpPr>
          <p:spPr>
            <a:xfrm flipH="1">
              <a:off x="9395460" y="3910980"/>
              <a:ext cx="10635" cy="2842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65553703-DB71-AE06-3C6E-5A7E42DAF19F}"/>
                </a:ext>
              </a:extLst>
            </p:cNvPr>
            <p:cNvCxnSpPr>
              <a:cxnSpLocks/>
            </p:cNvCxnSpPr>
            <p:nvPr/>
          </p:nvCxnSpPr>
          <p:spPr>
            <a:xfrm>
              <a:off x="8035099" y="3513609"/>
              <a:ext cx="562166" cy="683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C4F08ED0-92A9-07E8-17B5-0548ADDD1BAF}"/>
                </a:ext>
              </a:extLst>
            </p:cNvPr>
            <p:cNvCxnSpPr>
              <a:cxnSpLocks/>
            </p:cNvCxnSpPr>
            <p:nvPr/>
          </p:nvCxnSpPr>
          <p:spPr>
            <a:xfrm>
              <a:off x="8920593" y="5589648"/>
              <a:ext cx="225788" cy="4285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5B54A8E9-67CF-F165-5C79-B947AC30F56E}"/>
                </a:ext>
              </a:extLst>
            </p:cNvPr>
            <p:cNvCxnSpPr>
              <a:cxnSpLocks/>
            </p:cNvCxnSpPr>
            <p:nvPr/>
          </p:nvCxnSpPr>
          <p:spPr>
            <a:xfrm>
              <a:off x="10438721" y="4436107"/>
              <a:ext cx="263686" cy="1509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61F2CA60-EFF9-2F06-C7DE-58166B15B308}"/>
                </a:ext>
              </a:extLst>
            </p:cNvPr>
            <p:cNvCxnSpPr>
              <a:cxnSpLocks/>
            </p:cNvCxnSpPr>
            <p:nvPr/>
          </p:nvCxnSpPr>
          <p:spPr>
            <a:xfrm>
              <a:off x="8851521" y="4055049"/>
              <a:ext cx="140079" cy="2952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D7A570B6-2E30-BBBD-ED62-CCCDE39FBBC3}"/>
                </a:ext>
              </a:extLst>
            </p:cNvPr>
            <p:cNvCxnSpPr>
              <a:cxnSpLocks/>
            </p:cNvCxnSpPr>
            <p:nvPr/>
          </p:nvCxnSpPr>
          <p:spPr>
            <a:xfrm>
              <a:off x="9247144" y="5309646"/>
              <a:ext cx="32938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4F209109-2455-B2DC-B4E5-35BAF53C4310}"/>
                </a:ext>
              </a:extLst>
            </p:cNvPr>
            <p:cNvCxnSpPr>
              <a:cxnSpLocks/>
            </p:cNvCxnSpPr>
            <p:nvPr/>
          </p:nvCxnSpPr>
          <p:spPr>
            <a:xfrm flipH="1">
              <a:off x="9190434" y="5038210"/>
              <a:ext cx="1197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C04886D6-1AEF-2667-E605-4E2A888FC2B5}"/>
                </a:ext>
              </a:extLst>
            </p:cNvPr>
            <p:cNvCxnSpPr>
              <a:cxnSpLocks/>
            </p:cNvCxnSpPr>
            <p:nvPr/>
          </p:nvCxnSpPr>
          <p:spPr>
            <a:xfrm flipH="1">
              <a:off x="10511790" y="4429289"/>
              <a:ext cx="13480" cy="46275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17A80EA1-E09C-4870-9270-B8A495D803A3}"/>
                </a:ext>
              </a:extLst>
            </p:cNvPr>
            <p:cNvCxnSpPr>
              <a:cxnSpLocks/>
            </p:cNvCxnSpPr>
            <p:nvPr/>
          </p:nvCxnSpPr>
          <p:spPr>
            <a:xfrm>
              <a:off x="11313523" y="4477025"/>
              <a:ext cx="162199" cy="72365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E9F016AF-D834-E4E8-8829-1ADB9FD92D0A}"/>
                </a:ext>
              </a:extLst>
            </p:cNvPr>
            <p:cNvCxnSpPr>
              <a:cxnSpLocks/>
            </p:cNvCxnSpPr>
            <p:nvPr/>
          </p:nvCxnSpPr>
          <p:spPr>
            <a:xfrm flipH="1">
              <a:off x="7151370" y="4365077"/>
              <a:ext cx="5781" cy="34792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20CC5D2A-0656-CAC4-7D63-508E0C3CE9DE}"/>
                </a:ext>
              </a:extLst>
            </p:cNvPr>
            <p:cNvCxnSpPr>
              <a:cxnSpLocks/>
            </p:cNvCxnSpPr>
            <p:nvPr/>
          </p:nvCxnSpPr>
          <p:spPr>
            <a:xfrm>
              <a:off x="6879176" y="4276148"/>
              <a:ext cx="176944" cy="1781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97AC45E4-8560-4AF1-3539-73E1AC54D1CE}"/>
                </a:ext>
              </a:extLst>
            </p:cNvPr>
            <p:cNvCxnSpPr>
              <a:cxnSpLocks/>
            </p:cNvCxnSpPr>
            <p:nvPr/>
          </p:nvCxnSpPr>
          <p:spPr>
            <a:xfrm>
              <a:off x="7545622" y="5333896"/>
              <a:ext cx="32938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C5F6010A-948F-7460-6710-69E940CAAD5A}"/>
                </a:ext>
              </a:extLst>
            </p:cNvPr>
            <p:cNvCxnSpPr>
              <a:cxnSpLocks/>
            </p:cNvCxnSpPr>
            <p:nvPr/>
          </p:nvCxnSpPr>
          <p:spPr>
            <a:xfrm flipH="1">
              <a:off x="7488912" y="5062460"/>
              <a:ext cx="1197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C5872E0E-8F59-69CC-D38C-DD26169B6CF4}"/>
                </a:ext>
              </a:extLst>
            </p:cNvPr>
            <p:cNvCxnSpPr>
              <a:cxnSpLocks/>
            </p:cNvCxnSpPr>
            <p:nvPr/>
          </p:nvCxnSpPr>
          <p:spPr>
            <a:xfrm>
              <a:off x="6561094" y="4142396"/>
              <a:ext cx="32938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D407DEF1-5A6E-2527-01C2-FD30B7F5DE32}"/>
                </a:ext>
              </a:extLst>
            </p:cNvPr>
            <p:cNvCxnSpPr>
              <a:cxnSpLocks/>
            </p:cNvCxnSpPr>
            <p:nvPr/>
          </p:nvCxnSpPr>
          <p:spPr>
            <a:xfrm flipH="1">
              <a:off x="6504384" y="3870960"/>
              <a:ext cx="1197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389658B3-DCB3-F1D7-65DC-F0A6CEE41675}"/>
                </a:ext>
              </a:extLst>
            </p:cNvPr>
            <p:cNvCxnSpPr>
              <a:cxnSpLocks/>
            </p:cNvCxnSpPr>
            <p:nvPr/>
          </p:nvCxnSpPr>
          <p:spPr>
            <a:xfrm>
              <a:off x="6077556" y="4588675"/>
              <a:ext cx="285144" cy="30336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1DFD5838-1A97-657D-3784-3613630E63AC}"/>
                </a:ext>
              </a:extLst>
            </p:cNvPr>
            <p:cNvCxnSpPr>
              <a:cxnSpLocks/>
            </p:cNvCxnSpPr>
            <p:nvPr/>
          </p:nvCxnSpPr>
          <p:spPr>
            <a:xfrm flipH="1">
              <a:off x="6227162" y="4556887"/>
              <a:ext cx="6749" cy="1028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41ED77CE-A7DC-E470-76C2-1A80A0733D45}"/>
                </a:ext>
              </a:extLst>
            </p:cNvPr>
            <p:cNvCxnSpPr>
              <a:cxnSpLocks/>
            </p:cNvCxnSpPr>
            <p:nvPr/>
          </p:nvCxnSpPr>
          <p:spPr>
            <a:xfrm flipH="1">
              <a:off x="5175695" y="4378211"/>
              <a:ext cx="13600" cy="32284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35FA9FF6-8F85-E266-7A94-54CCCF5AEF4C}"/>
                </a:ext>
              </a:extLst>
            </p:cNvPr>
            <p:cNvCxnSpPr>
              <a:cxnSpLocks/>
            </p:cNvCxnSpPr>
            <p:nvPr/>
          </p:nvCxnSpPr>
          <p:spPr>
            <a:xfrm flipH="1">
              <a:off x="4981732" y="3584450"/>
              <a:ext cx="16568" cy="1356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3" name="Rectangle 72">
              <a:extLst>
                <a:ext uri="{FF2B5EF4-FFF2-40B4-BE49-F238E27FC236}">
                  <a16:creationId xmlns:a16="http://schemas.microsoft.com/office/drawing/2014/main" id="{2AB0A395-FE39-D8ED-92C9-E70DA52AFCF7}"/>
                </a:ext>
              </a:extLst>
            </p:cNvPr>
            <p:cNvSpPr/>
            <p:nvPr/>
          </p:nvSpPr>
          <p:spPr>
            <a:xfrm>
              <a:off x="3627120" y="2689542"/>
              <a:ext cx="8915400" cy="4351338"/>
            </a:xfrm>
            <a:prstGeom prst="rect">
              <a:avLst/>
            </a:prstGeom>
            <a:solidFill>
              <a:schemeClr val="bg1">
                <a:alpha val="8509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8" name="Content Placeholder 2">
            <a:extLst>
              <a:ext uri="{FF2B5EF4-FFF2-40B4-BE49-F238E27FC236}">
                <a16:creationId xmlns:a16="http://schemas.microsoft.com/office/drawing/2014/main" id="{A33BC7B1-E128-6C47-FF28-BF45D6FAE286}"/>
              </a:ext>
            </a:extLst>
          </p:cNvPr>
          <p:cNvSpPr txBox="1">
            <a:spLocks/>
          </p:cNvSpPr>
          <p:nvPr/>
        </p:nvSpPr>
        <p:spPr>
          <a:xfrm>
            <a:off x="1249680" y="1889506"/>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a “population of populations” 	-Richard Levins 1969</a:t>
            </a:r>
            <a:endParaRPr lang="en-US" dirty="0"/>
          </a:p>
        </p:txBody>
      </p:sp>
      <mc:AlternateContent xmlns:mc="http://schemas.openxmlformats.org/markup-compatibility/2006" xmlns:a14="http://schemas.microsoft.com/office/drawing/2010/main">
        <mc:Choice Requires="a14">
          <p:sp>
            <p:nvSpPr>
              <p:cNvPr id="130" name="TextBox 129">
                <a:extLst>
                  <a:ext uri="{FF2B5EF4-FFF2-40B4-BE49-F238E27FC236}">
                    <a16:creationId xmlns:a16="http://schemas.microsoft.com/office/drawing/2014/main" id="{7965E1A8-5DBC-5241-EEC8-B9F585AB8860}"/>
                  </a:ext>
                </a:extLst>
              </p:cNvPr>
              <p:cNvSpPr txBox="1"/>
              <p:nvPr/>
            </p:nvSpPr>
            <p:spPr>
              <a:xfrm>
                <a:off x="1122437" y="2847904"/>
                <a:ext cx="4001311" cy="88626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latin typeface="Cambria Math" panose="02040503050406030204" pitchFamily="18" charset="0"/>
                            </a:rPr>
                          </m:ctrlPr>
                        </m:fPr>
                        <m:num>
                          <m:r>
                            <a:rPr lang="en-US" sz="3000" b="0" i="1" smtClean="0">
                              <a:latin typeface="Cambria Math" panose="02040503050406030204" pitchFamily="18" charset="0"/>
                            </a:rPr>
                            <m:t>𝑑𝑝</m:t>
                          </m:r>
                        </m:num>
                        <m:den>
                          <m:r>
                            <a:rPr lang="en-US" sz="3000" b="0" i="1" smtClean="0">
                              <a:latin typeface="Cambria Math" panose="02040503050406030204" pitchFamily="18" charset="0"/>
                            </a:rPr>
                            <m:t>𝑑𝑡</m:t>
                          </m:r>
                        </m:den>
                      </m:f>
                      <m:r>
                        <a:rPr lang="en-US" sz="3000" b="0" i="1" smtClean="0">
                          <a:latin typeface="Cambria Math" panose="02040503050406030204" pitchFamily="18" charset="0"/>
                        </a:rPr>
                        <m:t>=</m:t>
                      </m:r>
                      <m:r>
                        <a:rPr lang="en-US" sz="3000" b="0" i="1" smtClean="0">
                          <a:latin typeface="Cambria Math" panose="02040503050406030204" pitchFamily="18" charset="0"/>
                        </a:rPr>
                        <m:t>𝑐𝑝</m:t>
                      </m:r>
                      <m:d>
                        <m:dPr>
                          <m:ctrlPr>
                            <a:rPr lang="en-US" sz="3000" b="0" i="1" smtClean="0">
                              <a:latin typeface="Cambria Math" panose="02040503050406030204" pitchFamily="18" charset="0"/>
                            </a:rPr>
                          </m:ctrlPr>
                        </m:dPr>
                        <m:e>
                          <m:r>
                            <a:rPr lang="en-US" sz="3000" b="0" i="1" smtClean="0">
                              <a:latin typeface="Cambria Math" panose="02040503050406030204" pitchFamily="18" charset="0"/>
                            </a:rPr>
                            <m:t>1−</m:t>
                          </m:r>
                          <m:r>
                            <a:rPr lang="en-US" sz="3000" b="0" i="1" smtClean="0">
                              <a:latin typeface="Cambria Math" panose="02040503050406030204" pitchFamily="18" charset="0"/>
                            </a:rPr>
                            <m:t>𝑝</m:t>
                          </m:r>
                        </m:e>
                      </m:d>
                      <m:r>
                        <a:rPr lang="en-US" sz="3000" b="0" i="1" smtClean="0">
                          <a:latin typeface="Cambria Math" panose="02040503050406030204" pitchFamily="18" charset="0"/>
                        </a:rPr>
                        <m:t> −</m:t>
                      </m:r>
                      <m:r>
                        <a:rPr lang="en-US" sz="3000" b="0" i="1" smtClean="0">
                          <a:latin typeface="Cambria Math" panose="02040503050406030204" pitchFamily="18" charset="0"/>
                        </a:rPr>
                        <m:t>𝑒𝑝</m:t>
                      </m:r>
                    </m:oMath>
                  </m:oMathPara>
                </a14:m>
                <a:endParaRPr lang="en-US" sz="3000" dirty="0"/>
              </a:p>
            </p:txBody>
          </p:sp>
        </mc:Choice>
        <mc:Fallback xmlns="">
          <p:sp>
            <p:nvSpPr>
              <p:cNvPr id="130" name="TextBox 129">
                <a:extLst>
                  <a:ext uri="{FF2B5EF4-FFF2-40B4-BE49-F238E27FC236}">
                    <a16:creationId xmlns:a16="http://schemas.microsoft.com/office/drawing/2014/main" id="{7965E1A8-5DBC-5241-EEC8-B9F585AB8860}"/>
                  </a:ext>
                </a:extLst>
              </p:cNvPr>
              <p:cNvSpPr txBox="1">
                <a:spLocks noRot="1" noChangeAspect="1" noMove="1" noResize="1" noEditPoints="1" noAdjustHandles="1" noChangeArrowheads="1" noChangeShapeType="1" noTextEdit="1"/>
              </p:cNvSpPr>
              <p:nvPr/>
            </p:nvSpPr>
            <p:spPr>
              <a:xfrm>
                <a:off x="1122437" y="2847904"/>
                <a:ext cx="4001311" cy="886268"/>
              </a:xfrm>
              <a:prstGeom prst="rect">
                <a:avLst/>
              </a:prstGeom>
              <a:blipFill>
                <a:blip r:embed="rId3"/>
                <a:stretch>
                  <a:fillRect t="-4225" b="-1126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ADF0159-0BCD-EC53-92FB-E362B98C6B1C}"/>
                  </a:ext>
                </a:extLst>
              </p:cNvPr>
              <p:cNvSpPr txBox="1"/>
              <p:nvPr/>
            </p:nvSpPr>
            <p:spPr>
              <a:xfrm>
                <a:off x="772972" y="4112889"/>
                <a:ext cx="4001311" cy="88626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latin typeface="Cambria Math" panose="02040503050406030204" pitchFamily="18" charset="0"/>
                            </a:rPr>
                          </m:ctrlPr>
                        </m:fPr>
                        <m:num>
                          <m:r>
                            <a:rPr lang="en-US" sz="3000" b="0" i="1" smtClean="0">
                              <a:latin typeface="Cambria Math" panose="02040503050406030204" pitchFamily="18" charset="0"/>
                            </a:rPr>
                            <m:t>𝑑𝑁</m:t>
                          </m:r>
                        </m:num>
                        <m:den>
                          <m:r>
                            <a:rPr lang="en-US" sz="3000" b="0" i="1" smtClean="0">
                              <a:latin typeface="Cambria Math" panose="02040503050406030204" pitchFamily="18" charset="0"/>
                            </a:rPr>
                            <m:t>𝑑𝑡</m:t>
                          </m:r>
                        </m:den>
                      </m:f>
                      <m:r>
                        <a:rPr lang="en-US" sz="3000" b="0" i="1" smtClean="0">
                          <a:latin typeface="Cambria Math" panose="02040503050406030204" pitchFamily="18" charset="0"/>
                        </a:rPr>
                        <m:t>=</m:t>
                      </m:r>
                      <m:r>
                        <a:rPr lang="en-US" sz="3000" b="0" i="1" smtClean="0">
                          <a:latin typeface="Cambria Math" panose="02040503050406030204" pitchFamily="18" charset="0"/>
                        </a:rPr>
                        <m:t>𝑟𝑁</m:t>
                      </m:r>
                      <m:d>
                        <m:dPr>
                          <m:ctrlPr>
                            <a:rPr lang="en-US" sz="3000" b="0" i="1" smtClean="0">
                              <a:latin typeface="Cambria Math" panose="02040503050406030204" pitchFamily="18" charset="0"/>
                            </a:rPr>
                          </m:ctrlPr>
                        </m:dPr>
                        <m:e>
                          <m:r>
                            <a:rPr lang="en-US" sz="3000" b="0" i="1" smtClean="0">
                              <a:latin typeface="Cambria Math" panose="02040503050406030204" pitchFamily="18" charset="0"/>
                            </a:rPr>
                            <m:t>1−</m:t>
                          </m:r>
                          <m:f>
                            <m:fPr>
                              <m:ctrlPr>
                                <a:rPr lang="en-US" sz="3000" b="0" i="1" smtClean="0">
                                  <a:latin typeface="Cambria Math" panose="02040503050406030204" pitchFamily="18" charset="0"/>
                                </a:rPr>
                              </m:ctrlPr>
                            </m:fPr>
                            <m:num>
                              <m:r>
                                <a:rPr lang="en-US" sz="3000" b="0" i="1" smtClean="0">
                                  <a:latin typeface="Cambria Math" panose="02040503050406030204" pitchFamily="18" charset="0"/>
                                </a:rPr>
                                <m:t>𝑁</m:t>
                              </m:r>
                            </m:num>
                            <m:den>
                              <m:r>
                                <a:rPr lang="en-US" sz="3000" b="0" i="1" smtClean="0">
                                  <a:latin typeface="Cambria Math" panose="02040503050406030204" pitchFamily="18" charset="0"/>
                                </a:rPr>
                                <m:t>𝐾</m:t>
                              </m:r>
                            </m:den>
                          </m:f>
                        </m:e>
                      </m:d>
                    </m:oMath>
                  </m:oMathPara>
                </a14:m>
                <a:endParaRPr lang="en-US" sz="3000" dirty="0"/>
              </a:p>
            </p:txBody>
          </p:sp>
        </mc:Choice>
        <mc:Fallback xmlns="">
          <p:sp>
            <p:nvSpPr>
              <p:cNvPr id="7" name="TextBox 6">
                <a:extLst>
                  <a:ext uri="{FF2B5EF4-FFF2-40B4-BE49-F238E27FC236}">
                    <a16:creationId xmlns:a16="http://schemas.microsoft.com/office/drawing/2014/main" id="{DADF0159-0BCD-EC53-92FB-E362B98C6B1C}"/>
                  </a:ext>
                </a:extLst>
              </p:cNvPr>
              <p:cNvSpPr txBox="1">
                <a:spLocks noRot="1" noChangeAspect="1" noMove="1" noResize="1" noEditPoints="1" noAdjustHandles="1" noChangeArrowheads="1" noChangeShapeType="1" noTextEdit="1"/>
              </p:cNvSpPr>
              <p:nvPr/>
            </p:nvSpPr>
            <p:spPr>
              <a:xfrm>
                <a:off x="772972" y="4112889"/>
                <a:ext cx="4001311" cy="886268"/>
              </a:xfrm>
              <a:prstGeom prst="rect">
                <a:avLst/>
              </a:prstGeom>
              <a:blipFill>
                <a:blip r:embed="rId4"/>
                <a:stretch>
                  <a:fillRect t="-2857" b="-128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F276FD83-559D-721D-9046-84DCBCEACB83}"/>
                  </a:ext>
                </a:extLst>
              </p:cNvPr>
              <p:cNvSpPr txBox="1"/>
              <p:nvPr/>
            </p:nvSpPr>
            <p:spPr>
              <a:xfrm>
                <a:off x="407212" y="5289288"/>
                <a:ext cx="5734456" cy="120212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latin typeface="Cambria Math" panose="02040503050406030204" pitchFamily="18" charset="0"/>
                            </a:rPr>
                          </m:ctrlPr>
                        </m:fPr>
                        <m:num>
                          <m:r>
                            <a:rPr lang="en-US" sz="3000" b="0" i="1" smtClean="0">
                              <a:latin typeface="Cambria Math" panose="02040503050406030204" pitchFamily="18" charset="0"/>
                            </a:rPr>
                            <m:t>𝑑𝑁</m:t>
                          </m:r>
                        </m:num>
                        <m:den>
                          <m:r>
                            <a:rPr lang="en-US" sz="3000" b="0" i="1" smtClean="0">
                              <a:latin typeface="Cambria Math" panose="02040503050406030204" pitchFamily="18" charset="0"/>
                            </a:rPr>
                            <m:t>𝑑𝑡</m:t>
                          </m:r>
                        </m:den>
                      </m:f>
                      <m:r>
                        <a:rPr lang="en-US" sz="3000" b="0" i="1" smtClean="0">
                          <a:latin typeface="Cambria Math" panose="02040503050406030204" pitchFamily="18" charset="0"/>
                        </a:rPr>
                        <m:t>=(</m:t>
                      </m:r>
                      <m:r>
                        <a:rPr lang="en-US" sz="3000" b="0" i="1" smtClean="0">
                          <a:latin typeface="Cambria Math" panose="02040503050406030204" pitchFamily="18" charset="0"/>
                        </a:rPr>
                        <m:t>𝑐</m:t>
                      </m:r>
                      <m:r>
                        <a:rPr lang="en-US" sz="3000" b="0" i="1" smtClean="0">
                          <a:latin typeface="Cambria Math" panose="02040503050406030204" pitchFamily="18" charset="0"/>
                        </a:rPr>
                        <m:t>−</m:t>
                      </m:r>
                      <m:r>
                        <a:rPr lang="en-US" sz="3000" b="0" i="1" smtClean="0">
                          <a:latin typeface="Cambria Math" panose="02040503050406030204" pitchFamily="18" charset="0"/>
                        </a:rPr>
                        <m:t>𝑒</m:t>
                      </m:r>
                      <m:r>
                        <a:rPr lang="en-US" sz="3000" b="0" i="1" smtClean="0">
                          <a:latin typeface="Cambria Math" panose="02040503050406030204" pitchFamily="18" charset="0"/>
                        </a:rPr>
                        <m:t>)</m:t>
                      </m:r>
                      <m:r>
                        <a:rPr lang="en-US" sz="3000" b="0" i="1" smtClean="0">
                          <a:latin typeface="Cambria Math" panose="02040503050406030204" pitchFamily="18" charset="0"/>
                        </a:rPr>
                        <m:t>𝑁</m:t>
                      </m:r>
                      <m:d>
                        <m:dPr>
                          <m:ctrlPr>
                            <a:rPr lang="en-US" sz="3000" b="0" i="1" smtClean="0">
                              <a:latin typeface="Cambria Math" panose="02040503050406030204" pitchFamily="18" charset="0"/>
                            </a:rPr>
                          </m:ctrlPr>
                        </m:dPr>
                        <m:e>
                          <m:r>
                            <a:rPr lang="en-US" sz="3000" b="0" i="1" smtClean="0">
                              <a:latin typeface="Cambria Math" panose="02040503050406030204" pitchFamily="18" charset="0"/>
                            </a:rPr>
                            <m:t>1−</m:t>
                          </m:r>
                          <m:f>
                            <m:fPr>
                              <m:ctrlPr>
                                <a:rPr lang="en-US" sz="3000" b="0" i="1" smtClean="0">
                                  <a:latin typeface="Cambria Math" panose="02040503050406030204" pitchFamily="18" charset="0"/>
                                </a:rPr>
                              </m:ctrlPr>
                            </m:fPr>
                            <m:num>
                              <m:r>
                                <a:rPr lang="en-US" sz="3000" b="0" i="1" smtClean="0">
                                  <a:latin typeface="Cambria Math" panose="02040503050406030204" pitchFamily="18" charset="0"/>
                                </a:rPr>
                                <m:t>𝑁</m:t>
                              </m:r>
                            </m:num>
                            <m:den>
                              <m:d>
                                <m:dPr>
                                  <m:ctrlPr>
                                    <a:rPr lang="en-US" sz="3000" b="0" i="1" smtClean="0">
                                      <a:latin typeface="Cambria Math" panose="02040503050406030204" pitchFamily="18" charset="0"/>
                                    </a:rPr>
                                  </m:ctrlPr>
                                </m:dPr>
                                <m:e>
                                  <m:r>
                                    <a:rPr lang="en-US" sz="3000" i="1">
                                      <a:latin typeface="Cambria Math" panose="02040503050406030204" pitchFamily="18" charset="0"/>
                                    </a:rPr>
                                    <m:t>1−</m:t>
                                  </m:r>
                                  <m:f>
                                    <m:fPr>
                                      <m:ctrlPr>
                                        <a:rPr lang="en-US" sz="3000" i="1">
                                          <a:latin typeface="Cambria Math" panose="02040503050406030204" pitchFamily="18" charset="0"/>
                                        </a:rPr>
                                      </m:ctrlPr>
                                    </m:fPr>
                                    <m:num>
                                      <m:r>
                                        <a:rPr lang="en-US" sz="3000" i="1">
                                          <a:latin typeface="Cambria Math" panose="02040503050406030204" pitchFamily="18" charset="0"/>
                                        </a:rPr>
                                        <m:t>𝑒</m:t>
                                      </m:r>
                                    </m:num>
                                    <m:den>
                                      <m:r>
                                        <a:rPr lang="en-US" sz="3000" i="1">
                                          <a:latin typeface="Cambria Math" panose="02040503050406030204" pitchFamily="18" charset="0"/>
                                        </a:rPr>
                                        <m:t>𝑐</m:t>
                                      </m:r>
                                    </m:den>
                                  </m:f>
                                </m:e>
                              </m:d>
                            </m:den>
                          </m:f>
                        </m:e>
                      </m:d>
                    </m:oMath>
                  </m:oMathPara>
                </a14:m>
                <a:endParaRPr lang="en-US" sz="3000" dirty="0"/>
              </a:p>
            </p:txBody>
          </p:sp>
        </mc:Choice>
        <mc:Fallback xmlns="">
          <p:sp>
            <p:nvSpPr>
              <p:cNvPr id="8" name="TextBox 7">
                <a:extLst>
                  <a:ext uri="{FF2B5EF4-FFF2-40B4-BE49-F238E27FC236}">
                    <a16:creationId xmlns:a16="http://schemas.microsoft.com/office/drawing/2014/main" id="{F276FD83-559D-721D-9046-84DCBCEACB83}"/>
                  </a:ext>
                </a:extLst>
              </p:cNvPr>
              <p:cNvSpPr txBox="1">
                <a:spLocks noRot="1" noChangeAspect="1" noMove="1" noResize="1" noEditPoints="1" noAdjustHandles="1" noChangeArrowheads="1" noChangeShapeType="1" noTextEdit="1"/>
              </p:cNvSpPr>
              <p:nvPr/>
            </p:nvSpPr>
            <p:spPr>
              <a:xfrm>
                <a:off x="407212" y="5289288"/>
                <a:ext cx="5734456" cy="1202124"/>
              </a:xfrm>
              <a:prstGeom prst="rect">
                <a:avLst/>
              </a:prstGeom>
              <a:blipFill>
                <a:blip r:embed="rId5"/>
                <a:stretch>
                  <a:fillRect t="-1042" b="-6250"/>
                </a:stretch>
              </a:blipFill>
            </p:spPr>
            <p:txBody>
              <a:bodyPr/>
              <a:lstStyle/>
              <a:p>
                <a:r>
                  <a:rPr lang="en-US">
                    <a:noFill/>
                  </a:rPr>
                  <a:t> </a:t>
                </a:r>
              </a:p>
            </p:txBody>
          </p:sp>
        </mc:Fallback>
      </mc:AlternateContent>
      <p:sp>
        <p:nvSpPr>
          <p:cNvPr id="9" name="U-Turn Arrow 8">
            <a:extLst>
              <a:ext uri="{FF2B5EF4-FFF2-40B4-BE49-F238E27FC236}">
                <a16:creationId xmlns:a16="http://schemas.microsoft.com/office/drawing/2014/main" id="{95CED430-A9C1-4BA2-CDC2-730F5CD13376}"/>
              </a:ext>
            </a:extLst>
          </p:cNvPr>
          <p:cNvSpPr/>
          <p:nvPr/>
        </p:nvSpPr>
        <p:spPr>
          <a:xfrm rot="5400000">
            <a:off x="4522004" y="4037771"/>
            <a:ext cx="1520434" cy="285655"/>
          </a:xfrm>
          <a:prstGeom prst="utur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52B775AA-9187-916C-552D-E0D143B308C7}"/>
                  </a:ext>
                </a:extLst>
              </p:cNvPr>
              <p:cNvSpPr txBox="1">
                <a:spLocks/>
              </p:cNvSpPr>
              <p:nvPr/>
            </p:nvSpPr>
            <p:spPr>
              <a:xfrm>
                <a:off x="5584825" y="2871741"/>
                <a:ext cx="5160514"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mathematically equivalent to the logistic growth equation when </a:t>
                </a:r>
                <a14:m>
                  <m:oMath xmlns:m="http://schemas.openxmlformats.org/officeDocument/2006/math">
                    <m:r>
                      <a:rPr lang="en-US" sz="2800" b="0" i="1" smtClean="0">
                        <a:latin typeface="Cambria Math" panose="02040503050406030204" pitchFamily="18" charset="0"/>
                      </a:rPr>
                      <m:t>𝑟</m:t>
                    </m:r>
                    <m:r>
                      <a:rPr lang="en-US" sz="2800" b="0" i="1" smtClean="0">
                        <a:latin typeface="Cambria Math" panose="02040503050406030204" pitchFamily="18" charset="0"/>
                      </a:rPr>
                      <m:t>=</m:t>
                    </m:r>
                    <m:r>
                      <a:rPr lang="en-US" sz="2800" b="0" i="1" smtClean="0">
                        <a:latin typeface="Cambria Math" panose="02040503050406030204" pitchFamily="18" charset="0"/>
                      </a:rPr>
                      <m:t>𝑐</m:t>
                    </m:r>
                    <m:r>
                      <a:rPr lang="en-US" sz="2800" b="0" i="1" smtClean="0">
                        <a:latin typeface="Cambria Math" panose="02040503050406030204" pitchFamily="18" charset="0"/>
                      </a:rPr>
                      <m:t>−</m:t>
                    </m:r>
                    <m:r>
                      <a:rPr lang="en-US" sz="2800" b="0" i="1" smtClean="0">
                        <a:latin typeface="Cambria Math" panose="02040503050406030204" pitchFamily="18" charset="0"/>
                      </a:rPr>
                      <m:t>𝑒</m:t>
                    </m:r>
                  </m:oMath>
                </a14:m>
                <a:r>
                  <a:rPr lang="en-US" dirty="0"/>
                  <a:t> and </a:t>
                </a:r>
                <a14:m>
                  <m:oMath xmlns:m="http://schemas.openxmlformats.org/officeDocument/2006/math">
                    <m:r>
                      <a:rPr lang="en-US" i="1">
                        <a:latin typeface="Cambria Math" panose="02040503050406030204" pitchFamily="18" charset="0"/>
                      </a:rPr>
                      <m:t>𝐾</m:t>
                    </m:r>
                    <m:r>
                      <a:rPr lang="en-US" i="1">
                        <a:latin typeface="Cambria Math" panose="02040503050406030204" pitchFamily="18" charset="0"/>
                      </a:rPr>
                      <m:t>= 1−</m:t>
                    </m:r>
                    <m:f>
                      <m:fPr>
                        <m:ctrlPr>
                          <a:rPr lang="en-US" i="1">
                            <a:latin typeface="Cambria Math" panose="02040503050406030204" pitchFamily="18" charset="0"/>
                          </a:rPr>
                        </m:ctrlPr>
                      </m:fPr>
                      <m:num>
                        <m:r>
                          <a:rPr lang="en-US" i="1">
                            <a:latin typeface="Cambria Math" panose="02040503050406030204" pitchFamily="18" charset="0"/>
                          </a:rPr>
                          <m:t>𝑒</m:t>
                        </m:r>
                      </m:num>
                      <m:den>
                        <m:r>
                          <a:rPr lang="en-US" i="1">
                            <a:latin typeface="Cambria Math" panose="02040503050406030204" pitchFamily="18" charset="0"/>
                          </a:rPr>
                          <m:t>𝑐</m:t>
                        </m:r>
                      </m:den>
                    </m:f>
                  </m:oMath>
                </a14:m>
                <a:endParaRPr lang="en-US" dirty="0"/>
              </a:p>
            </p:txBody>
          </p:sp>
        </mc:Choice>
        <mc:Fallback xmlns="">
          <p:sp>
            <p:nvSpPr>
              <p:cNvPr id="10" name="Content Placeholder 2">
                <a:extLst>
                  <a:ext uri="{FF2B5EF4-FFF2-40B4-BE49-F238E27FC236}">
                    <a16:creationId xmlns:a16="http://schemas.microsoft.com/office/drawing/2014/main" id="{52B775AA-9187-916C-552D-E0D143B308C7}"/>
                  </a:ext>
                </a:extLst>
              </p:cNvPr>
              <p:cNvSpPr txBox="1">
                <a:spLocks noRot="1" noChangeAspect="1" noMove="1" noResize="1" noEditPoints="1" noAdjustHandles="1" noChangeArrowheads="1" noChangeShapeType="1" noTextEdit="1"/>
              </p:cNvSpPr>
              <p:nvPr/>
            </p:nvSpPr>
            <p:spPr>
              <a:xfrm>
                <a:off x="5584825" y="2871741"/>
                <a:ext cx="5160514" cy="4351338"/>
              </a:xfrm>
              <a:prstGeom prst="rect">
                <a:avLst/>
              </a:prstGeom>
              <a:blipFill>
                <a:blip r:embed="rId6"/>
                <a:stretch>
                  <a:fillRect l="-2451" t="-2624"/>
                </a:stretch>
              </a:blipFill>
            </p:spPr>
            <p:txBody>
              <a:bodyPr/>
              <a:lstStyle/>
              <a:p>
                <a:r>
                  <a:rPr lang="en-US">
                    <a:noFill/>
                  </a:rPr>
                  <a:t> </a:t>
                </a:r>
              </a:p>
            </p:txBody>
          </p:sp>
        </mc:Fallback>
      </mc:AlternateContent>
      <p:sp>
        <p:nvSpPr>
          <p:cNvPr id="15" name="Title 1">
            <a:extLst>
              <a:ext uri="{FF2B5EF4-FFF2-40B4-BE49-F238E27FC236}">
                <a16:creationId xmlns:a16="http://schemas.microsoft.com/office/drawing/2014/main" id="{D2B04F6E-2722-6363-3C30-B63574E11720}"/>
              </a:ext>
            </a:extLst>
          </p:cNvPr>
          <p:cNvSpPr>
            <a:spLocks noGrp="1"/>
          </p:cNvSpPr>
          <p:nvPr>
            <p:ph type="title"/>
          </p:nvPr>
        </p:nvSpPr>
        <p:spPr>
          <a:xfrm>
            <a:off x="838200" y="365125"/>
            <a:ext cx="10652760" cy="1325563"/>
          </a:xfrm>
        </p:spPr>
        <p:txBody>
          <a:bodyPr>
            <a:noAutofit/>
          </a:bodyPr>
          <a:lstStyle/>
          <a:p>
            <a:r>
              <a:rPr lang="en-US" sz="4000" dirty="0">
                <a:latin typeface="+mn-lt"/>
              </a:rPr>
              <a:t>Modeling metapopulation dynamics</a:t>
            </a:r>
          </a:p>
        </p:txBody>
      </p:sp>
    </p:spTree>
    <p:extLst>
      <p:ext uri="{BB962C8B-B14F-4D97-AF65-F5344CB8AC3E}">
        <p14:creationId xmlns:p14="http://schemas.microsoft.com/office/powerpoint/2010/main" val="243899880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3" name="Group 122">
            <a:extLst>
              <a:ext uri="{FF2B5EF4-FFF2-40B4-BE49-F238E27FC236}">
                <a16:creationId xmlns:a16="http://schemas.microsoft.com/office/drawing/2014/main" id="{16ABD5A8-73B4-42E6-1CD6-D1A30C1C24F9}"/>
              </a:ext>
            </a:extLst>
          </p:cNvPr>
          <p:cNvGrpSpPr/>
          <p:nvPr/>
        </p:nvGrpSpPr>
        <p:grpSpPr>
          <a:xfrm>
            <a:off x="5440680" y="3855720"/>
            <a:ext cx="6751320" cy="3002280"/>
            <a:chOff x="3627120" y="2689542"/>
            <a:chExt cx="8915400" cy="4351338"/>
          </a:xfrm>
        </p:grpSpPr>
        <p:sp>
          <p:nvSpPr>
            <p:cNvPr id="43" name="Oval 42">
              <a:extLst>
                <a:ext uri="{FF2B5EF4-FFF2-40B4-BE49-F238E27FC236}">
                  <a16:creationId xmlns:a16="http://schemas.microsoft.com/office/drawing/2014/main" id="{5E9B1DA8-2910-48D9-F3BB-C89031BA1DD3}"/>
                </a:ext>
              </a:extLst>
            </p:cNvPr>
            <p:cNvSpPr/>
            <p:nvPr/>
          </p:nvSpPr>
          <p:spPr>
            <a:xfrm>
              <a:off x="5581196" y="3615430"/>
              <a:ext cx="781503" cy="89586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8A2123D0-0CC6-7966-DDAD-C2536BFCA2E2}"/>
                </a:ext>
              </a:extLst>
            </p:cNvPr>
            <p:cNvSpPr/>
            <p:nvPr/>
          </p:nvSpPr>
          <p:spPr>
            <a:xfrm>
              <a:off x="6434636" y="4670578"/>
              <a:ext cx="781503" cy="89586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9317572F-D033-E5B7-771A-B62B20B34166}"/>
                </a:ext>
              </a:extLst>
            </p:cNvPr>
            <p:cNvSpPr/>
            <p:nvPr/>
          </p:nvSpPr>
          <p:spPr>
            <a:xfrm>
              <a:off x="4438196" y="4625112"/>
              <a:ext cx="781503" cy="895864"/>
            </a:xfrm>
            <a:prstGeom prst="ellipse">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3BFC35A4-6008-D001-3ACF-D6BA1AE24AFC}"/>
                </a:ext>
              </a:extLst>
            </p:cNvPr>
            <p:cNvSpPr/>
            <p:nvPr/>
          </p:nvSpPr>
          <p:spPr>
            <a:xfrm>
              <a:off x="8714921" y="3051296"/>
              <a:ext cx="781503" cy="895864"/>
            </a:xfrm>
            <a:prstGeom prst="ellipse">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79167A9B-9DC4-519D-9E3B-0FE6F911C629}"/>
                </a:ext>
              </a:extLst>
            </p:cNvPr>
            <p:cNvSpPr/>
            <p:nvPr/>
          </p:nvSpPr>
          <p:spPr>
            <a:xfrm>
              <a:off x="9749336" y="4731538"/>
              <a:ext cx="781503" cy="89586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E7616CBF-C53F-5BDB-881D-6E653F47217C}"/>
                </a:ext>
              </a:extLst>
            </p:cNvPr>
            <p:cNvSpPr/>
            <p:nvPr/>
          </p:nvSpPr>
          <p:spPr>
            <a:xfrm>
              <a:off x="10789466" y="3478016"/>
              <a:ext cx="781503" cy="89586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A3BBC630-4523-C5E1-D6E2-7D17A1376C34}"/>
                </a:ext>
              </a:extLst>
            </p:cNvPr>
            <p:cNvSpPr/>
            <p:nvPr/>
          </p:nvSpPr>
          <p:spPr>
            <a:xfrm>
              <a:off x="7093766" y="3401816"/>
              <a:ext cx="781503" cy="89586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98334101-3129-4C1B-CC4A-8BF2AA261272}"/>
                </a:ext>
              </a:extLst>
            </p:cNvPr>
            <p:cNvSpPr/>
            <p:nvPr/>
          </p:nvSpPr>
          <p:spPr>
            <a:xfrm>
              <a:off x="8210096" y="4712456"/>
              <a:ext cx="781503" cy="89586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04BE2000-E29D-9B14-C559-6AC276F74D87}"/>
                </a:ext>
              </a:extLst>
            </p:cNvPr>
            <p:cNvSpPr/>
            <p:nvPr/>
          </p:nvSpPr>
          <p:spPr>
            <a:xfrm>
              <a:off x="4068626" y="3036056"/>
              <a:ext cx="781503" cy="895864"/>
            </a:xfrm>
            <a:prstGeom prst="ellipse">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2B0630E1-0C9C-AFF5-917A-728241A3163E}"/>
                </a:ext>
              </a:extLst>
            </p:cNvPr>
            <p:cNvSpPr/>
            <p:nvPr/>
          </p:nvSpPr>
          <p:spPr>
            <a:xfrm>
              <a:off x="9017816" y="5946896"/>
              <a:ext cx="781503" cy="895864"/>
            </a:xfrm>
            <a:prstGeom prst="ellipse">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448E8FD3-9BD5-23A1-1A80-169A3B90AA1B}"/>
                </a:ext>
              </a:extLst>
            </p:cNvPr>
            <p:cNvSpPr/>
            <p:nvPr/>
          </p:nvSpPr>
          <p:spPr>
            <a:xfrm>
              <a:off x="11099981" y="5364760"/>
              <a:ext cx="781503" cy="895864"/>
            </a:xfrm>
            <a:prstGeom prst="ellipse">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54" name="Straight Arrow Connector 53">
              <a:extLst>
                <a:ext uri="{FF2B5EF4-FFF2-40B4-BE49-F238E27FC236}">
                  <a16:creationId xmlns:a16="http://schemas.microsoft.com/office/drawing/2014/main" id="{18CB6125-9414-B9AA-9106-1BF516602463}"/>
                </a:ext>
              </a:extLst>
            </p:cNvPr>
            <p:cNvCxnSpPr>
              <a:cxnSpLocks/>
            </p:cNvCxnSpPr>
            <p:nvPr/>
          </p:nvCxnSpPr>
          <p:spPr>
            <a:xfrm flipH="1">
              <a:off x="9395460" y="3910980"/>
              <a:ext cx="10635" cy="2842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65553703-DB71-AE06-3C6E-5A7E42DAF19F}"/>
                </a:ext>
              </a:extLst>
            </p:cNvPr>
            <p:cNvCxnSpPr>
              <a:cxnSpLocks/>
            </p:cNvCxnSpPr>
            <p:nvPr/>
          </p:nvCxnSpPr>
          <p:spPr>
            <a:xfrm>
              <a:off x="8035099" y="3513609"/>
              <a:ext cx="562166" cy="683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C4F08ED0-92A9-07E8-17B5-0548ADDD1BAF}"/>
                </a:ext>
              </a:extLst>
            </p:cNvPr>
            <p:cNvCxnSpPr>
              <a:cxnSpLocks/>
            </p:cNvCxnSpPr>
            <p:nvPr/>
          </p:nvCxnSpPr>
          <p:spPr>
            <a:xfrm>
              <a:off x="8920593" y="5589648"/>
              <a:ext cx="225788" cy="4285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5B54A8E9-67CF-F165-5C79-B947AC30F56E}"/>
                </a:ext>
              </a:extLst>
            </p:cNvPr>
            <p:cNvCxnSpPr>
              <a:cxnSpLocks/>
            </p:cNvCxnSpPr>
            <p:nvPr/>
          </p:nvCxnSpPr>
          <p:spPr>
            <a:xfrm>
              <a:off x="10438721" y="4436107"/>
              <a:ext cx="263686" cy="1509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61F2CA60-EFF9-2F06-C7DE-58166B15B308}"/>
                </a:ext>
              </a:extLst>
            </p:cNvPr>
            <p:cNvCxnSpPr>
              <a:cxnSpLocks/>
            </p:cNvCxnSpPr>
            <p:nvPr/>
          </p:nvCxnSpPr>
          <p:spPr>
            <a:xfrm>
              <a:off x="8851521" y="4055049"/>
              <a:ext cx="140079" cy="2952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D7A570B6-2E30-BBBD-ED62-CCCDE39FBBC3}"/>
                </a:ext>
              </a:extLst>
            </p:cNvPr>
            <p:cNvCxnSpPr>
              <a:cxnSpLocks/>
            </p:cNvCxnSpPr>
            <p:nvPr/>
          </p:nvCxnSpPr>
          <p:spPr>
            <a:xfrm>
              <a:off x="9247144" y="5309646"/>
              <a:ext cx="32938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4F209109-2455-B2DC-B4E5-35BAF53C4310}"/>
                </a:ext>
              </a:extLst>
            </p:cNvPr>
            <p:cNvCxnSpPr>
              <a:cxnSpLocks/>
            </p:cNvCxnSpPr>
            <p:nvPr/>
          </p:nvCxnSpPr>
          <p:spPr>
            <a:xfrm flipH="1">
              <a:off x="9190434" y="5038210"/>
              <a:ext cx="1197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C04886D6-1AEF-2667-E605-4E2A888FC2B5}"/>
                </a:ext>
              </a:extLst>
            </p:cNvPr>
            <p:cNvCxnSpPr>
              <a:cxnSpLocks/>
            </p:cNvCxnSpPr>
            <p:nvPr/>
          </p:nvCxnSpPr>
          <p:spPr>
            <a:xfrm flipH="1">
              <a:off x="10511790" y="4429289"/>
              <a:ext cx="13480" cy="46275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17A80EA1-E09C-4870-9270-B8A495D803A3}"/>
                </a:ext>
              </a:extLst>
            </p:cNvPr>
            <p:cNvCxnSpPr>
              <a:cxnSpLocks/>
            </p:cNvCxnSpPr>
            <p:nvPr/>
          </p:nvCxnSpPr>
          <p:spPr>
            <a:xfrm>
              <a:off x="11313523" y="4477025"/>
              <a:ext cx="162199" cy="72365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E9F016AF-D834-E4E8-8829-1ADB9FD92D0A}"/>
                </a:ext>
              </a:extLst>
            </p:cNvPr>
            <p:cNvCxnSpPr>
              <a:cxnSpLocks/>
            </p:cNvCxnSpPr>
            <p:nvPr/>
          </p:nvCxnSpPr>
          <p:spPr>
            <a:xfrm flipH="1">
              <a:off x="7151370" y="4365077"/>
              <a:ext cx="5781" cy="34792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20CC5D2A-0656-CAC4-7D63-508E0C3CE9DE}"/>
                </a:ext>
              </a:extLst>
            </p:cNvPr>
            <p:cNvCxnSpPr>
              <a:cxnSpLocks/>
            </p:cNvCxnSpPr>
            <p:nvPr/>
          </p:nvCxnSpPr>
          <p:spPr>
            <a:xfrm>
              <a:off x="6879176" y="4276148"/>
              <a:ext cx="176944" cy="1781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97AC45E4-8560-4AF1-3539-73E1AC54D1CE}"/>
                </a:ext>
              </a:extLst>
            </p:cNvPr>
            <p:cNvCxnSpPr>
              <a:cxnSpLocks/>
            </p:cNvCxnSpPr>
            <p:nvPr/>
          </p:nvCxnSpPr>
          <p:spPr>
            <a:xfrm>
              <a:off x="7545622" y="5333896"/>
              <a:ext cx="32938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C5F6010A-948F-7460-6710-69E940CAAD5A}"/>
                </a:ext>
              </a:extLst>
            </p:cNvPr>
            <p:cNvCxnSpPr>
              <a:cxnSpLocks/>
            </p:cNvCxnSpPr>
            <p:nvPr/>
          </p:nvCxnSpPr>
          <p:spPr>
            <a:xfrm flipH="1">
              <a:off x="7488912" y="5062460"/>
              <a:ext cx="1197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C5872E0E-8F59-69CC-D38C-DD26169B6CF4}"/>
                </a:ext>
              </a:extLst>
            </p:cNvPr>
            <p:cNvCxnSpPr>
              <a:cxnSpLocks/>
            </p:cNvCxnSpPr>
            <p:nvPr/>
          </p:nvCxnSpPr>
          <p:spPr>
            <a:xfrm>
              <a:off x="6561094" y="4142396"/>
              <a:ext cx="32938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D407DEF1-5A6E-2527-01C2-FD30B7F5DE32}"/>
                </a:ext>
              </a:extLst>
            </p:cNvPr>
            <p:cNvCxnSpPr>
              <a:cxnSpLocks/>
            </p:cNvCxnSpPr>
            <p:nvPr/>
          </p:nvCxnSpPr>
          <p:spPr>
            <a:xfrm flipH="1">
              <a:off x="6504384" y="3870960"/>
              <a:ext cx="1197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389658B3-DCB3-F1D7-65DC-F0A6CEE41675}"/>
                </a:ext>
              </a:extLst>
            </p:cNvPr>
            <p:cNvCxnSpPr>
              <a:cxnSpLocks/>
            </p:cNvCxnSpPr>
            <p:nvPr/>
          </p:nvCxnSpPr>
          <p:spPr>
            <a:xfrm>
              <a:off x="6077556" y="4588675"/>
              <a:ext cx="285144" cy="30336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1DFD5838-1A97-657D-3784-3613630E63AC}"/>
                </a:ext>
              </a:extLst>
            </p:cNvPr>
            <p:cNvCxnSpPr>
              <a:cxnSpLocks/>
            </p:cNvCxnSpPr>
            <p:nvPr/>
          </p:nvCxnSpPr>
          <p:spPr>
            <a:xfrm flipH="1">
              <a:off x="6227162" y="4556887"/>
              <a:ext cx="6749" cy="1028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41ED77CE-A7DC-E470-76C2-1A80A0733D45}"/>
                </a:ext>
              </a:extLst>
            </p:cNvPr>
            <p:cNvCxnSpPr>
              <a:cxnSpLocks/>
            </p:cNvCxnSpPr>
            <p:nvPr/>
          </p:nvCxnSpPr>
          <p:spPr>
            <a:xfrm flipH="1">
              <a:off x="5175695" y="4378211"/>
              <a:ext cx="13600" cy="32284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35FA9FF6-8F85-E266-7A94-54CCCF5AEF4C}"/>
                </a:ext>
              </a:extLst>
            </p:cNvPr>
            <p:cNvCxnSpPr>
              <a:cxnSpLocks/>
            </p:cNvCxnSpPr>
            <p:nvPr/>
          </p:nvCxnSpPr>
          <p:spPr>
            <a:xfrm flipH="1">
              <a:off x="4981732" y="3584450"/>
              <a:ext cx="16568" cy="1356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3" name="Rectangle 72">
              <a:extLst>
                <a:ext uri="{FF2B5EF4-FFF2-40B4-BE49-F238E27FC236}">
                  <a16:creationId xmlns:a16="http://schemas.microsoft.com/office/drawing/2014/main" id="{2AB0A395-FE39-D8ED-92C9-E70DA52AFCF7}"/>
                </a:ext>
              </a:extLst>
            </p:cNvPr>
            <p:cNvSpPr/>
            <p:nvPr/>
          </p:nvSpPr>
          <p:spPr>
            <a:xfrm>
              <a:off x="3627120" y="2689542"/>
              <a:ext cx="8915400" cy="4351338"/>
            </a:xfrm>
            <a:prstGeom prst="rect">
              <a:avLst/>
            </a:prstGeom>
            <a:solidFill>
              <a:schemeClr val="bg1">
                <a:alpha val="8509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8" name="Content Placeholder 2">
            <a:extLst>
              <a:ext uri="{FF2B5EF4-FFF2-40B4-BE49-F238E27FC236}">
                <a16:creationId xmlns:a16="http://schemas.microsoft.com/office/drawing/2014/main" id="{A33BC7B1-E128-6C47-FF28-BF45D6FAE286}"/>
              </a:ext>
            </a:extLst>
          </p:cNvPr>
          <p:cNvSpPr txBox="1">
            <a:spLocks/>
          </p:cNvSpPr>
          <p:nvPr/>
        </p:nvSpPr>
        <p:spPr>
          <a:xfrm>
            <a:off x="1249680" y="1889506"/>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a “population of populations” 	-Richard Levins 1969</a:t>
            </a:r>
            <a:endParaRPr lang="en-US" dirty="0"/>
          </a:p>
        </p:txBody>
      </p:sp>
      <mc:AlternateContent xmlns:mc="http://schemas.openxmlformats.org/markup-compatibility/2006" xmlns:a14="http://schemas.microsoft.com/office/drawing/2010/main">
        <mc:Choice Requires="a14">
          <p:sp>
            <p:nvSpPr>
              <p:cNvPr id="130" name="TextBox 129">
                <a:extLst>
                  <a:ext uri="{FF2B5EF4-FFF2-40B4-BE49-F238E27FC236}">
                    <a16:creationId xmlns:a16="http://schemas.microsoft.com/office/drawing/2014/main" id="{7965E1A8-5DBC-5241-EEC8-B9F585AB8860}"/>
                  </a:ext>
                </a:extLst>
              </p:cNvPr>
              <p:cNvSpPr txBox="1"/>
              <p:nvPr/>
            </p:nvSpPr>
            <p:spPr>
              <a:xfrm>
                <a:off x="1122437" y="2847904"/>
                <a:ext cx="4001311" cy="88626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latin typeface="Cambria Math" panose="02040503050406030204" pitchFamily="18" charset="0"/>
                            </a:rPr>
                          </m:ctrlPr>
                        </m:fPr>
                        <m:num>
                          <m:r>
                            <a:rPr lang="en-US" sz="3000" b="0" i="1" smtClean="0">
                              <a:latin typeface="Cambria Math" panose="02040503050406030204" pitchFamily="18" charset="0"/>
                            </a:rPr>
                            <m:t>𝑑𝑝</m:t>
                          </m:r>
                        </m:num>
                        <m:den>
                          <m:r>
                            <a:rPr lang="en-US" sz="3000" b="0" i="1" smtClean="0">
                              <a:latin typeface="Cambria Math" panose="02040503050406030204" pitchFamily="18" charset="0"/>
                            </a:rPr>
                            <m:t>𝑑𝑡</m:t>
                          </m:r>
                        </m:den>
                      </m:f>
                      <m:r>
                        <a:rPr lang="en-US" sz="3000" b="0" i="1" smtClean="0">
                          <a:latin typeface="Cambria Math" panose="02040503050406030204" pitchFamily="18" charset="0"/>
                        </a:rPr>
                        <m:t>=</m:t>
                      </m:r>
                      <m:r>
                        <a:rPr lang="en-US" sz="3000" b="0" i="1" smtClean="0">
                          <a:latin typeface="Cambria Math" panose="02040503050406030204" pitchFamily="18" charset="0"/>
                        </a:rPr>
                        <m:t>𝑐𝑝</m:t>
                      </m:r>
                      <m:d>
                        <m:dPr>
                          <m:ctrlPr>
                            <a:rPr lang="en-US" sz="3000" b="0" i="1" smtClean="0">
                              <a:latin typeface="Cambria Math" panose="02040503050406030204" pitchFamily="18" charset="0"/>
                            </a:rPr>
                          </m:ctrlPr>
                        </m:dPr>
                        <m:e>
                          <m:r>
                            <a:rPr lang="en-US" sz="3000" b="0" i="1" smtClean="0">
                              <a:latin typeface="Cambria Math" panose="02040503050406030204" pitchFamily="18" charset="0"/>
                            </a:rPr>
                            <m:t>1−</m:t>
                          </m:r>
                          <m:r>
                            <a:rPr lang="en-US" sz="3000" b="0" i="1" smtClean="0">
                              <a:latin typeface="Cambria Math" panose="02040503050406030204" pitchFamily="18" charset="0"/>
                            </a:rPr>
                            <m:t>𝑝</m:t>
                          </m:r>
                        </m:e>
                      </m:d>
                      <m:r>
                        <a:rPr lang="en-US" sz="3000" b="0" i="1" smtClean="0">
                          <a:latin typeface="Cambria Math" panose="02040503050406030204" pitchFamily="18" charset="0"/>
                        </a:rPr>
                        <m:t> −</m:t>
                      </m:r>
                      <m:r>
                        <a:rPr lang="en-US" sz="3000" b="0" i="1" smtClean="0">
                          <a:latin typeface="Cambria Math" panose="02040503050406030204" pitchFamily="18" charset="0"/>
                        </a:rPr>
                        <m:t>𝑒𝑝</m:t>
                      </m:r>
                    </m:oMath>
                  </m:oMathPara>
                </a14:m>
                <a:endParaRPr lang="en-US" sz="3000" dirty="0"/>
              </a:p>
            </p:txBody>
          </p:sp>
        </mc:Choice>
        <mc:Fallback xmlns="">
          <p:sp>
            <p:nvSpPr>
              <p:cNvPr id="130" name="TextBox 129">
                <a:extLst>
                  <a:ext uri="{FF2B5EF4-FFF2-40B4-BE49-F238E27FC236}">
                    <a16:creationId xmlns:a16="http://schemas.microsoft.com/office/drawing/2014/main" id="{7965E1A8-5DBC-5241-EEC8-B9F585AB8860}"/>
                  </a:ext>
                </a:extLst>
              </p:cNvPr>
              <p:cNvSpPr txBox="1">
                <a:spLocks noRot="1" noChangeAspect="1" noMove="1" noResize="1" noEditPoints="1" noAdjustHandles="1" noChangeArrowheads="1" noChangeShapeType="1" noTextEdit="1"/>
              </p:cNvSpPr>
              <p:nvPr/>
            </p:nvSpPr>
            <p:spPr>
              <a:xfrm>
                <a:off x="1122437" y="2847904"/>
                <a:ext cx="4001311" cy="886268"/>
              </a:xfrm>
              <a:prstGeom prst="rect">
                <a:avLst/>
              </a:prstGeom>
              <a:blipFill>
                <a:blip r:embed="rId3"/>
                <a:stretch>
                  <a:fillRect t="-4225" b="-1126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ADF0159-0BCD-EC53-92FB-E362B98C6B1C}"/>
                  </a:ext>
                </a:extLst>
              </p:cNvPr>
              <p:cNvSpPr txBox="1"/>
              <p:nvPr/>
            </p:nvSpPr>
            <p:spPr>
              <a:xfrm>
                <a:off x="772972" y="4112889"/>
                <a:ext cx="4001311" cy="88626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latin typeface="Cambria Math" panose="02040503050406030204" pitchFamily="18" charset="0"/>
                            </a:rPr>
                          </m:ctrlPr>
                        </m:fPr>
                        <m:num>
                          <m:r>
                            <a:rPr lang="en-US" sz="3000" b="0" i="1" smtClean="0">
                              <a:latin typeface="Cambria Math" panose="02040503050406030204" pitchFamily="18" charset="0"/>
                            </a:rPr>
                            <m:t>𝑑𝑁</m:t>
                          </m:r>
                        </m:num>
                        <m:den>
                          <m:r>
                            <a:rPr lang="en-US" sz="3000" b="0" i="1" smtClean="0">
                              <a:latin typeface="Cambria Math" panose="02040503050406030204" pitchFamily="18" charset="0"/>
                            </a:rPr>
                            <m:t>𝑑𝑡</m:t>
                          </m:r>
                        </m:den>
                      </m:f>
                      <m:r>
                        <a:rPr lang="en-US" sz="3000" b="0" i="1" smtClean="0">
                          <a:latin typeface="Cambria Math" panose="02040503050406030204" pitchFamily="18" charset="0"/>
                        </a:rPr>
                        <m:t>=</m:t>
                      </m:r>
                      <m:r>
                        <a:rPr lang="en-US" sz="3000" b="0" i="1" smtClean="0">
                          <a:latin typeface="Cambria Math" panose="02040503050406030204" pitchFamily="18" charset="0"/>
                        </a:rPr>
                        <m:t>𝑟𝑁</m:t>
                      </m:r>
                      <m:d>
                        <m:dPr>
                          <m:ctrlPr>
                            <a:rPr lang="en-US" sz="3000" b="0" i="1" smtClean="0">
                              <a:latin typeface="Cambria Math" panose="02040503050406030204" pitchFamily="18" charset="0"/>
                            </a:rPr>
                          </m:ctrlPr>
                        </m:dPr>
                        <m:e>
                          <m:r>
                            <a:rPr lang="en-US" sz="3000" b="0" i="1" smtClean="0">
                              <a:latin typeface="Cambria Math" panose="02040503050406030204" pitchFamily="18" charset="0"/>
                            </a:rPr>
                            <m:t>1−</m:t>
                          </m:r>
                          <m:f>
                            <m:fPr>
                              <m:ctrlPr>
                                <a:rPr lang="en-US" sz="3000" b="0" i="1" smtClean="0">
                                  <a:latin typeface="Cambria Math" panose="02040503050406030204" pitchFamily="18" charset="0"/>
                                </a:rPr>
                              </m:ctrlPr>
                            </m:fPr>
                            <m:num>
                              <m:r>
                                <a:rPr lang="en-US" sz="3000" b="0" i="1" smtClean="0">
                                  <a:latin typeface="Cambria Math" panose="02040503050406030204" pitchFamily="18" charset="0"/>
                                </a:rPr>
                                <m:t>𝑁</m:t>
                              </m:r>
                            </m:num>
                            <m:den>
                              <m:r>
                                <a:rPr lang="en-US" sz="3000" b="0" i="1" smtClean="0">
                                  <a:latin typeface="Cambria Math" panose="02040503050406030204" pitchFamily="18" charset="0"/>
                                </a:rPr>
                                <m:t>𝐾</m:t>
                              </m:r>
                            </m:den>
                          </m:f>
                        </m:e>
                      </m:d>
                    </m:oMath>
                  </m:oMathPara>
                </a14:m>
                <a:endParaRPr lang="en-US" sz="3000" dirty="0"/>
              </a:p>
            </p:txBody>
          </p:sp>
        </mc:Choice>
        <mc:Fallback xmlns="">
          <p:sp>
            <p:nvSpPr>
              <p:cNvPr id="7" name="TextBox 6">
                <a:extLst>
                  <a:ext uri="{FF2B5EF4-FFF2-40B4-BE49-F238E27FC236}">
                    <a16:creationId xmlns:a16="http://schemas.microsoft.com/office/drawing/2014/main" id="{DADF0159-0BCD-EC53-92FB-E362B98C6B1C}"/>
                  </a:ext>
                </a:extLst>
              </p:cNvPr>
              <p:cNvSpPr txBox="1">
                <a:spLocks noRot="1" noChangeAspect="1" noMove="1" noResize="1" noEditPoints="1" noAdjustHandles="1" noChangeArrowheads="1" noChangeShapeType="1" noTextEdit="1"/>
              </p:cNvSpPr>
              <p:nvPr/>
            </p:nvSpPr>
            <p:spPr>
              <a:xfrm>
                <a:off x="772972" y="4112889"/>
                <a:ext cx="4001311" cy="886268"/>
              </a:xfrm>
              <a:prstGeom prst="rect">
                <a:avLst/>
              </a:prstGeom>
              <a:blipFill>
                <a:blip r:embed="rId4"/>
                <a:stretch>
                  <a:fillRect t="-2857" b="-128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F276FD83-559D-721D-9046-84DCBCEACB83}"/>
                  </a:ext>
                </a:extLst>
              </p:cNvPr>
              <p:cNvSpPr txBox="1"/>
              <p:nvPr/>
            </p:nvSpPr>
            <p:spPr>
              <a:xfrm>
                <a:off x="407212" y="5289288"/>
                <a:ext cx="5734456" cy="120212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latin typeface="Cambria Math" panose="02040503050406030204" pitchFamily="18" charset="0"/>
                            </a:rPr>
                          </m:ctrlPr>
                        </m:fPr>
                        <m:num>
                          <m:r>
                            <a:rPr lang="en-US" sz="3000" b="0" i="1" smtClean="0">
                              <a:latin typeface="Cambria Math" panose="02040503050406030204" pitchFamily="18" charset="0"/>
                            </a:rPr>
                            <m:t>𝑑𝑁</m:t>
                          </m:r>
                        </m:num>
                        <m:den>
                          <m:r>
                            <a:rPr lang="en-US" sz="3000" b="0" i="1" smtClean="0">
                              <a:latin typeface="Cambria Math" panose="02040503050406030204" pitchFamily="18" charset="0"/>
                            </a:rPr>
                            <m:t>𝑑𝑡</m:t>
                          </m:r>
                        </m:den>
                      </m:f>
                      <m:r>
                        <a:rPr lang="en-US" sz="3000" b="0" i="1" smtClean="0">
                          <a:latin typeface="Cambria Math" panose="02040503050406030204" pitchFamily="18" charset="0"/>
                        </a:rPr>
                        <m:t>=(</m:t>
                      </m:r>
                      <m:r>
                        <a:rPr lang="en-US" sz="3000" b="0" i="1" smtClean="0">
                          <a:latin typeface="Cambria Math" panose="02040503050406030204" pitchFamily="18" charset="0"/>
                        </a:rPr>
                        <m:t>𝑐</m:t>
                      </m:r>
                      <m:r>
                        <a:rPr lang="en-US" sz="3000" b="0" i="1" smtClean="0">
                          <a:latin typeface="Cambria Math" panose="02040503050406030204" pitchFamily="18" charset="0"/>
                        </a:rPr>
                        <m:t>−</m:t>
                      </m:r>
                      <m:r>
                        <a:rPr lang="en-US" sz="3000" b="0" i="1" smtClean="0">
                          <a:latin typeface="Cambria Math" panose="02040503050406030204" pitchFamily="18" charset="0"/>
                        </a:rPr>
                        <m:t>𝑒</m:t>
                      </m:r>
                      <m:r>
                        <a:rPr lang="en-US" sz="3000" b="0" i="1" smtClean="0">
                          <a:latin typeface="Cambria Math" panose="02040503050406030204" pitchFamily="18" charset="0"/>
                        </a:rPr>
                        <m:t>)</m:t>
                      </m:r>
                      <m:r>
                        <a:rPr lang="en-US" sz="3000" b="0" i="1" smtClean="0">
                          <a:latin typeface="Cambria Math" panose="02040503050406030204" pitchFamily="18" charset="0"/>
                        </a:rPr>
                        <m:t>𝑁</m:t>
                      </m:r>
                      <m:d>
                        <m:dPr>
                          <m:ctrlPr>
                            <a:rPr lang="en-US" sz="3000" b="0" i="1" smtClean="0">
                              <a:latin typeface="Cambria Math" panose="02040503050406030204" pitchFamily="18" charset="0"/>
                            </a:rPr>
                          </m:ctrlPr>
                        </m:dPr>
                        <m:e>
                          <m:r>
                            <a:rPr lang="en-US" sz="3000" b="0" i="1" smtClean="0">
                              <a:latin typeface="Cambria Math" panose="02040503050406030204" pitchFamily="18" charset="0"/>
                            </a:rPr>
                            <m:t>1−</m:t>
                          </m:r>
                          <m:f>
                            <m:fPr>
                              <m:ctrlPr>
                                <a:rPr lang="en-US" sz="3000" b="0" i="1" smtClean="0">
                                  <a:latin typeface="Cambria Math" panose="02040503050406030204" pitchFamily="18" charset="0"/>
                                </a:rPr>
                              </m:ctrlPr>
                            </m:fPr>
                            <m:num>
                              <m:r>
                                <a:rPr lang="en-US" sz="3000" b="0" i="1" smtClean="0">
                                  <a:latin typeface="Cambria Math" panose="02040503050406030204" pitchFamily="18" charset="0"/>
                                </a:rPr>
                                <m:t>𝑁</m:t>
                              </m:r>
                            </m:num>
                            <m:den>
                              <m:d>
                                <m:dPr>
                                  <m:ctrlPr>
                                    <a:rPr lang="en-US" sz="3000" b="0" i="1" smtClean="0">
                                      <a:latin typeface="Cambria Math" panose="02040503050406030204" pitchFamily="18" charset="0"/>
                                    </a:rPr>
                                  </m:ctrlPr>
                                </m:dPr>
                                <m:e>
                                  <m:r>
                                    <a:rPr lang="en-US" sz="3000" i="1">
                                      <a:latin typeface="Cambria Math" panose="02040503050406030204" pitchFamily="18" charset="0"/>
                                    </a:rPr>
                                    <m:t>1−</m:t>
                                  </m:r>
                                  <m:f>
                                    <m:fPr>
                                      <m:ctrlPr>
                                        <a:rPr lang="en-US" sz="3000" i="1">
                                          <a:latin typeface="Cambria Math" panose="02040503050406030204" pitchFamily="18" charset="0"/>
                                        </a:rPr>
                                      </m:ctrlPr>
                                    </m:fPr>
                                    <m:num>
                                      <m:r>
                                        <a:rPr lang="en-US" sz="3000" i="1">
                                          <a:latin typeface="Cambria Math" panose="02040503050406030204" pitchFamily="18" charset="0"/>
                                        </a:rPr>
                                        <m:t>𝑒</m:t>
                                      </m:r>
                                    </m:num>
                                    <m:den>
                                      <m:r>
                                        <a:rPr lang="en-US" sz="3000" i="1">
                                          <a:latin typeface="Cambria Math" panose="02040503050406030204" pitchFamily="18" charset="0"/>
                                        </a:rPr>
                                        <m:t>𝑐</m:t>
                                      </m:r>
                                    </m:den>
                                  </m:f>
                                </m:e>
                              </m:d>
                            </m:den>
                          </m:f>
                        </m:e>
                      </m:d>
                    </m:oMath>
                  </m:oMathPara>
                </a14:m>
                <a:endParaRPr lang="en-US" sz="3000" dirty="0"/>
              </a:p>
            </p:txBody>
          </p:sp>
        </mc:Choice>
        <mc:Fallback xmlns="">
          <p:sp>
            <p:nvSpPr>
              <p:cNvPr id="8" name="TextBox 7">
                <a:extLst>
                  <a:ext uri="{FF2B5EF4-FFF2-40B4-BE49-F238E27FC236}">
                    <a16:creationId xmlns:a16="http://schemas.microsoft.com/office/drawing/2014/main" id="{F276FD83-559D-721D-9046-84DCBCEACB83}"/>
                  </a:ext>
                </a:extLst>
              </p:cNvPr>
              <p:cNvSpPr txBox="1">
                <a:spLocks noRot="1" noChangeAspect="1" noMove="1" noResize="1" noEditPoints="1" noAdjustHandles="1" noChangeArrowheads="1" noChangeShapeType="1" noTextEdit="1"/>
              </p:cNvSpPr>
              <p:nvPr/>
            </p:nvSpPr>
            <p:spPr>
              <a:xfrm>
                <a:off x="407212" y="5289288"/>
                <a:ext cx="5734456" cy="1202124"/>
              </a:xfrm>
              <a:prstGeom prst="rect">
                <a:avLst/>
              </a:prstGeom>
              <a:blipFill>
                <a:blip r:embed="rId5"/>
                <a:stretch>
                  <a:fillRect t="-1042" b="-6250"/>
                </a:stretch>
              </a:blipFill>
            </p:spPr>
            <p:txBody>
              <a:bodyPr/>
              <a:lstStyle/>
              <a:p>
                <a:r>
                  <a:rPr lang="en-US">
                    <a:noFill/>
                  </a:rPr>
                  <a:t> </a:t>
                </a:r>
              </a:p>
            </p:txBody>
          </p:sp>
        </mc:Fallback>
      </mc:AlternateContent>
      <p:sp>
        <p:nvSpPr>
          <p:cNvPr id="9" name="U-Turn Arrow 8">
            <a:extLst>
              <a:ext uri="{FF2B5EF4-FFF2-40B4-BE49-F238E27FC236}">
                <a16:creationId xmlns:a16="http://schemas.microsoft.com/office/drawing/2014/main" id="{95CED430-A9C1-4BA2-CDC2-730F5CD13376}"/>
              </a:ext>
            </a:extLst>
          </p:cNvPr>
          <p:cNvSpPr/>
          <p:nvPr/>
        </p:nvSpPr>
        <p:spPr>
          <a:xfrm rot="5400000">
            <a:off x="4522004" y="4037771"/>
            <a:ext cx="1520434" cy="285655"/>
          </a:xfrm>
          <a:prstGeom prst="utur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52B775AA-9187-916C-552D-E0D143B308C7}"/>
                  </a:ext>
                </a:extLst>
              </p:cNvPr>
              <p:cNvSpPr txBox="1">
                <a:spLocks/>
              </p:cNvSpPr>
              <p:nvPr/>
            </p:nvSpPr>
            <p:spPr>
              <a:xfrm>
                <a:off x="5584825" y="2871741"/>
                <a:ext cx="5160514"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mathematically equivalent to the logistic growth equation when </a:t>
                </a:r>
                <a14:m>
                  <m:oMath xmlns:m="http://schemas.openxmlformats.org/officeDocument/2006/math">
                    <m:r>
                      <a:rPr lang="en-US" sz="2800" b="0" i="1" smtClean="0">
                        <a:latin typeface="Cambria Math" panose="02040503050406030204" pitchFamily="18" charset="0"/>
                      </a:rPr>
                      <m:t>𝑟</m:t>
                    </m:r>
                    <m:r>
                      <a:rPr lang="en-US" sz="2800" b="0" i="1" smtClean="0">
                        <a:latin typeface="Cambria Math" panose="02040503050406030204" pitchFamily="18" charset="0"/>
                      </a:rPr>
                      <m:t>=</m:t>
                    </m:r>
                    <m:r>
                      <a:rPr lang="en-US" sz="2800" b="0" i="1" smtClean="0">
                        <a:latin typeface="Cambria Math" panose="02040503050406030204" pitchFamily="18" charset="0"/>
                      </a:rPr>
                      <m:t>𝑐</m:t>
                    </m:r>
                    <m:r>
                      <a:rPr lang="en-US" sz="2800" b="0" i="1" smtClean="0">
                        <a:latin typeface="Cambria Math" panose="02040503050406030204" pitchFamily="18" charset="0"/>
                      </a:rPr>
                      <m:t>−</m:t>
                    </m:r>
                    <m:r>
                      <a:rPr lang="en-US" sz="2800" b="0" i="1" smtClean="0">
                        <a:latin typeface="Cambria Math" panose="02040503050406030204" pitchFamily="18" charset="0"/>
                      </a:rPr>
                      <m:t>𝑒</m:t>
                    </m:r>
                  </m:oMath>
                </a14:m>
                <a:r>
                  <a:rPr lang="en-US" dirty="0"/>
                  <a:t> and </a:t>
                </a:r>
                <a14:m>
                  <m:oMath xmlns:m="http://schemas.openxmlformats.org/officeDocument/2006/math">
                    <m:r>
                      <a:rPr lang="en-US" i="1">
                        <a:latin typeface="Cambria Math" panose="02040503050406030204" pitchFamily="18" charset="0"/>
                      </a:rPr>
                      <m:t>𝐾</m:t>
                    </m:r>
                    <m:r>
                      <a:rPr lang="en-US" i="1">
                        <a:latin typeface="Cambria Math" panose="02040503050406030204" pitchFamily="18" charset="0"/>
                      </a:rPr>
                      <m:t>= 1−</m:t>
                    </m:r>
                    <m:f>
                      <m:fPr>
                        <m:ctrlPr>
                          <a:rPr lang="en-US" i="1">
                            <a:latin typeface="Cambria Math" panose="02040503050406030204" pitchFamily="18" charset="0"/>
                          </a:rPr>
                        </m:ctrlPr>
                      </m:fPr>
                      <m:num>
                        <m:r>
                          <a:rPr lang="en-US" i="1">
                            <a:latin typeface="Cambria Math" panose="02040503050406030204" pitchFamily="18" charset="0"/>
                          </a:rPr>
                          <m:t>𝑒</m:t>
                        </m:r>
                      </m:num>
                      <m:den>
                        <m:r>
                          <a:rPr lang="en-US" i="1">
                            <a:latin typeface="Cambria Math" panose="02040503050406030204" pitchFamily="18" charset="0"/>
                          </a:rPr>
                          <m:t>𝑐</m:t>
                        </m:r>
                      </m:den>
                    </m:f>
                  </m:oMath>
                </a14:m>
                <a:endParaRPr lang="en-US" dirty="0"/>
              </a:p>
            </p:txBody>
          </p:sp>
        </mc:Choice>
        <mc:Fallback xmlns="">
          <p:sp>
            <p:nvSpPr>
              <p:cNvPr id="10" name="Content Placeholder 2">
                <a:extLst>
                  <a:ext uri="{FF2B5EF4-FFF2-40B4-BE49-F238E27FC236}">
                    <a16:creationId xmlns:a16="http://schemas.microsoft.com/office/drawing/2014/main" id="{52B775AA-9187-916C-552D-E0D143B308C7}"/>
                  </a:ext>
                </a:extLst>
              </p:cNvPr>
              <p:cNvSpPr txBox="1">
                <a:spLocks noRot="1" noChangeAspect="1" noMove="1" noResize="1" noEditPoints="1" noAdjustHandles="1" noChangeArrowheads="1" noChangeShapeType="1" noTextEdit="1"/>
              </p:cNvSpPr>
              <p:nvPr/>
            </p:nvSpPr>
            <p:spPr>
              <a:xfrm>
                <a:off x="5584825" y="2871741"/>
                <a:ext cx="5160514" cy="4351338"/>
              </a:xfrm>
              <a:prstGeom prst="rect">
                <a:avLst/>
              </a:prstGeom>
              <a:blipFill>
                <a:blip r:embed="rId6"/>
                <a:stretch>
                  <a:fillRect l="-2451" t="-2624"/>
                </a:stretch>
              </a:blipFill>
            </p:spPr>
            <p:txBody>
              <a:bodyPr/>
              <a:lstStyle/>
              <a:p>
                <a:r>
                  <a:rPr lang="en-US">
                    <a:noFill/>
                  </a:rPr>
                  <a:t> </a:t>
                </a:r>
              </a:p>
            </p:txBody>
          </p:sp>
        </mc:Fallback>
      </mc:AlternateContent>
      <p:sp>
        <p:nvSpPr>
          <p:cNvPr id="11" name="Content Placeholder 2">
            <a:extLst>
              <a:ext uri="{FF2B5EF4-FFF2-40B4-BE49-F238E27FC236}">
                <a16:creationId xmlns:a16="http://schemas.microsoft.com/office/drawing/2014/main" id="{E69560BA-7294-D5B9-9656-077BD6DF20A6}"/>
              </a:ext>
            </a:extLst>
          </p:cNvPr>
          <p:cNvSpPr txBox="1">
            <a:spLocks/>
          </p:cNvSpPr>
          <p:nvPr/>
        </p:nvSpPr>
        <p:spPr>
          <a:xfrm>
            <a:off x="5799225" y="4670860"/>
            <a:ext cx="6306073" cy="1295631"/>
          </a:xfrm>
          <a:prstGeom prst="rect">
            <a:avLst/>
          </a:prstGeom>
          <a:solidFill>
            <a:schemeClr val="bg1"/>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solidFill>
                  <a:srgbClr val="C00000"/>
                </a:solidFill>
              </a:rPr>
              <a:t>rate of colonization increases when more patches are vacant and decreases as they become occupied</a:t>
            </a:r>
          </a:p>
          <a:p>
            <a:pPr marL="0" indent="0">
              <a:buNone/>
            </a:pPr>
            <a:r>
              <a:rPr lang="en-US" dirty="0"/>
              <a:t>(s</a:t>
            </a:r>
            <a:r>
              <a:rPr lang="en-US" dirty="0">
                <a:latin typeface="+mn-lt"/>
              </a:rPr>
              <a:t>ubpopulations within </a:t>
            </a:r>
            <a:r>
              <a:rPr lang="en-US" dirty="0" err="1">
                <a:latin typeface="+mn-lt"/>
              </a:rPr>
              <a:t>Levins</a:t>
            </a:r>
            <a:r>
              <a:rPr lang="en-US" dirty="0">
                <a:latin typeface="+mn-lt"/>
              </a:rPr>
              <a:t>’ metapopulation model are unstructured)</a:t>
            </a:r>
            <a:endParaRPr lang="en-US" dirty="0"/>
          </a:p>
        </p:txBody>
      </p:sp>
      <p:sp>
        <p:nvSpPr>
          <p:cNvPr id="2" name="Title 1">
            <a:extLst>
              <a:ext uri="{FF2B5EF4-FFF2-40B4-BE49-F238E27FC236}">
                <a16:creationId xmlns:a16="http://schemas.microsoft.com/office/drawing/2014/main" id="{63E0FE11-7D87-B607-788E-C500DF22625B}"/>
              </a:ext>
            </a:extLst>
          </p:cNvPr>
          <p:cNvSpPr>
            <a:spLocks noGrp="1"/>
          </p:cNvSpPr>
          <p:nvPr>
            <p:ph type="title"/>
          </p:nvPr>
        </p:nvSpPr>
        <p:spPr>
          <a:xfrm>
            <a:off x="838200" y="365125"/>
            <a:ext cx="10652760" cy="1325563"/>
          </a:xfrm>
        </p:spPr>
        <p:txBody>
          <a:bodyPr>
            <a:noAutofit/>
          </a:bodyPr>
          <a:lstStyle/>
          <a:p>
            <a:r>
              <a:rPr lang="en-US" sz="4000" dirty="0">
                <a:latin typeface="+mn-lt"/>
              </a:rPr>
              <a:t>Modeling metapopulation dynamics</a:t>
            </a:r>
          </a:p>
        </p:txBody>
      </p:sp>
    </p:spTree>
    <p:extLst>
      <p:ext uri="{BB962C8B-B14F-4D97-AF65-F5344CB8AC3E}">
        <p14:creationId xmlns:p14="http://schemas.microsoft.com/office/powerpoint/2010/main" val="225019064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2D95CE0-FAF0-51B2-8934-01061A36C5C7}"/>
              </a:ext>
            </a:extLst>
          </p:cNvPr>
          <p:cNvPicPr>
            <a:picLocks noChangeAspect="1"/>
          </p:cNvPicPr>
          <p:nvPr/>
        </p:nvPicPr>
        <p:blipFill>
          <a:blip r:embed="rId3"/>
          <a:stretch>
            <a:fillRect/>
          </a:stretch>
        </p:blipFill>
        <p:spPr>
          <a:xfrm>
            <a:off x="2235970" y="5521387"/>
            <a:ext cx="1095999" cy="1252571"/>
          </a:xfrm>
          <a:prstGeom prst="rect">
            <a:avLst/>
          </a:prstGeom>
        </p:spPr>
      </p:pic>
      <p:pic>
        <p:nvPicPr>
          <p:cNvPr id="10" name="Picture 9">
            <a:extLst>
              <a:ext uri="{FF2B5EF4-FFF2-40B4-BE49-F238E27FC236}">
                <a16:creationId xmlns:a16="http://schemas.microsoft.com/office/drawing/2014/main" id="{32DF0FDD-E2CD-E4C9-072E-202E8F73194A}"/>
              </a:ext>
            </a:extLst>
          </p:cNvPr>
          <p:cNvPicPr>
            <a:picLocks noChangeAspect="1"/>
          </p:cNvPicPr>
          <p:nvPr/>
        </p:nvPicPr>
        <p:blipFill rotWithShape="1">
          <a:blip r:embed="rId4"/>
          <a:srcRect l="32778" t="-1" r="14896" b="-2353"/>
          <a:stretch/>
        </p:blipFill>
        <p:spPr>
          <a:xfrm>
            <a:off x="3328272" y="5708525"/>
            <a:ext cx="1096280" cy="1065433"/>
          </a:xfrm>
          <a:prstGeom prst="rect">
            <a:avLst/>
          </a:prstGeom>
        </p:spPr>
      </p:pic>
      <p:pic>
        <p:nvPicPr>
          <p:cNvPr id="11" name="Picture 10">
            <a:extLst>
              <a:ext uri="{FF2B5EF4-FFF2-40B4-BE49-F238E27FC236}">
                <a16:creationId xmlns:a16="http://schemas.microsoft.com/office/drawing/2014/main" id="{C8768429-F1D3-4F99-9360-DBF7D1C7F3F2}"/>
              </a:ext>
            </a:extLst>
          </p:cNvPr>
          <p:cNvPicPr>
            <a:picLocks noChangeAspect="1"/>
          </p:cNvPicPr>
          <p:nvPr/>
        </p:nvPicPr>
        <p:blipFill rotWithShape="1">
          <a:blip r:embed="rId5"/>
          <a:srcRect l="12734" t="12832" r="19239" b="38440"/>
          <a:stretch/>
        </p:blipFill>
        <p:spPr>
          <a:xfrm>
            <a:off x="4511024" y="5616597"/>
            <a:ext cx="1193354" cy="1145560"/>
          </a:xfrm>
          <a:prstGeom prst="rect">
            <a:avLst/>
          </a:prstGeom>
        </p:spPr>
      </p:pic>
      <p:pic>
        <p:nvPicPr>
          <p:cNvPr id="12" name="Picture 11">
            <a:extLst>
              <a:ext uri="{FF2B5EF4-FFF2-40B4-BE49-F238E27FC236}">
                <a16:creationId xmlns:a16="http://schemas.microsoft.com/office/drawing/2014/main" id="{F07E304A-630F-4661-3E98-6E48DFE4B125}"/>
              </a:ext>
            </a:extLst>
          </p:cNvPr>
          <p:cNvPicPr>
            <a:picLocks noChangeAspect="1"/>
          </p:cNvPicPr>
          <p:nvPr/>
        </p:nvPicPr>
        <p:blipFill rotWithShape="1">
          <a:blip r:embed="rId6"/>
          <a:srcRect t="-1" b="30077"/>
          <a:stretch/>
        </p:blipFill>
        <p:spPr>
          <a:xfrm>
            <a:off x="5781024" y="5588514"/>
            <a:ext cx="1231900" cy="1145560"/>
          </a:xfrm>
          <a:prstGeom prst="rect">
            <a:avLst/>
          </a:prstGeom>
        </p:spPr>
      </p:pic>
      <p:pic>
        <p:nvPicPr>
          <p:cNvPr id="13" name="Picture 12">
            <a:extLst>
              <a:ext uri="{FF2B5EF4-FFF2-40B4-BE49-F238E27FC236}">
                <a16:creationId xmlns:a16="http://schemas.microsoft.com/office/drawing/2014/main" id="{4F56A8BE-241C-36FB-86F0-5EF9B1E26E77}"/>
              </a:ext>
            </a:extLst>
          </p:cNvPr>
          <p:cNvPicPr>
            <a:picLocks noChangeAspect="1"/>
          </p:cNvPicPr>
          <p:nvPr/>
        </p:nvPicPr>
        <p:blipFill>
          <a:blip r:embed="rId7"/>
          <a:stretch>
            <a:fillRect/>
          </a:stretch>
        </p:blipFill>
        <p:spPr>
          <a:xfrm>
            <a:off x="7095444" y="5596672"/>
            <a:ext cx="1156097" cy="1156097"/>
          </a:xfrm>
          <a:prstGeom prst="rect">
            <a:avLst/>
          </a:prstGeom>
        </p:spPr>
      </p:pic>
      <p:pic>
        <p:nvPicPr>
          <p:cNvPr id="14" name="Picture 13">
            <a:extLst>
              <a:ext uri="{FF2B5EF4-FFF2-40B4-BE49-F238E27FC236}">
                <a16:creationId xmlns:a16="http://schemas.microsoft.com/office/drawing/2014/main" id="{40D9FC56-5199-4D80-3B83-632412D94999}"/>
              </a:ext>
            </a:extLst>
          </p:cNvPr>
          <p:cNvPicPr>
            <a:picLocks noChangeAspect="1"/>
          </p:cNvPicPr>
          <p:nvPr/>
        </p:nvPicPr>
        <p:blipFill rotWithShape="1">
          <a:blip r:embed="rId8"/>
          <a:srcRect l="69557" t="17543" r="19077" b="65631"/>
          <a:stretch/>
        </p:blipFill>
        <p:spPr>
          <a:xfrm>
            <a:off x="8381892" y="5575890"/>
            <a:ext cx="1156097" cy="1141105"/>
          </a:xfrm>
          <a:prstGeom prst="rect">
            <a:avLst/>
          </a:prstGeom>
        </p:spPr>
      </p:pic>
      <p:sp>
        <p:nvSpPr>
          <p:cNvPr id="15" name="TextBox 14">
            <a:extLst>
              <a:ext uri="{FF2B5EF4-FFF2-40B4-BE49-F238E27FC236}">
                <a16:creationId xmlns:a16="http://schemas.microsoft.com/office/drawing/2014/main" id="{39485B12-7541-235A-AC95-BD93983051AF}"/>
              </a:ext>
            </a:extLst>
          </p:cNvPr>
          <p:cNvSpPr txBox="1"/>
          <p:nvPr/>
        </p:nvSpPr>
        <p:spPr>
          <a:xfrm>
            <a:off x="3008627" y="5241420"/>
            <a:ext cx="1710139" cy="400110"/>
          </a:xfrm>
          <a:prstGeom prst="rect">
            <a:avLst/>
          </a:prstGeom>
          <a:noFill/>
        </p:spPr>
        <p:txBody>
          <a:bodyPr wrap="square" rtlCol="0">
            <a:spAutoFit/>
          </a:bodyPr>
          <a:lstStyle/>
          <a:p>
            <a:pPr algn="ctr"/>
            <a:r>
              <a:rPr lang="en-US" sz="1000" dirty="0">
                <a:cs typeface="Franklin Gothic Medium"/>
              </a:rPr>
              <a:t>Dr. Christopher Golden, Harvard University</a:t>
            </a:r>
          </a:p>
        </p:txBody>
      </p:sp>
      <p:sp>
        <p:nvSpPr>
          <p:cNvPr id="16" name="TextBox 15">
            <a:extLst>
              <a:ext uri="{FF2B5EF4-FFF2-40B4-BE49-F238E27FC236}">
                <a16:creationId xmlns:a16="http://schemas.microsoft.com/office/drawing/2014/main" id="{E25900DC-FEDB-462C-33E2-C99D755E7BEA}"/>
              </a:ext>
            </a:extLst>
          </p:cNvPr>
          <p:cNvSpPr txBox="1"/>
          <p:nvPr/>
        </p:nvSpPr>
        <p:spPr>
          <a:xfrm>
            <a:off x="4422259" y="5199856"/>
            <a:ext cx="1494267" cy="400110"/>
          </a:xfrm>
          <a:prstGeom prst="rect">
            <a:avLst/>
          </a:prstGeom>
          <a:noFill/>
        </p:spPr>
        <p:txBody>
          <a:bodyPr wrap="square" rtlCol="0">
            <a:spAutoFit/>
          </a:bodyPr>
          <a:lstStyle/>
          <a:p>
            <a:pPr algn="ctr"/>
            <a:r>
              <a:rPr lang="en-US" sz="1000" dirty="0">
                <a:cs typeface="Franklin Gothic Medium"/>
              </a:rPr>
              <a:t>Dr. James Herrera, </a:t>
            </a:r>
          </a:p>
          <a:p>
            <a:pPr algn="ctr"/>
            <a:r>
              <a:rPr lang="en-US" sz="1000" dirty="0">
                <a:cs typeface="Franklin Gothic Medium"/>
              </a:rPr>
              <a:t>Duke University</a:t>
            </a:r>
          </a:p>
        </p:txBody>
      </p:sp>
      <p:sp>
        <p:nvSpPr>
          <p:cNvPr id="17" name="TextBox 16">
            <a:extLst>
              <a:ext uri="{FF2B5EF4-FFF2-40B4-BE49-F238E27FC236}">
                <a16:creationId xmlns:a16="http://schemas.microsoft.com/office/drawing/2014/main" id="{EF79F920-B1DB-D4F6-3093-407051049357}"/>
              </a:ext>
            </a:extLst>
          </p:cNvPr>
          <p:cNvSpPr txBox="1"/>
          <p:nvPr/>
        </p:nvSpPr>
        <p:spPr>
          <a:xfrm>
            <a:off x="5712505" y="5176633"/>
            <a:ext cx="1494267" cy="400110"/>
          </a:xfrm>
          <a:prstGeom prst="rect">
            <a:avLst/>
          </a:prstGeom>
          <a:noFill/>
        </p:spPr>
        <p:txBody>
          <a:bodyPr wrap="square" rtlCol="0">
            <a:spAutoFit/>
          </a:bodyPr>
          <a:lstStyle/>
          <a:p>
            <a:pPr algn="ctr"/>
            <a:r>
              <a:rPr lang="en-US" sz="1000" dirty="0">
                <a:cs typeface="Franklin Gothic Medium"/>
              </a:rPr>
              <a:t>Dr. </a:t>
            </a:r>
            <a:r>
              <a:rPr lang="en-US" sz="1000" dirty="0" err="1">
                <a:cs typeface="Franklin Gothic Medium"/>
              </a:rPr>
              <a:t>Cortni</a:t>
            </a:r>
            <a:r>
              <a:rPr lang="en-US" sz="1000" dirty="0">
                <a:cs typeface="Franklin Gothic Medium"/>
              </a:rPr>
              <a:t> </a:t>
            </a:r>
            <a:r>
              <a:rPr lang="en-US" sz="1000" dirty="0" err="1">
                <a:cs typeface="Franklin Gothic Medium"/>
              </a:rPr>
              <a:t>Borgerson</a:t>
            </a:r>
            <a:r>
              <a:rPr lang="en-US" sz="1000" dirty="0">
                <a:cs typeface="Franklin Gothic Medium"/>
              </a:rPr>
              <a:t>, Montclair University</a:t>
            </a:r>
          </a:p>
        </p:txBody>
      </p:sp>
      <p:sp>
        <p:nvSpPr>
          <p:cNvPr id="18" name="TextBox 17">
            <a:extLst>
              <a:ext uri="{FF2B5EF4-FFF2-40B4-BE49-F238E27FC236}">
                <a16:creationId xmlns:a16="http://schemas.microsoft.com/office/drawing/2014/main" id="{1C4041C9-2D3C-58D6-D531-0EC5EB2D041F}"/>
              </a:ext>
            </a:extLst>
          </p:cNvPr>
          <p:cNvSpPr txBox="1"/>
          <p:nvPr/>
        </p:nvSpPr>
        <p:spPr>
          <a:xfrm>
            <a:off x="6968438" y="5169757"/>
            <a:ext cx="1494267" cy="400110"/>
          </a:xfrm>
          <a:prstGeom prst="rect">
            <a:avLst/>
          </a:prstGeom>
          <a:noFill/>
        </p:spPr>
        <p:txBody>
          <a:bodyPr wrap="square" rtlCol="0">
            <a:spAutoFit/>
          </a:bodyPr>
          <a:lstStyle/>
          <a:p>
            <a:pPr algn="ctr"/>
            <a:r>
              <a:rPr lang="en-US" sz="1000" dirty="0" err="1">
                <a:cs typeface="Franklin Gothic Medium"/>
              </a:rPr>
              <a:t>Hervet</a:t>
            </a:r>
            <a:r>
              <a:rPr lang="en-US" sz="1000" dirty="0">
                <a:cs typeface="Franklin Gothic Medium"/>
              </a:rPr>
              <a:t> </a:t>
            </a:r>
            <a:r>
              <a:rPr lang="en-US" sz="1000" dirty="0" err="1">
                <a:cs typeface="Franklin Gothic Medium"/>
              </a:rPr>
              <a:t>Randriamady</a:t>
            </a:r>
            <a:r>
              <a:rPr lang="en-US" sz="1000" dirty="0">
                <a:cs typeface="Franklin Gothic Medium"/>
              </a:rPr>
              <a:t>, Harvard University</a:t>
            </a:r>
          </a:p>
        </p:txBody>
      </p:sp>
      <p:sp>
        <p:nvSpPr>
          <p:cNvPr id="19" name="TextBox 18">
            <a:extLst>
              <a:ext uri="{FF2B5EF4-FFF2-40B4-BE49-F238E27FC236}">
                <a16:creationId xmlns:a16="http://schemas.microsoft.com/office/drawing/2014/main" id="{3D558C79-B9F2-B36C-A51D-82FEB4C89B5E}"/>
              </a:ext>
            </a:extLst>
          </p:cNvPr>
          <p:cNvSpPr txBox="1"/>
          <p:nvPr/>
        </p:nvSpPr>
        <p:spPr>
          <a:xfrm>
            <a:off x="7881174" y="5162804"/>
            <a:ext cx="2062125" cy="400110"/>
          </a:xfrm>
          <a:prstGeom prst="rect">
            <a:avLst/>
          </a:prstGeom>
          <a:noFill/>
        </p:spPr>
        <p:txBody>
          <a:bodyPr wrap="square" rtlCol="0">
            <a:spAutoFit/>
          </a:bodyPr>
          <a:lstStyle/>
          <a:p>
            <a:pPr algn="ctr"/>
            <a:r>
              <a:rPr lang="en-US" sz="1000" dirty="0"/>
              <a:t>B.J. Rodolph </a:t>
            </a:r>
          </a:p>
          <a:p>
            <a:pPr algn="ctr"/>
            <a:r>
              <a:rPr lang="en-US" sz="1000" dirty="0" err="1"/>
              <a:t>Rasolofoniaina</a:t>
            </a:r>
            <a:r>
              <a:rPr lang="en-US" sz="1000" dirty="0">
                <a:cs typeface="Franklin Gothic Medium"/>
              </a:rPr>
              <a:t>, MAHERY</a:t>
            </a:r>
          </a:p>
        </p:txBody>
      </p:sp>
      <p:pic>
        <p:nvPicPr>
          <p:cNvPr id="20" name="Picture 19">
            <a:extLst>
              <a:ext uri="{FF2B5EF4-FFF2-40B4-BE49-F238E27FC236}">
                <a16:creationId xmlns:a16="http://schemas.microsoft.com/office/drawing/2014/main" id="{B7C97A7C-47B0-0161-74B2-49347EE0AD90}"/>
              </a:ext>
            </a:extLst>
          </p:cNvPr>
          <p:cNvPicPr>
            <a:picLocks noChangeAspect="1"/>
          </p:cNvPicPr>
          <p:nvPr/>
        </p:nvPicPr>
        <p:blipFill>
          <a:blip r:embed="rId9"/>
          <a:stretch>
            <a:fillRect/>
          </a:stretch>
        </p:blipFill>
        <p:spPr>
          <a:xfrm>
            <a:off x="1632567" y="5447931"/>
            <a:ext cx="594069" cy="1165860"/>
          </a:xfrm>
          <a:prstGeom prst="rect">
            <a:avLst/>
          </a:prstGeom>
        </p:spPr>
      </p:pic>
      <p:sp>
        <p:nvSpPr>
          <p:cNvPr id="21" name="Oval 20">
            <a:extLst>
              <a:ext uri="{FF2B5EF4-FFF2-40B4-BE49-F238E27FC236}">
                <a16:creationId xmlns:a16="http://schemas.microsoft.com/office/drawing/2014/main" id="{E8E22687-BA1D-9E97-1EBF-DF0C67E19948}"/>
              </a:ext>
            </a:extLst>
          </p:cNvPr>
          <p:cNvSpPr/>
          <p:nvPr/>
        </p:nvSpPr>
        <p:spPr>
          <a:xfrm>
            <a:off x="2064075" y="5621269"/>
            <a:ext cx="325120" cy="32512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a:extLst>
              <a:ext uri="{FF2B5EF4-FFF2-40B4-BE49-F238E27FC236}">
                <a16:creationId xmlns:a16="http://schemas.microsoft.com/office/drawing/2014/main" id="{BCAB7168-9AFA-0679-071E-CFAA1F9EF38E}"/>
              </a:ext>
            </a:extLst>
          </p:cNvPr>
          <p:cNvPicPr>
            <a:picLocks noChangeAspect="1"/>
          </p:cNvPicPr>
          <p:nvPr/>
        </p:nvPicPr>
        <p:blipFill rotWithShape="1">
          <a:blip r:embed="rId10"/>
          <a:srcRect l="24162" b="3685"/>
          <a:stretch/>
        </p:blipFill>
        <p:spPr>
          <a:xfrm>
            <a:off x="9682853" y="5588514"/>
            <a:ext cx="918511" cy="1166526"/>
          </a:xfrm>
          <a:prstGeom prst="rect">
            <a:avLst/>
          </a:prstGeom>
        </p:spPr>
      </p:pic>
      <p:sp>
        <p:nvSpPr>
          <p:cNvPr id="23" name="TextBox 22">
            <a:extLst>
              <a:ext uri="{FF2B5EF4-FFF2-40B4-BE49-F238E27FC236}">
                <a16:creationId xmlns:a16="http://schemas.microsoft.com/office/drawing/2014/main" id="{899C661F-8754-B92B-D806-789F595456F3}"/>
              </a:ext>
            </a:extLst>
          </p:cNvPr>
          <p:cNvSpPr txBox="1"/>
          <p:nvPr/>
        </p:nvSpPr>
        <p:spPr>
          <a:xfrm>
            <a:off x="9548645" y="5188404"/>
            <a:ext cx="1177413" cy="400110"/>
          </a:xfrm>
          <a:prstGeom prst="rect">
            <a:avLst/>
          </a:prstGeom>
          <a:noFill/>
        </p:spPr>
        <p:txBody>
          <a:bodyPr wrap="square" rtlCol="0">
            <a:spAutoFit/>
          </a:bodyPr>
          <a:lstStyle/>
          <a:p>
            <a:pPr algn="ctr"/>
            <a:r>
              <a:rPr lang="en-US" sz="1000" dirty="0"/>
              <a:t>Dr. Emma Fuller, Fractal Agriculture</a:t>
            </a:r>
            <a:endParaRPr lang="en-US" sz="1000" dirty="0">
              <a:cs typeface="Franklin Gothic Medium"/>
            </a:endParaRPr>
          </a:p>
        </p:txBody>
      </p:sp>
      <p:pic>
        <p:nvPicPr>
          <p:cNvPr id="28" name="Picture 27" descr="Graphical user interface, text, application&#10;&#10;Description automatically generated">
            <a:extLst>
              <a:ext uri="{FF2B5EF4-FFF2-40B4-BE49-F238E27FC236}">
                <a16:creationId xmlns:a16="http://schemas.microsoft.com/office/drawing/2014/main" id="{9F48932C-EC14-9C41-7339-1F2955E65E05}"/>
              </a:ext>
            </a:extLst>
          </p:cNvPr>
          <p:cNvPicPr>
            <a:picLocks noChangeAspect="1"/>
          </p:cNvPicPr>
          <p:nvPr/>
        </p:nvPicPr>
        <p:blipFill>
          <a:blip r:embed="rId11"/>
          <a:stretch>
            <a:fillRect/>
          </a:stretch>
        </p:blipFill>
        <p:spPr>
          <a:xfrm>
            <a:off x="2615557" y="1708552"/>
            <a:ext cx="6960885" cy="3076690"/>
          </a:xfrm>
          <a:prstGeom prst="rect">
            <a:avLst/>
          </a:prstGeom>
        </p:spPr>
      </p:pic>
      <p:sp>
        <p:nvSpPr>
          <p:cNvPr id="30" name="Title 1">
            <a:extLst>
              <a:ext uri="{FF2B5EF4-FFF2-40B4-BE49-F238E27FC236}">
                <a16:creationId xmlns:a16="http://schemas.microsoft.com/office/drawing/2014/main" id="{773320CC-F778-BE05-37B5-9C2F88DABD67}"/>
              </a:ext>
            </a:extLst>
          </p:cNvPr>
          <p:cNvSpPr>
            <a:spLocks noGrp="1"/>
          </p:cNvSpPr>
          <p:nvPr>
            <p:ph type="title"/>
          </p:nvPr>
        </p:nvSpPr>
        <p:spPr>
          <a:xfrm>
            <a:off x="907561" y="84042"/>
            <a:ext cx="10652760" cy="1325563"/>
          </a:xfrm>
        </p:spPr>
        <p:txBody>
          <a:bodyPr>
            <a:noAutofit/>
          </a:bodyPr>
          <a:lstStyle/>
          <a:p>
            <a:pPr algn="ctr"/>
            <a:r>
              <a:rPr lang="en-US" sz="3000" b="1" dirty="0">
                <a:solidFill>
                  <a:srgbClr val="C00000"/>
                </a:solidFill>
                <a:latin typeface="+mn-lt"/>
              </a:rPr>
              <a:t>Structured population</a:t>
            </a:r>
            <a:r>
              <a:rPr lang="en-US" sz="3000" dirty="0">
                <a:latin typeface="+mn-lt"/>
              </a:rPr>
              <a:t> models and </a:t>
            </a:r>
            <a:r>
              <a:rPr lang="en-US" sz="3000" b="1" dirty="0">
                <a:solidFill>
                  <a:srgbClr val="C00000"/>
                </a:solidFill>
                <a:latin typeface="+mn-lt"/>
              </a:rPr>
              <a:t>metapopulation models can be combined</a:t>
            </a:r>
            <a:r>
              <a:rPr lang="en-US" sz="3000" dirty="0">
                <a:latin typeface="+mn-lt"/>
              </a:rPr>
              <a:t>, depending on the data and question at hand</a:t>
            </a:r>
          </a:p>
        </p:txBody>
      </p:sp>
    </p:spTree>
    <p:extLst>
      <p:ext uri="{BB962C8B-B14F-4D97-AF65-F5344CB8AC3E}">
        <p14:creationId xmlns:p14="http://schemas.microsoft.com/office/powerpoint/2010/main" val="15090997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45A9F38-8087-074C-BBEB-EA471D172ECF}"/>
              </a:ext>
            </a:extLst>
          </p:cNvPr>
          <p:cNvSpPr txBox="1">
            <a:spLocks/>
          </p:cNvSpPr>
          <p:nvPr/>
        </p:nvSpPr>
        <p:spPr>
          <a:xfrm>
            <a:off x="1503680" y="418387"/>
            <a:ext cx="8524240" cy="857250"/>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2800" dirty="0">
                <a:latin typeface="+mn-lt"/>
              </a:rPr>
              <a:t>What are the </a:t>
            </a:r>
            <a:r>
              <a:rPr lang="en-US" sz="2800" b="1" dirty="0">
                <a:solidFill>
                  <a:srgbClr val="C00000"/>
                </a:solidFill>
                <a:latin typeface="+mn-lt"/>
              </a:rPr>
              <a:t>future population trajectories</a:t>
            </a:r>
            <a:r>
              <a:rPr lang="en-US" sz="2800" dirty="0">
                <a:latin typeface="+mn-lt"/>
              </a:rPr>
              <a:t> for </a:t>
            </a:r>
            <a:r>
              <a:rPr lang="en-US" sz="2800" b="1" dirty="0">
                <a:solidFill>
                  <a:srgbClr val="C00000"/>
                </a:solidFill>
                <a:latin typeface="+mn-lt"/>
              </a:rPr>
              <a:t>hunted lemurs </a:t>
            </a:r>
            <a:r>
              <a:rPr lang="en-US" sz="2800" dirty="0">
                <a:latin typeface="+mn-lt"/>
              </a:rPr>
              <a:t>on Madagascar’s </a:t>
            </a:r>
            <a:r>
              <a:rPr lang="en-US" sz="2800" b="1" dirty="0">
                <a:solidFill>
                  <a:srgbClr val="C00000"/>
                </a:solidFill>
                <a:latin typeface="+mn-lt"/>
              </a:rPr>
              <a:t>Makira-</a:t>
            </a:r>
            <a:r>
              <a:rPr lang="en-US" sz="2800" b="1" dirty="0" err="1">
                <a:solidFill>
                  <a:srgbClr val="C00000"/>
                </a:solidFill>
                <a:latin typeface="+mn-lt"/>
              </a:rPr>
              <a:t>Masoala</a:t>
            </a:r>
            <a:r>
              <a:rPr lang="en-US" sz="2800" b="1" dirty="0">
                <a:solidFill>
                  <a:srgbClr val="C00000"/>
                </a:solidFill>
                <a:latin typeface="+mn-lt"/>
              </a:rPr>
              <a:t> peninsula</a:t>
            </a:r>
            <a:r>
              <a:rPr lang="en-US" sz="2800" dirty="0">
                <a:latin typeface="+mn-lt"/>
              </a:rPr>
              <a:t>?</a:t>
            </a:r>
          </a:p>
        </p:txBody>
      </p:sp>
      <p:grpSp>
        <p:nvGrpSpPr>
          <p:cNvPr id="2" name="Group 1">
            <a:extLst>
              <a:ext uri="{FF2B5EF4-FFF2-40B4-BE49-F238E27FC236}">
                <a16:creationId xmlns:a16="http://schemas.microsoft.com/office/drawing/2014/main" id="{492E6B26-3683-D14C-8308-F40E26DC03DF}"/>
              </a:ext>
            </a:extLst>
          </p:cNvPr>
          <p:cNvGrpSpPr/>
          <p:nvPr/>
        </p:nvGrpSpPr>
        <p:grpSpPr>
          <a:xfrm>
            <a:off x="160443" y="-10278"/>
            <a:ext cx="1231807" cy="6918907"/>
            <a:chOff x="7912192" y="-70739"/>
            <a:chExt cx="1231807" cy="6918907"/>
          </a:xfrm>
        </p:grpSpPr>
        <p:grpSp>
          <p:nvGrpSpPr>
            <p:cNvPr id="21" name="Group 20">
              <a:extLst>
                <a:ext uri="{FF2B5EF4-FFF2-40B4-BE49-F238E27FC236}">
                  <a16:creationId xmlns:a16="http://schemas.microsoft.com/office/drawing/2014/main" id="{07898E74-3D1E-B14B-AEF4-30E767E3D01C}"/>
                </a:ext>
              </a:extLst>
            </p:cNvPr>
            <p:cNvGrpSpPr/>
            <p:nvPr/>
          </p:nvGrpSpPr>
          <p:grpSpPr>
            <a:xfrm>
              <a:off x="7912192" y="-70739"/>
              <a:ext cx="929867" cy="6918907"/>
              <a:chOff x="-59634" y="-41490"/>
              <a:chExt cx="929867" cy="6918907"/>
            </a:xfrm>
          </p:grpSpPr>
          <p:pic>
            <p:nvPicPr>
              <p:cNvPr id="8" name="Picture 7">
                <a:extLst>
                  <a:ext uri="{FF2B5EF4-FFF2-40B4-BE49-F238E27FC236}">
                    <a16:creationId xmlns:a16="http://schemas.microsoft.com/office/drawing/2014/main" id="{DBF0716D-A7DD-0D4E-86A0-FE88D6E27656}"/>
                  </a:ext>
                </a:extLst>
              </p:cNvPr>
              <p:cNvPicPr>
                <a:picLocks noChangeAspect="1"/>
              </p:cNvPicPr>
              <p:nvPr/>
            </p:nvPicPr>
            <p:blipFill rotWithShape="1">
              <a:blip r:embed="rId3"/>
              <a:srcRect l="20388" t="6368" r="23208" b="49665"/>
              <a:stretch/>
            </p:blipFill>
            <p:spPr>
              <a:xfrm>
                <a:off x="-58857" y="593856"/>
                <a:ext cx="850636" cy="675022"/>
              </a:xfrm>
              <a:prstGeom prst="rect">
                <a:avLst/>
              </a:prstGeom>
              <a:ln>
                <a:noFill/>
              </a:ln>
              <a:effectLst>
                <a:softEdge rad="112500"/>
              </a:effectLst>
            </p:spPr>
          </p:pic>
          <p:pic>
            <p:nvPicPr>
              <p:cNvPr id="9" name="Picture 8">
                <a:extLst>
                  <a:ext uri="{FF2B5EF4-FFF2-40B4-BE49-F238E27FC236}">
                    <a16:creationId xmlns:a16="http://schemas.microsoft.com/office/drawing/2014/main" id="{B6970CFE-C44F-BF45-973F-2870AC95F421}"/>
                  </a:ext>
                </a:extLst>
              </p:cNvPr>
              <p:cNvPicPr>
                <a:picLocks noChangeAspect="1"/>
              </p:cNvPicPr>
              <p:nvPr/>
            </p:nvPicPr>
            <p:blipFill rotWithShape="1">
              <a:blip r:embed="rId4"/>
              <a:srcRect l="13813" r="14819" b="-2001"/>
              <a:stretch/>
            </p:blipFill>
            <p:spPr>
              <a:xfrm>
                <a:off x="1" y="-41490"/>
                <a:ext cx="774176" cy="716425"/>
              </a:xfrm>
              <a:prstGeom prst="rect">
                <a:avLst/>
              </a:prstGeom>
              <a:ln>
                <a:noFill/>
              </a:ln>
              <a:effectLst>
                <a:softEdge rad="112500"/>
              </a:effectLst>
            </p:spPr>
          </p:pic>
          <p:pic>
            <p:nvPicPr>
              <p:cNvPr id="10" name="Picture 9">
                <a:extLst>
                  <a:ext uri="{FF2B5EF4-FFF2-40B4-BE49-F238E27FC236}">
                    <a16:creationId xmlns:a16="http://schemas.microsoft.com/office/drawing/2014/main" id="{FE1CF939-7EBE-0E43-A251-7E18103BC8C9}"/>
                  </a:ext>
                </a:extLst>
              </p:cNvPr>
              <p:cNvPicPr>
                <a:picLocks noChangeAspect="1"/>
              </p:cNvPicPr>
              <p:nvPr/>
            </p:nvPicPr>
            <p:blipFill rotWithShape="1">
              <a:blip r:embed="rId5"/>
              <a:srcRect l="-1" t="10740" r="41742" b="54974"/>
              <a:stretch/>
            </p:blipFill>
            <p:spPr>
              <a:xfrm>
                <a:off x="-16701" y="1807791"/>
                <a:ext cx="808480" cy="716342"/>
              </a:xfrm>
              <a:prstGeom prst="rect">
                <a:avLst/>
              </a:prstGeom>
              <a:ln>
                <a:noFill/>
              </a:ln>
              <a:effectLst>
                <a:softEdge rad="112500"/>
              </a:effectLst>
            </p:spPr>
          </p:pic>
          <p:pic>
            <p:nvPicPr>
              <p:cNvPr id="11" name="Picture 10">
                <a:extLst>
                  <a:ext uri="{FF2B5EF4-FFF2-40B4-BE49-F238E27FC236}">
                    <a16:creationId xmlns:a16="http://schemas.microsoft.com/office/drawing/2014/main" id="{06EF23DD-1891-3A48-9E9B-1A233514D66B}"/>
                  </a:ext>
                </a:extLst>
              </p:cNvPr>
              <p:cNvPicPr>
                <a:picLocks noChangeAspect="1"/>
              </p:cNvPicPr>
              <p:nvPr/>
            </p:nvPicPr>
            <p:blipFill rotWithShape="1">
              <a:blip r:embed="rId6"/>
              <a:srcRect l="15925" t="5321" r="17485" b="60660"/>
              <a:stretch/>
            </p:blipFill>
            <p:spPr>
              <a:xfrm>
                <a:off x="-58856" y="2473454"/>
                <a:ext cx="818848" cy="675023"/>
              </a:xfrm>
              <a:prstGeom prst="rect">
                <a:avLst/>
              </a:prstGeom>
              <a:ln>
                <a:noFill/>
              </a:ln>
              <a:effectLst>
                <a:softEdge rad="112500"/>
              </a:effectLst>
            </p:spPr>
          </p:pic>
          <p:pic>
            <p:nvPicPr>
              <p:cNvPr id="12" name="Picture 11">
                <a:extLst>
                  <a:ext uri="{FF2B5EF4-FFF2-40B4-BE49-F238E27FC236}">
                    <a16:creationId xmlns:a16="http://schemas.microsoft.com/office/drawing/2014/main" id="{FE46EC41-B13D-C243-8B61-794BB580A81C}"/>
                  </a:ext>
                </a:extLst>
              </p:cNvPr>
              <p:cNvPicPr>
                <a:picLocks noChangeAspect="1"/>
              </p:cNvPicPr>
              <p:nvPr/>
            </p:nvPicPr>
            <p:blipFill>
              <a:blip r:embed="rId7"/>
              <a:stretch>
                <a:fillRect/>
              </a:stretch>
            </p:blipFill>
            <p:spPr>
              <a:xfrm>
                <a:off x="-43035" y="3733457"/>
                <a:ext cx="850636" cy="639625"/>
              </a:xfrm>
              <a:prstGeom prst="rect">
                <a:avLst/>
              </a:prstGeom>
              <a:ln>
                <a:noFill/>
              </a:ln>
              <a:effectLst>
                <a:softEdge rad="112500"/>
              </a:effectLst>
            </p:spPr>
          </p:pic>
          <p:pic>
            <p:nvPicPr>
              <p:cNvPr id="13" name="Picture 12">
                <a:extLst>
                  <a:ext uri="{FF2B5EF4-FFF2-40B4-BE49-F238E27FC236}">
                    <a16:creationId xmlns:a16="http://schemas.microsoft.com/office/drawing/2014/main" id="{5988EA3A-517F-5D4A-AC31-05F4CC21D6C6}"/>
                  </a:ext>
                </a:extLst>
              </p:cNvPr>
              <p:cNvPicPr>
                <a:picLocks noChangeAspect="1"/>
              </p:cNvPicPr>
              <p:nvPr/>
            </p:nvPicPr>
            <p:blipFill rotWithShape="1">
              <a:blip r:embed="rId8"/>
              <a:srcRect l="43109" t="1" r="13599" b="42253"/>
              <a:stretch/>
            </p:blipFill>
            <p:spPr>
              <a:xfrm>
                <a:off x="-21957" y="3056060"/>
                <a:ext cx="808481" cy="716343"/>
              </a:xfrm>
              <a:prstGeom prst="rect">
                <a:avLst/>
              </a:prstGeom>
              <a:ln>
                <a:noFill/>
              </a:ln>
              <a:effectLst>
                <a:softEdge rad="112500"/>
              </a:effectLst>
            </p:spPr>
          </p:pic>
          <p:pic>
            <p:nvPicPr>
              <p:cNvPr id="14" name="Picture 13">
                <a:extLst>
                  <a:ext uri="{FF2B5EF4-FFF2-40B4-BE49-F238E27FC236}">
                    <a16:creationId xmlns:a16="http://schemas.microsoft.com/office/drawing/2014/main" id="{621D3618-40E5-8545-B20C-A25CE491F744}"/>
                  </a:ext>
                </a:extLst>
              </p:cNvPr>
              <p:cNvPicPr>
                <a:picLocks noChangeAspect="1"/>
              </p:cNvPicPr>
              <p:nvPr/>
            </p:nvPicPr>
            <p:blipFill rotWithShape="1">
              <a:blip r:embed="rId9"/>
              <a:srcRect r="31131" b="30619"/>
              <a:stretch/>
            </p:blipFill>
            <p:spPr>
              <a:xfrm>
                <a:off x="-20639" y="4318046"/>
                <a:ext cx="852920" cy="712556"/>
              </a:xfrm>
              <a:prstGeom prst="rect">
                <a:avLst/>
              </a:prstGeom>
              <a:ln>
                <a:noFill/>
              </a:ln>
              <a:effectLst>
                <a:softEdge rad="112500"/>
              </a:effectLst>
            </p:spPr>
          </p:pic>
          <p:pic>
            <p:nvPicPr>
              <p:cNvPr id="15" name="Picture 14">
                <a:extLst>
                  <a:ext uri="{FF2B5EF4-FFF2-40B4-BE49-F238E27FC236}">
                    <a16:creationId xmlns:a16="http://schemas.microsoft.com/office/drawing/2014/main" id="{96BABD0C-540D-D24B-8D63-18FD8A2BBE3B}"/>
                  </a:ext>
                </a:extLst>
              </p:cNvPr>
              <p:cNvPicPr>
                <a:picLocks noChangeAspect="1"/>
              </p:cNvPicPr>
              <p:nvPr/>
            </p:nvPicPr>
            <p:blipFill rotWithShape="1">
              <a:blip r:embed="rId10"/>
              <a:srcRect l="26679" t="25356" r="14900" b="40808"/>
              <a:stretch/>
            </p:blipFill>
            <p:spPr>
              <a:xfrm>
                <a:off x="1" y="1187150"/>
                <a:ext cx="774176" cy="675022"/>
              </a:xfrm>
              <a:prstGeom prst="rect">
                <a:avLst/>
              </a:prstGeom>
              <a:ln>
                <a:noFill/>
              </a:ln>
              <a:effectLst>
                <a:softEdge rad="112500"/>
              </a:effectLst>
            </p:spPr>
          </p:pic>
          <p:pic>
            <p:nvPicPr>
              <p:cNvPr id="16" name="Picture 15">
                <a:extLst>
                  <a:ext uri="{FF2B5EF4-FFF2-40B4-BE49-F238E27FC236}">
                    <a16:creationId xmlns:a16="http://schemas.microsoft.com/office/drawing/2014/main" id="{3EE0F443-D649-FE42-A02F-F61C964D5C26}"/>
                  </a:ext>
                </a:extLst>
              </p:cNvPr>
              <p:cNvPicPr>
                <a:picLocks noChangeAspect="1"/>
              </p:cNvPicPr>
              <p:nvPr/>
            </p:nvPicPr>
            <p:blipFill rotWithShape="1">
              <a:blip r:embed="rId11"/>
              <a:srcRect l="14000" r="27174" b="25759"/>
              <a:stretch/>
            </p:blipFill>
            <p:spPr>
              <a:xfrm>
                <a:off x="-41371" y="5556461"/>
                <a:ext cx="892501" cy="680521"/>
              </a:xfrm>
              <a:prstGeom prst="rect">
                <a:avLst/>
              </a:prstGeom>
              <a:ln>
                <a:noFill/>
              </a:ln>
              <a:effectLst>
                <a:softEdge rad="112500"/>
              </a:effectLst>
            </p:spPr>
          </p:pic>
          <p:pic>
            <p:nvPicPr>
              <p:cNvPr id="17" name="Picture 16">
                <a:extLst>
                  <a:ext uri="{FF2B5EF4-FFF2-40B4-BE49-F238E27FC236}">
                    <a16:creationId xmlns:a16="http://schemas.microsoft.com/office/drawing/2014/main" id="{4136C469-329F-2A4D-8A41-95AE55E040AA}"/>
                  </a:ext>
                </a:extLst>
              </p:cNvPr>
              <p:cNvPicPr>
                <a:picLocks noChangeAspect="1"/>
              </p:cNvPicPr>
              <p:nvPr/>
            </p:nvPicPr>
            <p:blipFill rotWithShape="1">
              <a:blip r:embed="rId12"/>
              <a:srcRect l="18133" t="16489" r="26453" b="20158"/>
              <a:stretch/>
            </p:blipFill>
            <p:spPr>
              <a:xfrm>
                <a:off x="-59634" y="6171281"/>
                <a:ext cx="929867" cy="706136"/>
              </a:xfrm>
              <a:prstGeom prst="rect">
                <a:avLst/>
              </a:prstGeom>
              <a:ln>
                <a:noFill/>
              </a:ln>
              <a:effectLst>
                <a:softEdge rad="112500"/>
              </a:effectLst>
            </p:spPr>
          </p:pic>
          <p:pic>
            <p:nvPicPr>
              <p:cNvPr id="18" name="Picture 17">
                <a:extLst>
                  <a:ext uri="{FF2B5EF4-FFF2-40B4-BE49-F238E27FC236}">
                    <a16:creationId xmlns:a16="http://schemas.microsoft.com/office/drawing/2014/main" id="{8EAE485A-CCA7-F14B-8152-D9829E81D5DB}"/>
                  </a:ext>
                </a:extLst>
              </p:cNvPr>
              <p:cNvPicPr>
                <a:picLocks noChangeAspect="1"/>
              </p:cNvPicPr>
              <p:nvPr/>
            </p:nvPicPr>
            <p:blipFill>
              <a:blip r:embed="rId13"/>
              <a:stretch>
                <a:fillRect/>
              </a:stretch>
            </p:blipFill>
            <p:spPr>
              <a:xfrm>
                <a:off x="-43035" y="4948956"/>
                <a:ext cx="897820" cy="712556"/>
              </a:xfrm>
              <a:prstGeom prst="rect">
                <a:avLst/>
              </a:prstGeom>
              <a:ln>
                <a:noFill/>
              </a:ln>
              <a:effectLst>
                <a:softEdge rad="112500"/>
              </a:effectLst>
            </p:spPr>
          </p:pic>
        </p:grpSp>
        <p:pic>
          <p:nvPicPr>
            <p:cNvPr id="20" name="Picture 19">
              <a:extLst>
                <a:ext uri="{FF2B5EF4-FFF2-40B4-BE49-F238E27FC236}">
                  <a16:creationId xmlns:a16="http://schemas.microsoft.com/office/drawing/2014/main" id="{8E55BA5E-C061-CB4E-9FD8-719B5057D492}"/>
                </a:ext>
              </a:extLst>
            </p:cNvPr>
            <p:cNvPicPr>
              <a:picLocks noChangeAspect="1"/>
            </p:cNvPicPr>
            <p:nvPr/>
          </p:nvPicPr>
          <p:blipFill rotWithShape="1">
            <a:blip r:embed="rId14"/>
            <a:srcRect l="90459" t="7303" r="3775" b="5129"/>
            <a:stretch/>
          </p:blipFill>
          <p:spPr>
            <a:xfrm>
              <a:off x="8711896" y="-9832"/>
              <a:ext cx="432103" cy="6858000"/>
            </a:xfrm>
            <a:prstGeom prst="rect">
              <a:avLst/>
            </a:prstGeom>
          </p:spPr>
        </p:pic>
      </p:grpSp>
      <p:pic>
        <p:nvPicPr>
          <p:cNvPr id="47" name="Picture 46">
            <a:extLst>
              <a:ext uri="{FF2B5EF4-FFF2-40B4-BE49-F238E27FC236}">
                <a16:creationId xmlns:a16="http://schemas.microsoft.com/office/drawing/2014/main" id="{0B6177E1-07FC-5447-848C-C7BD5494BA4F}"/>
              </a:ext>
            </a:extLst>
          </p:cNvPr>
          <p:cNvPicPr>
            <a:picLocks noChangeAspect="1"/>
          </p:cNvPicPr>
          <p:nvPr/>
        </p:nvPicPr>
        <p:blipFill>
          <a:blip r:embed="rId15"/>
          <a:stretch>
            <a:fillRect/>
          </a:stretch>
        </p:blipFill>
        <p:spPr>
          <a:xfrm>
            <a:off x="11215294" y="93699"/>
            <a:ext cx="594069" cy="1165860"/>
          </a:xfrm>
          <a:prstGeom prst="rect">
            <a:avLst/>
          </a:prstGeom>
        </p:spPr>
      </p:pic>
      <p:sp>
        <p:nvSpPr>
          <p:cNvPr id="48" name="Oval 47">
            <a:extLst>
              <a:ext uri="{FF2B5EF4-FFF2-40B4-BE49-F238E27FC236}">
                <a16:creationId xmlns:a16="http://schemas.microsoft.com/office/drawing/2014/main" id="{C0BFE753-341D-CD47-A18D-7C0817AFDE00}"/>
              </a:ext>
            </a:extLst>
          </p:cNvPr>
          <p:cNvSpPr/>
          <p:nvPr/>
        </p:nvSpPr>
        <p:spPr>
          <a:xfrm>
            <a:off x="11646802" y="267037"/>
            <a:ext cx="325120" cy="32512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70EC8663-B11A-580E-E1C0-9D46578CFBEC}"/>
              </a:ext>
            </a:extLst>
          </p:cNvPr>
          <p:cNvSpPr txBox="1"/>
          <p:nvPr/>
        </p:nvSpPr>
        <p:spPr>
          <a:xfrm>
            <a:off x="6875290" y="6492875"/>
            <a:ext cx="5316710" cy="369332"/>
          </a:xfrm>
          <a:prstGeom prst="rect">
            <a:avLst/>
          </a:prstGeom>
          <a:noFill/>
        </p:spPr>
        <p:txBody>
          <a:bodyPr wrap="square" rtlCol="0">
            <a:spAutoFit/>
          </a:bodyPr>
          <a:lstStyle/>
          <a:p>
            <a:pPr algn="r"/>
            <a:r>
              <a:rPr lang="en-US" dirty="0">
                <a:cs typeface="Franklin Gothic Medium"/>
              </a:rPr>
              <a:t>Brook et al. 2018. </a:t>
            </a:r>
            <a:r>
              <a:rPr lang="en-US" i="1" dirty="0">
                <a:cs typeface="Franklin Gothic Medium"/>
              </a:rPr>
              <a:t>Conservation Biology.</a:t>
            </a:r>
            <a:r>
              <a:rPr lang="en-US" dirty="0">
                <a:cs typeface="Franklin Gothic Medium"/>
              </a:rPr>
              <a:t> </a:t>
            </a:r>
            <a:endParaRPr lang="en-US" dirty="0">
              <a:latin typeface="+mj-lt"/>
              <a:cs typeface="Franklin Gothic Medium"/>
            </a:endParaRPr>
          </a:p>
        </p:txBody>
      </p:sp>
    </p:spTree>
    <p:extLst>
      <p:ext uri="{BB962C8B-B14F-4D97-AF65-F5344CB8AC3E}">
        <p14:creationId xmlns:p14="http://schemas.microsoft.com/office/powerpoint/2010/main" val="241614678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492E6B26-3683-D14C-8308-F40E26DC03DF}"/>
              </a:ext>
            </a:extLst>
          </p:cNvPr>
          <p:cNvGrpSpPr/>
          <p:nvPr/>
        </p:nvGrpSpPr>
        <p:grpSpPr>
          <a:xfrm>
            <a:off x="160443" y="-10278"/>
            <a:ext cx="1231807" cy="6918907"/>
            <a:chOff x="7912192" y="-70739"/>
            <a:chExt cx="1231807" cy="6918907"/>
          </a:xfrm>
        </p:grpSpPr>
        <p:grpSp>
          <p:nvGrpSpPr>
            <p:cNvPr id="21" name="Group 20">
              <a:extLst>
                <a:ext uri="{FF2B5EF4-FFF2-40B4-BE49-F238E27FC236}">
                  <a16:creationId xmlns:a16="http://schemas.microsoft.com/office/drawing/2014/main" id="{07898E74-3D1E-B14B-AEF4-30E767E3D01C}"/>
                </a:ext>
              </a:extLst>
            </p:cNvPr>
            <p:cNvGrpSpPr/>
            <p:nvPr/>
          </p:nvGrpSpPr>
          <p:grpSpPr>
            <a:xfrm>
              <a:off x="7912192" y="-70739"/>
              <a:ext cx="929867" cy="6918907"/>
              <a:chOff x="-59634" y="-41490"/>
              <a:chExt cx="929867" cy="6918907"/>
            </a:xfrm>
          </p:grpSpPr>
          <p:pic>
            <p:nvPicPr>
              <p:cNvPr id="8" name="Picture 7">
                <a:extLst>
                  <a:ext uri="{FF2B5EF4-FFF2-40B4-BE49-F238E27FC236}">
                    <a16:creationId xmlns:a16="http://schemas.microsoft.com/office/drawing/2014/main" id="{DBF0716D-A7DD-0D4E-86A0-FE88D6E27656}"/>
                  </a:ext>
                </a:extLst>
              </p:cNvPr>
              <p:cNvPicPr>
                <a:picLocks noChangeAspect="1"/>
              </p:cNvPicPr>
              <p:nvPr/>
            </p:nvPicPr>
            <p:blipFill rotWithShape="1">
              <a:blip r:embed="rId3"/>
              <a:srcRect l="20388" t="6368" r="23208" b="49665"/>
              <a:stretch/>
            </p:blipFill>
            <p:spPr>
              <a:xfrm>
                <a:off x="-58857" y="593856"/>
                <a:ext cx="850636" cy="675022"/>
              </a:xfrm>
              <a:prstGeom prst="rect">
                <a:avLst/>
              </a:prstGeom>
              <a:ln>
                <a:noFill/>
              </a:ln>
              <a:effectLst>
                <a:softEdge rad="112500"/>
              </a:effectLst>
            </p:spPr>
          </p:pic>
          <p:pic>
            <p:nvPicPr>
              <p:cNvPr id="9" name="Picture 8">
                <a:extLst>
                  <a:ext uri="{FF2B5EF4-FFF2-40B4-BE49-F238E27FC236}">
                    <a16:creationId xmlns:a16="http://schemas.microsoft.com/office/drawing/2014/main" id="{B6970CFE-C44F-BF45-973F-2870AC95F421}"/>
                  </a:ext>
                </a:extLst>
              </p:cNvPr>
              <p:cNvPicPr>
                <a:picLocks noChangeAspect="1"/>
              </p:cNvPicPr>
              <p:nvPr/>
            </p:nvPicPr>
            <p:blipFill rotWithShape="1">
              <a:blip r:embed="rId4"/>
              <a:srcRect l="13813" r="14819" b="-2001"/>
              <a:stretch/>
            </p:blipFill>
            <p:spPr>
              <a:xfrm>
                <a:off x="1" y="-41490"/>
                <a:ext cx="774176" cy="716425"/>
              </a:xfrm>
              <a:prstGeom prst="rect">
                <a:avLst/>
              </a:prstGeom>
              <a:ln>
                <a:noFill/>
              </a:ln>
              <a:effectLst>
                <a:softEdge rad="112500"/>
              </a:effectLst>
            </p:spPr>
          </p:pic>
          <p:pic>
            <p:nvPicPr>
              <p:cNvPr id="10" name="Picture 9">
                <a:extLst>
                  <a:ext uri="{FF2B5EF4-FFF2-40B4-BE49-F238E27FC236}">
                    <a16:creationId xmlns:a16="http://schemas.microsoft.com/office/drawing/2014/main" id="{FE1CF939-7EBE-0E43-A251-7E18103BC8C9}"/>
                  </a:ext>
                </a:extLst>
              </p:cNvPr>
              <p:cNvPicPr>
                <a:picLocks noChangeAspect="1"/>
              </p:cNvPicPr>
              <p:nvPr/>
            </p:nvPicPr>
            <p:blipFill rotWithShape="1">
              <a:blip r:embed="rId5"/>
              <a:srcRect l="-1" t="10740" r="41742" b="54974"/>
              <a:stretch/>
            </p:blipFill>
            <p:spPr>
              <a:xfrm>
                <a:off x="-16701" y="1807791"/>
                <a:ext cx="808480" cy="716342"/>
              </a:xfrm>
              <a:prstGeom prst="rect">
                <a:avLst/>
              </a:prstGeom>
              <a:ln>
                <a:noFill/>
              </a:ln>
              <a:effectLst>
                <a:softEdge rad="112500"/>
              </a:effectLst>
            </p:spPr>
          </p:pic>
          <p:pic>
            <p:nvPicPr>
              <p:cNvPr id="11" name="Picture 10">
                <a:extLst>
                  <a:ext uri="{FF2B5EF4-FFF2-40B4-BE49-F238E27FC236}">
                    <a16:creationId xmlns:a16="http://schemas.microsoft.com/office/drawing/2014/main" id="{06EF23DD-1891-3A48-9E9B-1A233514D66B}"/>
                  </a:ext>
                </a:extLst>
              </p:cNvPr>
              <p:cNvPicPr>
                <a:picLocks noChangeAspect="1"/>
              </p:cNvPicPr>
              <p:nvPr/>
            </p:nvPicPr>
            <p:blipFill rotWithShape="1">
              <a:blip r:embed="rId6"/>
              <a:srcRect l="15925" t="5321" r="17485" b="60660"/>
              <a:stretch/>
            </p:blipFill>
            <p:spPr>
              <a:xfrm>
                <a:off x="-58856" y="2473454"/>
                <a:ext cx="818848" cy="675023"/>
              </a:xfrm>
              <a:prstGeom prst="rect">
                <a:avLst/>
              </a:prstGeom>
              <a:ln>
                <a:noFill/>
              </a:ln>
              <a:effectLst>
                <a:softEdge rad="112500"/>
              </a:effectLst>
            </p:spPr>
          </p:pic>
          <p:pic>
            <p:nvPicPr>
              <p:cNvPr id="12" name="Picture 11">
                <a:extLst>
                  <a:ext uri="{FF2B5EF4-FFF2-40B4-BE49-F238E27FC236}">
                    <a16:creationId xmlns:a16="http://schemas.microsoft.com/office/drawing/2014/main" id="{FE46EC41-B13D-C243-8B61-794BB580A81C}"/>
                  </a:ext>
                </a:extLst>
              </p:cNvPr>
              <p:cNvPicPr>
                <a:picLocks noChangeAspect="1"/>
              </p:cNvPicPr>
              <p:nvPr/>
            </p:nvPicPr>
            <p:blipFill>
              <a:blip r:embed="rId7"/>
              <a:stretch>
                <a:fillRect/>
              </a:stretch>
            </p:blipFill>
            <p:spPr>
              <a:xfrm>
                <a:off x="-43035" y="3733457"/>
                <a:ext cx="850636" cy="639625"/>
              </a:xfrm>
              <a:prstGeom prst="rect">
                <a:avLst/>
              </a:prstGeom>
              <a:ln>
                <a:noFill/>
              </a:ln>
              <a:effectLst>
                <a:softEdge rad="112500"/>
              </a:effectLst>
            </p:spPr>
          </p:pic>
          <p:pic>
            <p:nvPicPr>
              <p:cNvPr id="13" name="Picture 12">
                <a:extLst>
                  <a:ext uri="{FF2B5EF4-FFF2-40B4-BE49-F238E27FC236}">
                    <a16:creationId xmlns:a16="http://schemas.microsoft.com/office/drawing/2014/main" id="{5988EA3A-517F-5D4A-AC31-05F4CC21D6C6}"/>
                  </a:ext>
                </a:extLst>
              </p:cNvPr>
              <p:cNvPicPr>
                <a:picLocks noChangeAspect="1"/>
              </p:cNvPicPr>
              <p:nvPr/>
            </p:nvPicPr>
            <p:blipFill rotWithShape="1">
              <a:blip r:embed="rId8"/>
              <a:srcRect l="43109" t="1" r="13599" b="42253"/>
              <a:stretch/>
            </p:blipFill>
            <p:spPr>
              <a:xfrm>
                <a:off x="-21957" y="3056060"/>
                <a:ext cx="808481" cy="716343"/>
              </a:xfrm>
              <a:prstGeom prst="rect">
                <a:avLst/>
              </a:prstGeom>
              <a:ln>
                <a:noFill/>
              </a:ln>
              <a:effectLst>
                <a:softEdge rad="112500"/>
              </a:effectLst>
            </p:spPr>
          </p:pic>
          <p:pic>
            <p:nvPicPr>
              <p:cNvPr id="14" name="Picture 13">
                <a:extLst>
                  <a:ext uri="{FF2B5EF4-FFF2-40B4-BE49-F238E27FC236}">
                    <a16:creationId xmlns:a16="http://schemas.microsoft.com/office/drawing/2014/main" id="{621D3618-40E5-8545-B20C-A25CE491F744}"/>
                  </a:ext>
                </a:extLst>
              </p:cNvPr>
              <p:cNvPicPr>
                <a:picLocks noChangeAspect="1"/>
              </p:cNvPicPr>
              <p:nvPr/>
            </p:nvPicPr>
            <p:blipFill rotWithShape="1">
              <a:blip r:embed="rId9"/>
              <a:srcRect r="31131" b="30619"/>
              <a:stretch/>
            </p:blipFill>
            <p:spPr>
              <a:xfrm>
                <a:off x="-20639" y="4318046"/>
                <a:ext cx="852920" cy="712556"/>
              </a:xfrm>
              <a:prstGeom prst="rect">
                <a:avLst/>
              </a:prstGeom>
              <a:ln>
                <a:noFill/>
              </a:ln>
              <a:effectLst>
                <a:softEdge rad="112500"/>
              </a:effectLst>
            </p:spPr>
          </p:pic>
          <p:pic>
            <p:nvPicPr>
              <p:cNvPr id="15" name="Picture 14">
                <a:extLst>
                  <a:ext uri="{FF2B5EF4-FFF2-40B4-BE49-F238E27FC236}">
                    <a16:creationId xmlns:a16="http://schemas.microsoft.com/office/drawing/2014/main" id="{96BABD0C-540D-D24B-8D63-18FD8A2BBE3B}"/>
                  </a:ext>
                </a:extLst>
              </p:cNvPr>
              <p:cNvPicPr>
                <a:picLocks noChangeAspect="1"/>
              </p:cNvPicPr>
              <p:nvPr/>
            </p:nvPicPr>
            <p:blipFill rotWithShape="1">
              <a:blip r:embed="rId10"/>
              <a:srcRect l="26679" t="25356" r="14900" b="40808"/>
              <a:stretch/>
            </p:blipFill>
            <p:spPr>
              <a:xfrm>
                <a:off x="1" y="1187150"/>
                <a:ext cx="774176" cy="675022"/>
              </a:xfrm>
              <a:prstGeom prst="rect">
                <a:avLst/>
              </a:prstGeom>
              <a:ln>
                <a:noFill/>
              </a:ln>
              <a:effectLst>
                <a:softEdge rad="112500"/>
              </a:effectLst>
            </p:spPr>
          </p:pic>
          <p:pic>
            <p:nvPicPr>
              <p:cNvPr id="16" name="Picture 15">
                <a:extLst>
                  <a:ext uri="{FF2B5EF4-FFF2-40B4-BE49-F238E27FC236}">
                    <a16:creationId xmlns:a16="http://schemas.microsoft.com/office/drawing/2014/main" id="{3EE0F443-D649-FE42-A02F-F61C964D5C26}"/>
                  </a:ext>
                </a:extLst>
              </p:cNvPr>
              <p:cNvPicPr>
                <a:picLocks noChangeAspect="1"/>
              </p:cNvPicPr>
              <p:nvPr/>
            </p:nvPicPr>
            <p:blipFill rotWithShape="1">
              <a:blip r:embed="rId11"/>
              <a:srcRect l="14000" r="27174" b="25759"/>
              <a:stretch/>
            </p:blipFill>
            <p:spPr>
              <a:xfrm>
                <a:off x="-41371" y="5556461"/>
                <a:ext cx="892501" cy="680521"/>
              </a:xfrm>
              <a:prstGeom prst="rect">
                <a:avLst/>
              </a:prstGeom>
              <a:ln>
                <a:noFill/>
              </a:ln>
              <a:effectLst>
                <a:softEdge rad="112500"/>
              </a:effectLst>
            </p:spPr>
          </p:pic>
          <p:pic>
            <p:nvPicPr>
              <p:cNvPr id="17" name="Picture 16">
                <a:extLst>
                  <a:ext uri="{FF2B5EF4-FFF2-40B4-BE49-F238E27FC236}">
                    <a16:creationId xmlns:a16="http://schemas.microsoft.com/office/drawing/2014/main" id="{4136C469-329F-2A4D-8A41-95AE55E040AA}"/>
                  </a:ext>
                </a:extLst>
              </p:cNvPr>
              <p:cNvPicPr>
                <a:picLocks noChangeAspect="1"/>
              </p:cNvPicPr>
              <p:nvPr/>
            </p:nvPicPr>
            <p:blipFill rotWithShape="1">
              <a:blip r:embed="rId12"/>
              <a:srcRect l="18133" t="16489" r="26453" b="20158"/>
              <a:stretch/>
            </p:blipFill>
            <p:spPr>
              <a:xfrm>
                <a:off x="-59634" y="6171281"/>
                <a:ext cx="929867" cy="706136"/>
              </a:xfrm>
              <a:prstGeom prst="rect">
                <a:avLst/>
              </a:prstGeom>
              <a:ln>
                <a:noFill/>
              </a:ln>
              <a:effectLst>
                <a:softEdge rad="112500"/>
              </a:effectLst>
            </p:spPr>
          </p:pic>
          <p:pic>
            <p:nvPicPr>
              <p:cNvPr id="18" name="Picture 17">
                <a:extLst>
                  <a:ext uri="{FF2B5EF4-FFF2-40B4-BE49-F238E27FC236}">
                    <a16:creationId xmlns:a16="http://schemas.microsoft.com/office/drawing/2014/main" id="{8EAE485A-CCA7-F14B-8152-D9829E81D5DB}"/>
                  </a:ext>
                </a:extLst>
              </p:cNvPr>
              <p:cNvPicPr>
                <a:picLocks noChangeAspect="1"/>
              </p:cNvPicPr>
              <p:nvPr/>
            </p:nvPicPr>
            <p:blipFill>
              <a:blip r:embed="rId13"/>
              <a:stretch>
                <a:fillRect/>
              </a:stretch>
            </p:blipFill>
            <p:spPr>
              <a:xfrm>
                <a:off x="-43035" y="4948956"/>
                <a:ext cx="897820" cy="712556"/>
              </a:xfrm>
              <a:prstGeom prst="rect">
                <a:avLst/>
              </a:prstGeom>
              <a:ln>
                <a:noFill/>
              </a:ln>
              <a:effectLst>
                <a:softEdge rad="112500"/>
              </a:effectLst>
            </p:spPr>
          </p:pic>
        </p:grpSp>
        <p:pic>
          <p:nvPicPr>
            <p:cNvPr id="20" name="Picture 19">
              <a:extLst>
                <a:ext uri="{FF2B5EF4-FFF2-40B4-BE49-F238E27FC236}">
                  <a16:creationId xmlns:a16="http://schemas.microsoft.com/office/drawing/2014/main" id="{8E55BA5E-C061-CB4E-9FD8-719B5057D492}"/>
                </a:ext>
              </a:extLst>
            </p:cNvPr>
            <p:cNvPicPr>
              <a:picLocks noChangeAspect="1"/>
            </p:cNvPicPr>
            <p:nvPr/>
          </p:nvPicPr>
          <p:blipFill rotWithShape="1">
            <a:blip r:embed="rId14"/>
            <a:srcRect l="90459" t="7303" r="3775" b="5129"/>
            <a:stretch/>
          </p:blipFill>
          <p:spPr>
            <a:xfrm>
              <a:off x="8711896" y="-9832"/>
              <a:ext cx="432103" cy="6858000"/>
            </a:xfrm>
            <a:prstGeom prst="rect">
              <a:avLst/>
            </a:prstGeom>
          </p:spPr>
        </p:pic>
      </p:grpSp>
      <p:pic>
        <p:nvPicPr>
          <p:cNvPr id="47" name="Picture 46">
            <a:extLst>
              <a:ext uri="{FF2B5EF4-FFF2-40B4-BE49-F238E27FC236}">
                <a16:creationId xmlns:a16="http://schemas.microsoft.com/office/drawing/2014/main" id="{0B6177E1-07FC-5447-848C-C7BD5494BA4F}"/>
              </a:ext>
            </a:extLst>
          </p:cNvPr>
          <p:cNvPicPr>
            <a:picLocks noChangeAspect="1"/>
          </p:cNvPicPr>
          <p:nvPr/>
        </p:nvPicPr>
        <p:blipFill>
          <a:blip r:embed="rId15"/>
          <a:stretch>
            <a:fillRect/>
          </a:stretch>
        </p:blipFill>
        <p:spPr>
          <a:xfrm>
            <a:off x="11215294" y="93699"/>
            <a:ext cx="594069" cy="1165860"/>
          </a:xfrm>
          <a:prstGeom prst="rect">
            <a:avLst/>
          </a:prstGeom>
        </p:spPr>
      </p:pic>
      <p:sp>
        <p:nvSpPr>
          <p:cNvPr id="48" name="Oval 47">
            <a:extLst>
              <a:ext uri="{FF2B5EF4-FFF2-40B4-BE49-F238E27FC236}">
                <a16:creationId xmlns:a16="http://schemas.microsoft.com/office/drawing/2014/main" id="{C0BFE753-341D-CD47-A18D-7C0817AFDE00}"/>
              </a:ext>
            </a:extLst>
          </p:cNvPr>
          <p:cNvSpPr/>
          <p:nvPr/>
        </p:nvSpPr>
        <p:spPr>
          <a:xfrm>
            <a:off x="11646802" y="267037"/>
            <a:ext cx="325120" cy="32512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70EC8663-B11A-580E-E1C0-9D46578CFBEC}"/>
              </a:ext>
            </a:extLst>
          </p:cNvPr>
          <p:cNvSpPr txBox="1"/>
          <p:nvPr/>
        </p:nvSpPr>
        <p:spPr>
          <a:xfrm>
            <a:off x="6875290" y="6492875"/>
            <a:ext cx="5316710" cy="369332"/>
          </a:xfrm>
          <a:prstGeom prst="rect">
            <a:avLst/>
          </a:prstGeom>
          <a:noFill/>
        </p:spPr>
        <p:txBody>
          <a:bodyPr wrap="square" rtlCol="0">
            <a:spAutoFit/>
          </a:bodyPr>
          <a:lstStyle/>
          <a:p>
            <a:pPr algn="r"/>
            <a:r>
              <a:rPr lang="en-US" dirty="0">
                <a:cs typeface="Franklin Gothic Medium"/>
              </a:rPr>
              <a:t>Brook et al. 2018. </a:t>
            </a:r>
            <a:r>
              <a:rPr lang="en-US" i="1" dirty="0">
                <a:cs typeface="Franklin Gothic Medium"/>
              </a:rPr>
              <a:t>Conservation Biology.</a:t>
            </a:r>
            <a:r>
              <a:rPr lang="en-US" dirty="0">
                <a:cs typeface="Franklin Gothic Medium"/>
              </a:rPr>
              <a:t> </a:t>
            </a:r>
            <a:endParaRPr lang="en-US" dirty="0">
              <a:latin typeface="+mj-lt"/>
              <a:cs typeface="Franklin Gothic Medium"/>
            </a:endParaRPr>
          </a:p>
        </p:txBody>
      </p:sp>
      <p:sp>
        <p:nvSpPr>
          <p:cNvPr id="5" name="Title 1">
            <a:extLst>
              <a:ext uri="{FF2B5EF4-FFF2-40B4-BE49-F238E27FC236}">
                <a16:creationId xmlns:a16="http://schemas.microsoft.com/office/drawing/2014/main" id="{C0BA109B-09E4-82F8-8759-AF5B58A7E867}"/>
              </a:ext>
            </a:extLst>
          </p:cNvPr>
          <p:cNvSpPr txBox="1">
            <a:spLocks/>
          </p:cNvSpPr>
          <p:nvPr/>
        </p:nvSpPr>
        <p:spPr>
          <a:xfrm>
            <a:off x="1503680" y="418387"/>
            <a:ext cx="8524240" cy="857250"/>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2800" dirty="0">
                <a:latin typeface="+mn-lt"/>
              </a:rPr>
              <a:t>What are the </a:t>
            </a:r>
            <a:r>
              <a:rPr lang="en-US" sz="2800" b="1" dirty="0">
                <a:solidFill>
                  <a:srgbClr val="C00000"/>
                </a:solidFill>
                <a:latin typeface="+mn-lt"/>
              </a:rPr>
              <a:t>future population trajectories</a:t>
            </a:r>
            <a:r>
              <a:rPr lang="en-US" sz="2800" dirty="0">
                <a:latin typeface="+mn-lt"/>
              </a:rPr>
              <a:t> for </a:t>
            </a:r>
            <a:r>
              <a:rPr lang="en-US" sz="2800" b="1" dirty="0">
                <a:solidFill>
                  <a:srgbClr val="C00000"/>
                </a:solidFill>
                <a:latin typeface="+mn-lt"/>
              </a:rPr>
              <a:t>hunted lemurs </a:t>
            </a:r>
            <a:r>
              <a:rPr lang="en-US" sz="2800" dirty="0">
                <a:latin typeface="+mn-lt"/>
              </a:rPr>
              <a:t>on Madagascar’s </a:t>
            </a:r>
            <a:r>
              <a:rPr lang="en-US" sz="2800" b="1" dirty="0">
                <a:solidFill>
                  <a:srgbClr val="C00000"/>
                </a:solidFill>
                <a:latin typeface="+mn-lt"/>
              </a:rPr>
              <a:t>Makira-</a:t>
            </a:r>
            <a:r>
              <a:rPr lang="en-US" sz="2800" b="1" dirty="0" err="1">
                <a:solidFill>
                  <a:srgbClr val="C00000"/>
                </a:solidFill>
                <a:latin typeface="+mn-lt"/>
              </a:rPr>
              <a:t>Masoala</a:t>
            </a:r>
            <a:r>
              <a:rPr lang="en-US" sz="2800" b="1" dirty="0">
                <a:solidFill>
                  <a:srgbClr val="C00000"/>
                </a:solidFill>
                <a:latin typeface="+mn-lt"/>
              </a:rPr>
              <a:t> peninsula</a:t>
            </a:r>
            <a:r>
              <a:rPr lang="en-US" sz="2800" dirty="0">
                <a:latin typeface="+mn-lt"/>
              </a:rPr>
              <a:t>?</a:t>
            </a:r>
          </a:p>
        </p:txBody>
      </p:sp>
      <p:sp>
        <p:nvSpPr>
          <p:cNvPr id="6" name="Content Placeholder 2">
            <a:extLst>
              <a:ext uri="{FF2B5EF4-FFF2-40B4-BE49-F238E27FC236}">
                <a16:creationId xmlns:a16="http://schemas.microsoft.com/office/drawing/2014/main" id="{0C51B971-D9FB-AF45-CECF-845DCD97C1C1}"/>
              </a:ext>
            </a:extLst>
          </p:cNvPr>
          <p:cNvSpPr>
            <a:spLocks noGrp="1"/>
          </p:cNvSpPr>
          <p:nvPr>
            <p:ph idx="1"/>
          </p:nvPr>
        </p:nvSpPr>
        <p:spPr>
          <a:xfrm>
            <a:off x="1503680" y="1300090"/>
            <a:ext cx="6825685" cy="5635308"/>
          </a:xfrm>
        </p:spPr>
        <p:txBody>
          <a:bodyPr>
            <a:normAutofit/>
          </a:bodyPr>
          <a:lstStyle/>
          <a:p>
            <a:r>
              <a:rPr lang="en-US" sz="2400" dirty="0"/>
              <a:t>103 </a:t>
            </a:r>
            <a:r>
              <a:rPr lang="en-US" sz="2400" b="1" dirty="0">
                <a:solidFill>
                  <a:srgbClr val="C00000"/>
                </a:solidFill>
              </a:rPr>
              <a:t>extant</a:t>
            </a:r>
            <a:r>
              <a:rPr lang="en-US" sz="2400" dirty="0"/>
              <a:t> species of </a:t>
            </a:r>
            <a:r>
              <a:rPr lang="en-US" sz="2400" b="1" dirty="0">
                <a:solidFill>
                  <a:srgbClr val="C00000"/>
                </a:solidFill>
              </a:rPr>
              <a:t>lemur</a:t>
            </a:r>
          </a:p>
        </p:txBody>
      </p:sp>
    </p:spTree>
    <p:extLst>
      <p:ext uri="{BB962C8B-B14F-4D97-AF65-F5344CB8AC3E}">
        <p14:creationId xmlns:p14="http://schemas.microsoft.com/office/powerpoint/2010/main" val="353367731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492E6B26-3683-D14C-8308-F40E26DC03DF}"/>
              </a:ext>
            </a:extLst>
          </p:cNvPr>
          <p:cNvGrpSpPr/>
          <p:nvPr/>
        </p:nvGrpSpPr>
        <p:grpSpPr>
          <a:xfrm>
            <a:off x="160443" y="-10278"/>
            <a:ext cx="1231807" cy="6918907"/>
            <a:chOff x="7912192" y="-70739"/>
            <a:chExt cx="1231807" cy="6918907"/>
          </a:xfrm>
        </p:grpSpPr>
        <p:grpSp>
          <p:nvGrpSpPr>
            <p:cNvPr id="21" name="Group 20">
              <a:extLst>
                <a:ext uri="{FF2B5EF4-FFF2-40B4-BE49-F238E27FC236}">
                  <a16:creationId xmlns:a16="http://schemas.microsoft.com/office/drawing/2014/main" id="{07898E74-3D1E-B14B-AEF4-30E767E3D01C}"/>
                </a:ext>
              </a:extLst>
            </p:cNvPr>
            <p:cNvGrpSpPr/>
            <p:nvPr/>
          </p:nvGrpSpPr>
          <p:grpSpPr>
            <a:xfrm>
              <a:off x="7912192" y="-70739"/>
              <a:ext cx="929867" cy="6918907"/>
              <a:chOff x="-59634" y="-41490"/>
              <a:chExt cx="929867" cy="6918907"/>
            </a:xfrm>
          </p:grpSpPr>
          <p:pic>
            <p:nvPicPr>
              <p:cNvPr id="8" name="Picture 7">
                <a:extLst>
                  <a:ext uri="{FF2B5EF4-FFF2-40B4-BE49-F238E27FC236}">
                    <a16:creationId xmlns:a16="http://schemas.microsoft.com/office/drawing/2014/main" id="{DBF0716D-A7DD-0D4E-86A0-FE88D6E27656}"/>
                  </a:ext>
                </a:extLst>
              </p:cNvPr>
              <p:cNvPicPr>
                <a:picLocks noChangeAspect="1"/>
              </p:cNvPicPr>
              <p:nvPr/>
            </p:nvPicPr>
            <p:blipFill rotWithShape="1">
              <a:blip r:embed="rId3"/>
              <a:srcRect l="20388" t="6368" r="23208" b="49665"/>
              <a:stretch/>
            </p:blipFill>
            <p:spPr>
              <a:xfrm>
                <a:off x="-58857" y="593856"/>
                <a:ext cx="850636" cy="675022"/>
              </a:xfrm>
              <a:prstGeom prst="rect">
                <a:avLst/>
              </a:prstGeom>
              <a:ln>
                <a:noFill/>
              </a:ln>
              <a:effectLst>
                <a:softEdge rad="112500"/>
              </a:effectLst>
            </p:spPr>
          </p:pic>
          <p:pic>
            <p:nvPicPr>
              <p:cNvPr id="9" name="Picture 8">
                <a:extLst>
                  <a:ext uri="{FF2B5EF4-FFF2-40B4-BE49-F238E27FC236}">
                    <a16:creationId xmlns:a16="http://schemas.microsoft.com/office/drawing/2014/main" id="{B6970CFE-C44F-BF45-973F-2870AC95F421}"/>
                  </a:ext>
                </a:extLst>
              </p:cNvPr>
              <p:cNvPicPr>
                <a:picLocks noChangeAspect="1"/>
              </p:cNvPicPr>
              <p:nvPr/>
            </p:nvPicPr>
            <p:blipFill rotWithShape="1">
              <a:blip r:embed="rId4"/>
              <a:srcRect l="13813" r="14819" b="-2001"/>
              <a:stretch/>
            </p:blipFill>
            <p:spPr>
              <a:xfrm>
                <a:off x="1" y="-41490"/>
                <a:ext cx="774176" cy="716425"/>
              </a:xfrm>
              <a:prstGeom prst="rect">
                <a:avLst/>
              </a:prstGeom>
              <a:ln>
                <a:noFill/>
              </a:ln>
              <a:effectLst>
                <a:softEdge rad="112500"/>
              </a:effectLst>
            </p:spPr>
          </p:pic>
          <p:pic>
            <p:nvPicPr>
              <p:cNvPr id="10" name="Picture 9">
                <a:extLst>
                  <a:ext uri="{FF2B5EF4-FFF2-40B4-BE49-F238E27FC236}">
                    <a16:creationId xmlns:a16="http://schemas.microsoft.com/office/drawing/2014/main" id="{FE1CF939-7EBE-0E43-A251-7E18103BC8C9}"/>
                  </a:ext>
                </a:extLst>
              </p:cNvPr>
              <p:cNvPicPr>
                <a:picLocks noChangeAspect="1"/>
              </p:cNvPicPr>
              <p:nvPr/>
            </p:nvPicPr>
            <p:blipFill rotWithShape="1">
              <a:blip r:embed="rId5"/>
              <a:srcRect l="-1" t="10740" r="41742" b="54974"/>
              <a:stretch/>
            </p:blipFill>
            <p:spPr>
              <a:xfrm>
                <a:off x="-16701" y="1807791"/>
                <a:ext cx="808480" cy="716342"/>
              </a:xfrm>
              <a:prstGeom prst="rect">
                <a:avLst/>
              </a:prstGeom>
              <a:ln>
                <a:noFill/>
              </a:ln>
              <a:effectLst>
                <a:softEdge rad="112500"/>
              </a:effectLst>
            </p:spPr>
          </p:pic>
          <p:pic>
            <p:nvPicPr>
              <p:cNvPr id="11" name="Picture 10">
                <a:extLst>
                  <a:ext uri="{FF2B5EF4-FFF2-40B4-BE49-F238E27FC236}">
                    <a16:creationId xmlns:a16="http://schemas.microsoft.com/office/drawing/2014/main" id="{06EF23DD-1891-3A48-9E9B-1A233514D66B}"/>
                  </a:ext>
                </a:extLst>
              </p:cNvPr>
              <p:cNvPicPr>
                <a:picLocks noChangeAspect="1"/>
              </p:cNvPicPr>
              <p:nvPr/>
            </p:nvPicPr>
            <p:blipFill rotWithShape="1">
              <a:blip r:embed="rId6"/>
              <a:srcRect l="15925" t="5321" r="17485" b="60660"/>
              <a:stretch/>
            </p:blipFill>
            <p:spPr>
              <a:xfrm>
                <a:off x="-58856" y="2473454"/>
                <a:ext cx="818848" cy="675023"/>
              </a:xfrm>
              <a:prstGeom prst="rect">
                <a:avLst/>
              </a:prstGeom>
              <a:ln>
                <a:noFill/>
              </a:ln>
              <a:effectLst>
                <a:softEdge rad="112500"/>
              </a:effectLst>
            </p:spPr>
          </p:pic>
          <p:pic>
            <p:nvPicPr>
              <p:cNvPr id="12" name="Picture 11">
                <a:extLst>
                  <a:ext uri="{FF2B5EF4-FFF2-40B4-BE49-F238E27FC236}">
                    <a16:creationId xmlns:a16="http://schemas.microsoft.com/office/drawing/2014/main" id="{FE46EC41-B13D-C243-8B61-794BB580A81C}"/>
                  </a:ext>
                </a:extLst>
              </p:cNvPr>
              <p:cNvPicPr>
                <a:picLocks noChangeAspect="1"/>
              </p:cNvPicPr>
              <p:nvPr/>
            </p:nvPicPr>
            <p:blipFill>
              <a:blip r:embed="rId7"/>
              <a:stretch>
                <a:fillRect/>
              </a:stretch>
            </p:blipFill>
            <p:spPr>
              <a:xfrm>
                <a:off x="-43035" y="3733457"/>
                <a:ext cx="850636" cy="639625"/>
              </a:xfrm>
              <a:prstGeom prst="rect">
                <a:avLst/>
              </a:prstGeom>
              <a:ln>
                <a:noFill/>
              </a:ln>
              <a:effectLst>
                <a:softEdge rad="112500"/>
              </a:effectLst>
            </p:spPr>
          </p:pic>
          <p:pic>
            <p:nvPicPr>
              <p:cNvPr id="13" name="Picture 12">
                <a:extLst>
                  <a:ext uri="{FF2B5EF4-FFF2-40B4-BE49-F238E27FC236}">
                    <a16:creationId xmlns:a16="http://schemas.microsoft.com/office/drawing/2014/main" id="{5988EA3A-517F-5D4A-AC31-05F4CC21D6C6}"/>
                  </a:ext>
                </a:extLst>
              </p:cNvPr>
              <p:cNvPicPr>
                <a:picLocks noChangeAspect="1"/>
              </p:cNvPicPr>
              <p:nvPr/>
            </p:nvPicPr>
            <p:blipFill rotWithShape="1">
              <a:blip r:embed="rId8"/>
              <a:srcRect l="43109" t="1" r="13599" b="42253"/>
              <a:stretch/>
            </p:blipFill>
            <p:spPr>
              <a:xfrm>
                <a:off x="-21957" y="3056060"/>
                <a:ext cx="808481" cy="716343"/>
              </a:xfrm>
              <a:prstGeom prst="rect">
                <a:avLst/>
              </a:prstGeom>
              <a:ln>
                <a:noFill/>
              </a:ln>
              <a:effectLst>
                <a:softEdge rad="112500"/>
              </a:effectLst>
            </p:spPr>
          </p:pic>
          <p:pic>
            <p:nvPicPr>
              <p:cNvPr id="14" name="Picture 13">
                <a:extLst>
                  <a:ext uri="{FF2B5EF4-FFF2-40B4-BE49-F238E27FC236}">
                    <a16:creationId xmlns:a16="http://schemas.microsoft.com/office/drawing/2014/main" id="{621D3618-40E5-8545-B20C-A25CE491F744}"/>
                  </a:ext>
                </a:extLst>
              </p:cNvPr>
              <p:cNvPicPr>
                <a:picLocks noChangeAspect="1"/>
              </p:cNvPicPr>
              <p:nvPr/>
            </p:nvPicPr>
            <p:blipFill rotWithShape="1">
              <a:blip r:embed="rId9"/>
              <a:srcRect r="31131" b="30619"/>
              <a:stretch/>
            </p:blipFill>
            <p:spPr>
              <a:xfrm>
                <a:off x="-20639" y="4318046"/>
                <a:ext cx="852920" cy="712556"/>
              </a:xfrm>
              <a:prstGeom prst="rect">
                <a:avLst/>
              </a:prstGeom>
              <a:ln>
                <a:noFill/>
              </a:ln>
              <a:effectLst>
                <a:softEdge rad="112500"/>
              </a:effectLst>
            </p:spPr>
          </p:pic>
          <p:pic>
            <p:nvPicPr>
              <p:cNvPr id="15" name="Picture 14">
                <a:extLst>
                  <a:ext uri="{FF2B5EF4-FFF2-40B4-BE49-F238E27FC236}">
                    <a16:creationId xmlns:a16="http://schemas.microsoft.com/office/drawing/2014/main" id="{96BABD0C-540D-D24B-8D63-18FD8A2BBE3B}"/>
                  </a:ext>
                </a:extLst>
              </p:cNvPr>
              <p:cNvPicPr>
                <a:picLocks noChangeAspect="1"/>
              </p:cNvPicPr>
              <p:nvPr/>
            </p:nvPicPr>
            <p:blipFill rotWithShape="1">
              <a:blip r:embed="rId10"/>
              <a:srcRect l="26679" t="25356" r="14900" b="40808"/>
              <a:stretch/>
            </p:blipFill>
            <p:spPr>
              <a:xfrm>
                <a:off x="1" y="1187150"/>
                <a:ext cx="774176" cy="675022"/>
              </a:xfrm>
              <a:prstGeom prst="rect">
                <a:avLst/>
              </a:prstGeom>
              <a:ln>
                <a:noFill/>
              </a:ln>
              <a:effectLst>
                <a:softEdge rad="112500"/>
              </a:effectLst>
            </p:spPr>
          </p:pic>
          <p:pic>
            <p:nvPicPr>
              <p:cNvPr id="16" name="Picture 15">
                <a:extLst>
                  <a:ext uri="{FF2B5EF4-FFF2-40B4-BE49-F238E27FC236}">
                    <a16:creationId xmlns:a16="http://schemas.microsoft.com/office/drawing/2014/main" id="{3EE0F443-D649-FE42-A02F-F61C964D5C26}"/>
                  </a:ext>
                </a:extLst>
              </p:cNvPr>
              <p:cNvPicPr>
                <a:picLocks noChangeAspect="1"/>
              </p:cNvPicPr>
              <p:nvPr/>
            </p:nvPicPr>
            <p:blipFill rotWithShape="1">
              <a:blip r:embed="rId11"/>
              <a:srcRect l="14000" r="27174" b="25759"/>
              <a:stretch/>
            </p:blipFill>
            <p:spPr>
              <a:xfrm>
                <a:off x="-41371" y="5556461"/>
                <a:ext cx="892501" cy="680521"/>
              </a:xfrm>
              <a:prstGeom prst="rect">
                <a:avLst/>
              </a:prstGeom>
              <a:ln>
                <a:noFill/>
              </a:ln>
              <a:effectLst>
                <a:softEdge rad="112500"/>
              </a:effectLst>
            </p:spPr>
          </p:pic>
          <p:pic>
            <p:nvPicPr>
              <p:cNvPr id="17" name="Picture 16">
                <a:extLst>
                  <a:ext uri="{FF2B5EF4-FFF2-40B4-BE49-F238E27FC236}">
                    <a16:creationId xmlns:a16="http://schemas.microsoft.com/office/drawing/2014/main" id="{4136C469-329F-2A4D-8A41-95AE55E040AA}"/>
                  </a:ext>
                </a:extLst>
              </p:cNvPr>
              <p:cNvPicPr>
                <a:picLocks noChangeAspect="1"/>
              </p:cNvPicPr>
              <p:nvPr/>
            </p:nvPicPr>
            <p:blipFill rotWithShape="1">
              <a:blip r:embed="rId12"/>
              <a:srcRect l="18133" t="16489" r="26453" b="20158"/>
              <a:stretch/>
            </p:blipFill>
            <p:spPr>
              <a:xfrm>
                <a:off x="-59634" y="6171281"/>
                <a:ext cx="929867" cy="706136"/>
              </a:xfrm>
              <a:prstGeom prst="rect">
                <a:avLst/>
              </a:prstGeom>
              <a:ln>
                <a:noFill/>
              </a:ln>
              <a:effectLst>
                <a:softEdge rad="112500"/>
              </a:effectLst>
            </p:spPr>
          </p:pic>
          <p:pic>
            <p:nvPicPr>
              <p:cNvPr id="18" name="Picture 17">
                <a:extLst>
                  <a:ext uri="{FF2B5EF4-FFF2-40B4-BE49-F238E27FC236}">
                    <a16:creationId xmlns:a16="http://schemas.microsoft.com/office/drawing/2014/main" id="{8EAE485A-CCA7-F14B-8152-D9829E81D5DB}"/>
                  </a:ext>
                </a:extLst>
              </p:cNvPr>
              <p:cNvPicPr>
                <a:picLocks noChangeAspect="1"/>
              </p:cNvPicPr>
              <p:nvPr/>
            </p:nvPicPr>
            <p:blipFill>
              <a:blip r:embed="rId13"/>
              <a:stretch>
                <a:fillRect/>
              </a:stretch>
            </p:blipFill>
            <p:spPr>
              <a:xfrm>
                <a:off x="-43035" y="4948956"/>
                <a:ext cx="897820" cy="712556"/>
              </a:xfrm>
              <a:prstGeom prst="rect">
                <a:avLst/>
              </a:prstGeom>
              <a:ln>
                <a:noFill/>
              </a:ln>
              <a:effectLst>
                <a:softEdge rad="112500"/>
              </a:effectLst>
            </p:spPr>
          </p:pic>
        </p:grpSp>
        <p:pic>
          <p:nvPicPr>
            <p:cNvPr id="20" name="Picture 19">
              <a:extLst>
                <a:ext uri="{FF2B5EF4-FFF2-40B4-BE49-F238E27FC236}">
                  <a16:creationId xmlns:a16="http://schemas.microsoft.com/office/drawing/2014/main" id="{8E55BA5E-C061-CB4E-9FD8-719B5057D492}"/>
                </a:ext>
              </a:extLst>
            </p:cNvPr>
            <p:cNvPicPr>
              <a:picLocks noChangeAspect="1"/>
            </p:cNvPicPr>
            <p:nvPr/>
          </p:nvPicPr>
          <p:blipFill rotWithShape="1">
            <a:blip r:embed="rId14"/>
            <a:srcRect l="90459" t="7303" r="3775" b="5129"/>
            <a:stretch/>
          </p:blipFill>
          <p:spPr>
            <a:xfrm>
              <a:off x="8711896" y="-9832"/>
              <a:ext cx="432103" cy="6858000"/>
            </a:xfrm>
            <a:prstGeom prst="rect">
              <a:avLst/>
            </a:prstGeom>
          </p:spPr>
        </p:pic>
      </p:grpSp>
      <p:pic>
        <p:nvPicPr>
          <p:cNvPr id="47" name="Picture 46">
            <a:extLst>
              <a:ext uri="{FF2B5EF4-FFF2-40B4-BE49-F238E27FC236}">
                <a16:creationId xmlns:a16="http://schemas.microsoft.com/office/drawing/2014/main" id="{0B6177E1-07FC-5447-848C-C7BD5494BA4F}"/>
              </a:ext>
            </a:extLst>
          </p:cNvPr>
          <p:cNvPicPr>
            <a:picLocks noChangeAspect="1"/>
          </p:cNvPicPr>
          <p:nvPr/>
        </p:nvPicPr>
        <p:blipFill>
          <a:blip r:embed="rId15"/>
          <a:stretch>
            <a:fillRect/>
          </a:stretch>
        </p:blipFill>
        <p:spPr>
          <a:xfrm>
            <a:off x="11215294" y="93699"/>
            <a:ext cx="594069" cy="1165860"/>
          </a:xfrm>
          <a:prstGeom prst="rect">
            <a:avLst/>
          </a:prstGeom>
        </p:spPr>
      </p:pic>
      <p:sp>
        <p:nvSpPr>
          <p:cNvPr id="48" name="Oval 47">
            <a:extLst>
              <a:ext uri="{FF2B5EF4-FFF2-40B4-BE49-F238E27FC236}">
                <a16:creationId xmlns:a16="http://schemas.microsoft.com/office/drawing/2014/main" id="{C0BFE753-341D-CD47-A18D-7C0817AFDE00}"/>
              </a:ext>
            </a:extLst>
          </p:cNvPr>
          <p:cNvSpPr/>
          <p:nvPr/>
        </p:nvSpPr>
        <p:spPr>
          <a:xfrm>
            <a:off x="11646802" y="267037"/>
            <a:ext cx="325120" cy="32512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70EC8663-B11A-580E-E1C0-9D46578CFBEC}"/>
              </a:ext>
            </a:extLst>
          </p:cNvPr>
          <p:cNvSpPr txBox="1"/>
          <p:nvPr/>
        </p:nvSpPr>
        <p:spPr>
          <a:xfrm>
            <a:off x="6875290" y="6492875"/>
            <a:ext cx="5316710" cy="369332"/>
          </a:xfrm>
          <a:prstGeom prst="rect">
            <a:avLst/>
          </a:prstGeom>
          <a:noFill/>
        </p:spPr>
        <p:txBody>
          <a:bodyPr wrap="square" rtlCol="0">
            <a:spAutoFit/>
          </a:bodyPr>
          <a:lstStyle/>
          <a:p>
            <a:pPr algn="r"/>
            <a:r>
              <a:rPr lang="en-US" dirty="0">
                <a:cs typeface="Franklin Gothic Medium"/>
              </a:rPr>
              <a:t>Brook et al. 2018. </a:t>
            </a:r>
            <a:r>
              <a:rPr lang="en-US" i="1" dirty="0">
                <a:cs typeface="Franklin Gothic Medium"/>
              </a:rPr>
              <a:t>Conservation Biology.</a:t>
            </a:r>
            <a:r>
              <a:rPr lang="en-US" dirty="0">
                <a:cs typeface="Franklin Gothic Medium"/>
              </a:rPr>
              <a:t> </a:t>
            </a:r>
            <a:endParaRPr lang="en-US" dirty="0">
              <a:latin typeface="+mj-lt"/>
              <a:cs typeface="Franklin Gothic Medium"/>
            </a:endParaRPr>
          </a:p>
        </p:txBody>
      </p:sp>
      <p:sp>
        <p:nvSpPr>
          <p:cNvPr id="5" name="Title 1">
            <a:extLst>
              <a:ext uri="{FF2B5EF4-FFF2-40B4-BE49-F238E27FC236}">
                <a16:creationId xmlns:a16="http://schemas.microsoft.com/office/drawing/2014/main" id="{B1681448-5C49-98BC-F6D7-117E2A478461}"/>
              </a:ext>
            </a:extLst>
          </p:cNvPr>
          <p:cNvSpPr txBox="1">
            <a:spLocks/>
          </p:cNvSpPr>
          <p:nvPr/>
        </p:nvSpPr>
        <p:spPr>
          <a:xfrm>
            <a:off x="1503680" y="418387"/>
            <a:ext cx="8524240" cy="857250"/>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2800" dirty="0">
                <a:latin typeface="+mn-lt"/>
              </a:rPr>
              <a:t>What are the </a:t>
            </a:r>
            <a:r>
              <a:rPr lang="en-US" sz="2800" b="1" dirty="0">
                <a:solidFill>
                  <a:srgbClr val="C00000"/>
                </a:solidFill>
                <a:latin typeface="+mn-lt"/>
              </a:rPr>
              <a:t>future population trajectories</a:t>
            </a:r>
            <a:r>
              <a:rPr lang="en-US" sz="2800" dirty="0">
                <a:latin typeface="+mn-lt"/>
              </a:rPr>
              <a:t> for </a:t>
            </a:r>
            <a:r>
              <a:rPr lang="en-US" sz="2800" b="1" dirty="0">
                <a:solidFill>
                  <a:srgbClr val="C00000"/>
                </a:solidFill>
                <a:latin typeface="+mn-lt"/>
              </a:rPr>
              <a:t>hunted lemurs </a:t>
            </a:r>
            <a:r>
              <a:rPr lang="en-US" sz="2800" dirty="0">
                <a:latin typeface="+mn-lt"/>
              </a:rPr>
              <a:t>on Madagascar’s </a:t>
            </a:r>
            <a:r>
              <a:rPr lang="en-US" sz="2800" b="1" dirty="0">
                <a:solidFill>
                  <a:srgbClr val="C00000"/>
                </a:solidFill>
                <a:latin typeface="+mn-lt"/>
              </a:rPr>
              <a:t>Makira-</a:t>
            </a:r>
            <a:r>
              <a:rPr lang="en-US" sz="2800" b="1" dirty="0" err="1">
                <a:solidFill>
                  <a:srgbClr val="C00000"/>
                </a:solidFill>
                <a:latin typeface="+mn-lt"/>
              </a:rPr>
              <a:t>Masoala</a:t>
            </a:r>
            <a:r>
              <a:rPr lang="en-US" sz="2800" b="1" dirty="0">
                <a:solidFill>
                  <a:srgbClr val="C00000"/>
                </a:solidFill>
                <a:latin typeface="+mn-lt"/>
              </a:rPr>
              <a:t> peninsula</a:t>
            </a:r>
            <a:r>
              <a:rPr lang="en-US" sz="2800" dirty="0">
                <a:latin typeface="+mn-lt"/>
              </a:rPr>
              <a:t>?</a:t>
            </a:r>
          </a:p>
        </p:txBody>
      </p:sp>
      <p:sp>
        <p:nvSpPr>
          <p:cNvPr id="6" name="Content Placeholder 2">
            <a:extLst>
              <a:ext uri="{FF2B5EF4-FFF2-40B4-BE49-F238E27FC236}">
                <a16:creationId xmlns:a16="http://schemas.microsoft.com/office/drawing/2014/main" id="{9C7D2B8D-D446-7D41-61F5-DE265E13141A}"/>
              </a:ext>
            </a:extLst>
          </p:cNvPr>
          <p:cNvSpPr>
            <a:spLocks noGrp="1"/>
          </p:cNvSpPr>
          <p:nvPr>
            <p:ph idx="1"/>
          </p:nvPr>
        </p:nvSpPr>
        <p:spPr>
          <a:xfrm>
            <a:off x="1503680" y="1300090"/>
            <a:ext cx="6825685" cy="5635308"/>
          </a:xfrm>
        </p:spPr>
        <p:txBody>
          <a:bodyPr>
            <a:normAutofit/>
          </a:bodyPr>
          <a:lstStyle/>
          <a:p>
            <a:r>
              <a:rPr lang="en-US" sz="2400" dirty="0">
                <a:solidFill>
                  <a:schemeClr val="bg1">
                    <a:lumMod val="65000"/>
                  </a:schemeClr>
                </a:solidFill>
              </a:rPr>
              <a:t>103 extant species of lemur</a:t>
            </a:r>
          </a:p>
          <a:p>
            <a:r>
              <a:rPr lang="en-US" sz="2400" dirty="0"/>
              <a:t> </a:t>
            </a:r>
            <a:r>
              <a:rPr lang="en-US" sz="2400" b="1" dirty="0">
                <a:solidFill>
                  <a:srgbClr val="C00000"/>
                </a:solidFill>
              </a:rPr>
              <a:t>94%</a:t>
            </a:r>
            <a:r>
              <a:rPr lang="en-US" sz="2400" dirty="0"/>
              <a:t> under some </a:t>
            </a:r>
            <a:r>
              <a:rPr lang="en-US" sz="2400" b="1" dirty="0">
                <a:solidFill>
                  <a:srgbClr val="C00000"/>
                </a:solidFill>
              </a:rPr>
              <a:t>IUCN category of threat</a:t>
            </a:r>
          </a:p>
          <a:p>
            <a:pPr lvl="1">
              <a:buFontTx/>
              <a:buChar char="-"/>
            </a:pPr>
            <a:r>
              <a:rPr lang="en-US" sz="2200" dirty="0"/>
              <a:t>24 Critically Endangered </a:t>
            </a:r>
          </a:p>
          <a:p>
            <a:pPr lvl="1">
              <a:buFontTx/>
              <a:buChar char="-"/>
            </a:pPr>
            <a:r>
              <a:rPr lang="en-US" sz="2200" dirty="0"/>
              <a:t>49 Endangered</a:t>
            </a:r>
          </a:p>
          <a:p>
            <a:pPr lvl="1">
              <a:buFontTx/>
              <a:buChar char="-"/>
            </a:pPr>
            <a:r>
              <a:rPr lang="en-US" sz="2200" dirty="0"/>
              <a:t>20 Vulnerable</a:t>
            </a:r>
          </a:p>
          <a:p>
            <a:pPr lvl="1">
              <a:buFontTx/>
              <a:buChar char="-"/>
            </a:pPr>
            <a:r>
              <a:rPr lang="en-US" sz="2200" dirty="0"/>
              <a:t>3 Near Threatened </a:t>
            </a:r>
          </a:p>
          <a:p>
            <a:pPr lvl="1">
              <a:buFontTx/>
              <a:buChar char="-"/>
            </a:pPr>
            <a:r>
              <a:rPr lang="en-US" sz="2200" dirty="0"/>
              <a:t>3 Least Concern</a:t>
            </a:r>
          </a:p>
          <a:p>
            <a:pPr lvl="1">
              <a:buFontTx/>
              <a:buChar char="-"/>
            </a:pPr>
            <a:r>
              <a:rPr lang="en-US" sz="2200" dirty="0"/>
              <a:t>4 Data Deficient</a:t>
            </a:r>
          </a:p>
          <a:p>
            <a:r>
              <a:rPr lang="en-US" sz="2400" dirty="0"/>
              <a:t>The </a:t>
            </a:r>
            <a:r>
              <a:rPr lang="en-US" sz="2400" b="1" dirty="0">
                <a:solidFill>
                  <a:srgbClr val="C00000"/>
                </a:solidFill>
              </a:rPr>
              <a:t>most imperiled group of mammals </a:t>
            </a:r>
            <a:r>
              <a:rPr lang="en-US" sz="2400" dirty="0"/>
              <a:t>on earth</a:t>
            </a:r>
          </a:p>
        </p:txBody>
      </p:sp>
    </p:spTree>
    <p:extLst>
      <p:ext uri="{BB962C8B-B14F-4D97-AF65-F5344CB8AC3E}">
        <p14:creationId xmlns:p14="http://schemas.microsoft.com/office/powerpoint/2010/main" val="225469245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492E6B26-3683-D14C-8308-F40E26DC03DF}"/>
              </a:ext>
            </a:extLst>
          </p:cNvPr>
          <p:cNvGrpSpPr/>
          <p:nvPr/>
        </p:nvGrpSpPr>
        <p:grpSpPr>
          <a:xfrm>
            <a:off x="160443" y="-10278"/>
            <a:ext cx="1231807" cy="6918907"/>
            <a:chOff x="7912192" y="-70739"/>
            <a:chExt cx="1231807" cy="6918907"/>
          </a:xfrm>
        </p:grpSpPr>
        <p:grpSp>
          <p:nvGrpSpPr>
            <p:cNvPr id="21" name="Group 20">
              <a:extLst>
                <a:ext uri="{FF2B5EF4-FFF2-40B4-BE49-F238E27FC236}">
                  <a16:creationId xmlns:a16="http://schemas.microsoft.com/office/drawing/2014/main" id="{07898E74-3D1E-B14B-AEF4-30E767E3D01C}"/>
                </a:ext>
              </a:extLst>
            </p:cNvPr>
            <p:cNvGrpSpPr/>
            <p:nvPr/>
          </p:nvGrpSpPr>
          <p:grpSpPr>
            <a:xfrm>
              <a:off x="7912192" y="-70739"/>
              <a:ext cx="929867" cy="6918907"/>
              <a:chOff x="-59634" y="-41490"/>
              <a:chExt cx="929867" cy="6918907"/>
            </a:xfrm>
          </p:grpSpPr>
          <p:pic>
            <p:nvPicPr>
              <p:cNvPr id="8" name="Picture 7">
                <a:extLst>
                  <a:ext uri="{FF2B5EF4-FFF2-40B4-BE49-F238E27FC236}">
                    <a16:creationId xmlns:a16="http://schemas.microsoft.com/office/drawing/2014/main" id="{DBF0716D-A7DD-0D4E-86A0-FE88D6E27656}"/>
                  </a:ext>
                </a:extLst>
              </p:cNvPr>
              <p:cNvPicPr>
                <a:picLocks noChangeAspect="1"/>
              </p:cNvPicPr>
              <p:nvPr/>
            </p:nvPicPr>
            <p:blipFill rotWithShape="1">
              <a:blip r:embed="rId3"/>
              <a:srcRect l="20388" t="6368" r="23208" b="49665"/>
              <a:stretch/>
            </p:blipFill>
            <p:spPr>
              <a:xfrm>
                <a:off x="-58857" y="593856"/>
                <a:ext cx="850636" cy="675022"/>
              </a:xfrm>
              <a:prstGeom prst="rect">
                <a:avLst/>
              </a:prstGeom>
              <a:ln>
                <a:noFill/>
              </a:ln>
              <a:effectLst>
                <a:softEdge rad="112500"/>
              </a:effectLst>
            </p:spPr>
          </p:pic>
          <p:pic>
            <p:nvPicPr>
              <p:cNvPr id="9" name="Picture 8">
                <a:extLst>
                  <a:ext uri="{FF2B5EF4-FFF2-40B4-BE49-F238E27FC236}">
                    <a16:creationId xmlns:a16="http://schemas.microsoft.com/office/drawing/2014/main" id="{B6970CFE-C44F-BF45-973F-2870AC95F421}"/>
                  </a:ext>
                </a:extLst>
              </p:cNvPr>
              <p:cNvPicPr>
                <a:picLocks noChangeAspect="1"/>
              </p:cNvPicPr>
              <p:nvPr/>
            </p:nvPicPr>
            <p:blipFill rotWithShape="1">
              <a:blip r:embed="rId4"/>
              <a:srcRect l="13813" r="14819" b="-2001"/>
              <a:stretch/>
            </p:blipFill>
            <p:spPr>
              <a:xfrm>
                <a:off x="1" y="-41490"/>
                <a:ext cx="774176" cy="716425"/>
              </a:xfrm>
              <a:prstGeom prst="rect">
                <a:avLst/>
              </a:prstGeom>
              <a:ln>
                <a:noFill/>
              </a:ln>
              <a:effectLst>
                <a:softEdge rad="112500"/>
              </a:effectLst>
            </p:spPr>
          </p:pic>
          <p:pic>
            <p:nvPicPr>
              <p:cNvPr id="10" name="Picture 9">
                <a:extLst>
                  <a:ext uri="{FF2B5EF4-FFF2-40B4-BE49-F238E27FC236}">
                    <a16:creationId xmlns:a16="http://schemas.microsoft.com/office/drawing/2014/main" id="{FE1CF939-7EBE-0E43-A251-7E18103BC8C9}"/>
                  </a:ext>
                </a:extLst>
              </p:cNvPr>
              <p:cNvPicPr>
                <a:picLocks noChangeAspect="1"/>
              </p:cNvPicPr>
              <p:nvPr/>
            </p:nvPicPr>
            <p:blipFill rotWithShape="1">
              <a:blip r:embed="rId5"/>
              <a:srcRect l="-1" t="10740" r="41742" b="54974"/>
              <a:stretch/>
            </p:blipFill>
            <p:spPr>
              <a:xfrm>
                <a:off x="-16701" y="1807791"/>
                <a:ext cx="808480" cy="716342"/>
              </a:xfrm>
              <a:prstGeom prst="rect">
                <a:avLst/>
              </a:prstGeom>
              <a:ln>
                <a:noFill/>
              </a:ln>
              <a:effectLst>
                <a:softEdge rad="112500"/>
              </a:effectLst>
            </p:spPr>
          </p:pic>
          <p:pic>
            <p:nvPicPr>
              <p:cNvPr id="11" name="Picture 10">
                <a:extLst>
                  <a:ext uri="{FF2B5EF4-FFF2-40B4-BE49-F238E27FC236}">
                    <a16:creationId xmlns:a16="http://schemas.microsoft.com/office/drawing/2014/main" id="{06EF23DD-1891-3A48-9E9B-1A233514D66B}"/>
                  </a:ext>
                </a:extLst>
              </p:cNvPr>
              <p:cNvPicPr>
                <a:picLocks noChangeAspect="1"/>
              </p:cNvPicPr>
              <p:nvPr/>
            </p:nvPicPr>
            <p:blipFill rotWithShape="1">
              <a:blip r:embed="rId6"/>
              <a:srcRect l="15925" t="5321" r="17485" b="60660"/>
              <a:stretch/>
            </p:blipFill>
            <p:spPr>
              <a:xfrm>
                <a:off x="-58856" y="2473454"/>
                <a:ext cx="818848" cy="675023"/>
              </a:xfrm>
              <a:prstGeom prst="rect">
                <a:avLst/>
              </a:prstGeom>
              <a:ln>
                <a:noFill/>
              </a:ln>
              <a:effectLst>
                <a:softEdge rad="112500"/>
              </a:effectLst>
            </p:spPr>
          </p:pic>
          <p:pic>
            <p:nvPicPr>
              <p:cNvPr id="12" name="Picture 11">
                <a:extLst>
                  <a:ext uri="{FF2B5EF4-FFF2-40B4-BE49-F238E27FC236}">
                    <a16:creationId xmlns:a16="http://schemas.microsoft.com/office/drawing/2014/main" id="{FE46EC41-B13D-C243-8B61-794BB580A81C}"/>
                  </a:ext>
                </a:extLst>
              </p:cNvPr>
              <p:cNvPicPr>
                <a:picLocks noChangeAspect="1"/>
              </p:cNvPicPr>
              <p:nvPr/>
            </p:nvPicPr>
            <p:blipFill>
              <a:blip r:embed="rId7"/>
              <a:stretch>
                <a:fillRect/>
              </a:stretch>
            </p:blipFill>
            <p:spPr>
              <a:xfrm>
                <a:off x="-43035" y="3733457"/>
                <a:ext cx="850636" cy="639625"/>
              </a:xfrm>
              <a:prstGeom prst="rect">
                <a:avLst/>
              </a:prstGeom>
              <a:ln>
                <a:noFill/>
              </a:ln>
              <a:effectLst>
                <a:softEdge rad="112500"/>
              </a:effectLst>
            </p:spPr>
          </p:pic>
          <p:pic>
            <p:nvPicPr>
              <p:cNvPr id="13" name="Picture 12">
                <a:extLst>
                  <a:ext uri="{FF2B5EF4-FFF2-40B4-BE49-F238E27FC236}">
                    <a16:creationId xmlns:a16="http://schemas.microsoft.com/office/drawing/2014/main" id="{5988EA3A-517F-5D4A-AC31-05F4CC21D6C6}"/>
                  </a:ext>
                </a:extLst>
              </p:cNvPr>
              <p:cNvPicPr>
                <a:picLocks noChangeAspect="1"/>
              </p:cNvPicPr>
              <p:nvPr/>
            </p:nvPicPr>
            <p:blipFill rotWithShape="1">
              <a:blip r:embed="rId8"/>
              <a:srcRect l="43109" t="1" r="13599" b="42253"/>
              <a:stretch/>
            </p:blipFill>
            <p:spPr>
              <a:xfrm>
                <a:off x="-21957" y="3056060"/>
                <a:ext cx="808481" cy="716343"/>
              </a:xfrm>
              <a:prstGeom prst="rect">
                <a:avLst/>
              </a:prstGeom>
              <a:ln>
                <a:noFill/>
              </a:ln>
              <a:effectLst>
                <a:softEdge rad="112500"/>
              </a:effectLst>
            </p:spPr>
          </p:pic>
          <p:pic>
            <p:nvPicPr>
              <p:cNvPr id="14" name="Picture 13">
                <a:extLst>
                  <a:ext uri="{FF2B5EF4-FFF2-40B4-BE49-F238E27FC236}">
                    <a16:creationId xmlns:a16="http://schemas.microsoft.com/office/drawing/2014/main" id="{621D3618-40E5-8545-B20C-A25CE491F744}"/>
                  </a:ext>
                </a:extLst>
              </p:cNvPr>
              <p:cNvPicPr>
                <a:picLocks noChangeAspect="1"/>
              </p:cNvPicPr>
              <p:nvPr/>
            </p:nvPicPr>
            <p:blipFill rotWithShape="1">
              <a:blip r:embed="rId9"/>
              <a:srcRect r="31131" b="30619"/>
              <a:stretch/>
            </p:blipFill>
            <p:spPr>
              <a:xfrm>
                <a:off x="-20639" y="4318046"/>
                <a:ext cx="852920" cy="712556"/>
              </a:xfrm>
              <a:prstGeom prst="rect">
                <a:avLst/>
              </a:prstGeom>
              <a:ln>
                <a:noFill/>
              </a:ln>
              <a:effectLst>
                <a:softEdge rad="112500"/>
              </a:effectLst>
            </p:spPr>
          </p:pic>
          <p:pic>
            <p:nvPicPr>
              <p:cNvPr id="15" name="Picture 14">
                <a:extLst>
                  <a:ext uri="{FF2B5EF4-FFF2-40B4-BE49-F238E27FC236}">
                    <a16:creationId xmlns:a16="http://schemas.microsoft.com/office/drawing/2014/main" id="{96BABD0C-540D-D24B-8D63-18FD8A2BBE3B}"/>
                  </a:ext>
                </a:extLst>
              </p:cNvPr>
              <p:cNvPicPr>
                <a:picLocks noChangeAspect="1"/>
              </p:cNvPicPr>
              <p:nvPr/>
            </p:nvPicPr>
            <p:blipFill rotWithShape="1">
              <a:blip r:embed="rId10"/>
              <a:srcRect l="26679" t="25356" r="14900" b="40808"/>
              <a:stretch/>
            </p:blipFill>
            <p:spPr>
              <a:xfrm>
                <a:off x="1" y="1187150"/>
                <a:ext cx="774176" cy="675022"/>
              </a:xfrm>
              <a:prstGeom prst="rect">
                <a:avLst/>
              </a:prstGeom>
              <a:ln>
                <a:noFill/>
              </a:ln>
              <a:effectLst>
                <a:softEdge rad="112500"/>
              </a:effectLst>
            </p:spPr>
          </p:pic>
          <p:pic>
            <p:nvPicPr>
              <p:cNvPr id="16" name="Picture 15">
                <a:extLst>
                  <a:ext uri="{FF2B5EF4-FFF2-40B4-BE49-F238E27FC236}">
                    <a16:creationId xmlns:a16="http://schemas.microsoft.com/office/drawing/2014/main" id="{3EE0F443-D649-FE42-A02F-F61C964D5C26}"/>
                  </a:ext>
                </a:extLst>
              </p:cNvPr>
              <p:cNvPicPr>
                <a:picLocks noChangeAspect="1"/>
              </p:cNvPicPr>
              <p:nvPr/>
            </p:nvPicPr>
            <p:blipFill rotWithShape="1">
              <a:blip r:embed="rId11"/>
              <a:srcRect l="14000" r="27174" b="25759"/>
              <a:stretch/>
            </p:blipFill>
            <p:spPr>
              <a:xfrm>
                <a:off x="-41371" y="5556461"/>
                <a:ext cx="892501" cy="680521"/>
              </a:xfrm>
              <a:prstGeom prst="rect">
                <a:avLst/>
              </a:prstGeom>
              <a:ln>
                <a:noFill/>
              </a:ln>
              <a:effectLst>
                <a:softEdge rad="112500"/>
              </a:effectLst>
            </p:spPr>
          </p:pic>
          <p:pic>
            <p:nvPicPr>
              <p:cNvPr id="17" name="Picture 16">
                <a:extLst>
                  <a:ext uri="{FF2B5EF4-FFF2-40B4-BE49-F238E27FC236}">
                    <a16:creationId xmlns:a16="http://schemas.microsoft.com/office/drawing/2014/main" id="{4136C469-329F-2A4D-8A41-95AE55E040AA}"/>
                  </a:ext>
                </a:extLst>
              </p:cNvPr>
              <p:cNvPicPr>
                <a:picLocks noChangeAspect="1"/>
              </p:cNvPicPr>
              <p:nvPr/>
            </p:nvPicPr>
            <p:blipFill rotWithShape="1">
              <a:blip r:embed="rId12"/>
              <a:srcRect l="18133" t="16489" r="26453" b="20158"/>
              <a:stretch/>
            </p:blipFill>
            <p:spPr>
              <a:xfrm>
                <a:off x="-59634" y="6171281"/>
                <a:ext cx="929867" cy="706136"/>
              </a:xfrm>
              <a:prstGeom prst="rect">
                <a:avLst/>
              </a:prstGeom>
              <a:ln>
                <a:noFill/>
              </a:ln>
              <a:effectLst>
                <a:softEdge rad="112500"/>
              </a:effectLst>
            </p:spPr>
          </p:pic>
          <p:pic>
            <p:nvPicPr>
              <p:cNvPr id="18" name="Picture 17">
                <a:extLst>
                  <a:ext uri="{FF2B5EF4-FFF2-40B4-BE49-F238E27FC236}">
                    <a16:creationId xmlns:a16="http://schemas.microsoft.com/office/drawing/2014/main" id="{8EAE485A-CCA7-F14B-8152-D9829E81D5DB}"/>
                  </a:ext>
                </a:extLst>
              </p:cNvPr>
              <p:cNvPicPr>
                <a:picLocks noChangeAspect="1"/>
              </p:cNvPicPr>
              <p:nvPr/>
            </p:nvPicPr>
            <p:blipFill>
              <a:blip r:embed="rId13"/>
              <a:stretch>
                <a:fillRect/>
              </a:stretch>
            </p:blipFill>
            <p:spPr>
              <a:xfrm>
                <a:off x="-43035" y="4948956"/>
                <a:ext cx="897820" cy="712556"/>
              </a:xfrm>
              <a:prstGeom prst="rect">
                <a:avLst/>
              </a:prstGeom>
              <a:ln>
                <a:noFill/>
              </a:ln>
              <a:effectLst>
                <a:softEdge rad="112500"/>
              </a:effectLst>
            </p:spPr>
          </p:pic>
        </p:grpSp>
        <p:pic>
          <p:nvPicPr>
            <p:cNvPr id="20" name="Picture 19">
              <a:extLst>
                <a:ext uri="{FF2B5EF4-FFF2-40B4-BE49-F238E27FC236}">
                  <a16:creationId xmlns:a16="http://schemas.microsoft.com/office/drawing/2014/main" id="{8E55BA5E-C061-CB4E-9FD8-719B5057D492}"/>
                </a:ext>
              </a:extLst>
            </p:cNvPr>
            <p:cNvPicPr>
              <a:picLocks noChangeAspect="1"/>
            </p:cNvPicPr>
            <p:nvPr/>
          </p:nvPicPr>
          <p:blipFill rotWithShape="1">
            <a:blip r:embed="rId14"/>
            <a:srcRect l="90459" t="7303" r="3775" b="5129"/>
            <a:stretch/>
          </p:blipFill>
          <p:spPr>
            <a:xfrm>
              <a:off x="8711896" y="-9832"/>
              <a:ext cx="432103" cy="6858000"/>
            </a:xfrm>
            <a:prstGeom prst="rect">
              <a:avLst/>
            </a:prstGeom>
          </p:spPr>
        </p:pic>
      </p:grpSp>
      <p:pic>
        <p:nvPicPr>
          <p:cNvPr id="47" name="Picture 46">
            <a:extLst>
              <a:ext uri="{FF2B5EF4-FFF2-40B4-BE49-F238E27FC236}">
                <a16:creationId xmlns:a16="http://schemas.microsoft.com/office/drawing/2014/main" id="{0B6177E1-07FC-5447-848C-C7BD5494BA4F}"/>
              </a:ext>
            </a:extLst>
          </p:cNvPr>
          <p:cNvPicPr>
            <a:picLocks noChangeAspect="1"/>
          </p:cNvPicPr>
          <p:nvPr/>
        </p:nvPicPr>
        <p:blipFill>
          <a:blip r:embed="rId15"/>
          <a:stretch>
            <a:fillRect/>
          </a:stretch>
        </p:blipFill>
        <p:spPr>
          <a:xfrm>
            <a:off x="11215294" y="93699"/>
            <a:ext cx="594069" cy="1165860"/>
          </a:xfrm>
          <a:prstGeom prst="rect">
            <a:avLst/>
          </a:prstGeom>
        </p:spPr>
      </p:pic>
      <p:sp>
        <p:nvSpPr>
          <p:cNvPr id="48" name="Oval 47">
            <a:extLst>
              <a:ext uri="{FF2B5EF4-FFF2-40B4-BE49-F238E27FC236}">
                <a16:creationId xmlns:a16="http://schemas.microsoft.com/office/drawing/2014/main" id="{C0BFE753-341D-CD47-A18D-7C0817AFDE00}"/>
              </a:ext>
            </a:extLst>
          </p:cNvPr>
          <p:cNvSpPr/>
          <p:nvPr/>
        </p:nvSpPr>
        <p:spPr>
          <a:xfrm>
            <a:off x="11646802" y="267037"/>
            <a:ext cx="325120" cy="32512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70EC8663-B11A-580E-E1C0-9D46578CFBEC}"/>
              </a:ext>
            </a:extLst>
          </p:cNvPr>
          <p:cNvSpPr txBox="1"/>
          <p:nvPr/>
        </p:nvSpPr>
        <p:spPr>
          <a:xfrm>
            <a:off x="6875290" y="6492875"/>
            <a:ext cx="5316710" cy="369332"/>
          </a:xfrm>
          <a:prstGeom prst="rect">
            <a:avLst/>
          </a:prstGeom>
          <a:noFill/>
        </p:spPr>
        <p:txBody>
          <a:bodyPr wrap="square" rtlCol="0">
            <a:spAutoFit/>
          </a:bodyPr>
          <a:lstStyle/>
          <a:p>
            <a:pPr algn="r"/>
            <a:r>
              <a:rPr lang="en-US" dirty="0">
                <a:cs typeface="Franklin Gothic Medium"/>
              </a:rPr>
              <a:t>Brook et al. 2018. </a:t>
            </a:r>
            <a:r>
              <a:rPr lang="en-US" i="1" dirty="0">
                <a:cs typeface="Franklin Gothic Medium"/>
              </a:rPr>
              <a:t>Conservation Biology.</a:t>
            </a:r>
            <a:r>
              <a:rPr lang="en-US" dirty="0">
                <a:cs typeface="Franklin Gothic Medium"/>
              </a:rPr>
              <a:t> </a:t>
            </a:r>
            <a:endParaRPr lang="en-US" dirty="0">
              <a:latin typeface="+mj-lt"/>
              <a:cs typeface="Franklin Gothic Medium"/>
            </a:endParaRPr>
          </a:p>
        </p:txBody>
      </p:sp>
      <p:sp>
        <p:nvSpPr>
          <p:cNvPr id="5" name="Title 1">
            <a:extLst>
              <a:ext uri="{FF2B5EF4-FFF2-40B4-BE49-F238E27FC236}">
                <a16:creationId xmlns:a16="http://schemas.microsoft.com/office/drawing/2014/main" id="{B1681448-5C49-98BC-F6D7-117E2A478461}"/>
              </a:ext>
            </a:extLst>
          </p:cNvPr>
          <p:cNvSpPr txBox="1">
            <a:spLocks/>
          </p:cNvSpPr>
          <p:nvPr/>
        </p:nvSpPr>
        <p:spPr>
          <a:xfrm>
            <a:off x="1503680" y="418387"/>
            <a:ext cx="8524240" cy="857250"/>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2800" dirty="0">
                <a:latin typeface="+mn-lt"/>
              </a:rPr>
              <a:t>What are the </a:t>
            </a:r>
            <a:r>
              <a:rPr lang="en-US" sz="2800" b="1" dirty="0">
                <a:solidFill>
                  <a:srgbClr val="C00000"/>
                </a:solidFill>
                <a:latin typeface="+mn-lt"/>
              </a:rPr>
              <a:t>future population trajectories</a:t>
            </a:r>
            <a:r>
              <a:rPr lang="en-US" sz="2800" dirty="0">
                <a:latin typeface="+mn-lt"/>
              </a:rPr>
              <a:t> for </a:t>
            </a:r>
            <a:r>
              <a:rPr lang="en-US" sz="2800" b="1" dirty="0">
                <a:solidFill>
                  <a:srgbClr val="C00000"/>
                </a:solidFill>
                <a:latin typeface="+mn-lt"/>
              </a:rPr>
              <a:t>hunted lemurs </a:t>
            </a:r>
            <a:r>
              <a:rPr lang="en-US" sz="2800" dirty="0">
                <a:latin typeface="+mn-lt"/>
              </a:rPr>
              <a:t>on Madagascar’s </a:t>
            </a:r>
            <a:r>
              <a:rPr lang="en-US" sz="2800" b="1" dirty="0">
                <a:solidFill>
                  <a:srgbClr val="C00000"/>
                </a:solidFill>
                <a:latin typeface="+mn-lt"/>
              </a:rPr>
              <a:t>Makira-</a:t>
            </a:r>
            <a:r>
              <a:rPr lang="en-US" sz="2800" b="1" dirty="0" err="1">
                <a:solidFill>
                  <a:srgbClr val="C00000"/>
                </a:solidFill>
                <a:latin typeface="+mn-lt"/>
              </a:rPr>
              <a:t>Masoala</a:t>
            </a:r>
            <a:r>
              <a:rPr lang="en-US" sz="2800" b="1" dirty="0">
                <a:solidFill>
                  <a:srgbClr val="C00000"/>
                </a:solidFill>
                <a:latin typeface="+mn-lt"/>
              </a:rPr>
              <a:t> peninsula</a:t>
            </a:r>
            <a:r>
              <a:rPr lang="en-US" sz="2800" dirty="0">
                <a:latin typeface="+mn-lt"/>
              </a:rPr>
              <a:t>?</a:t>
            </a:r>
          </a:p>
        </p:txBody>
      </p:sp>
      <p:sp>
        <p:nvSpPr>
          <p:cNvPr id="4" name="Content Placeholder 2">
            <a:extLst>
              <a:ext uri="{FF2B5EF4-FFF2-40B4-BE49-F238E27FC236}">
                <a16:creationId xmlns:a16="http://schemas.microsoft.com/office/drawing/2014/main" id="{F5E009C1-29B3-796D-B4C4-16B907693419}"/>
              </a:ext>
            </a:extLst>
          </p:cNvPr>
          <p:cNvSpPr>
            <a:spLocks noGrp="1"/>
          </p:cNvSpPr>
          <p:nvPr>
            <p:ph idx="1"/>
          </p:nvPr>
        </p:nvSpPr>
        <p:spPr>
          <a:xfrm>
            <a:off x="1503680" y="1300090"/>
            <a:ext cx="6825685" cy="5635308"/>
          </a:xfrm>
        </p:spPr>
        <p:txBody>
          <a:bodyPr>
            <a:normAutofit/>
          </a:bodyPr>
          <a:lstStyle/>
          <a:p>
            <a:r>
              <a:rPr lang="en-US" sz="2400" dirty="0">
                <a:solidFill>
                  <a:schemeClr val="bg1">
                    <a:lumMod val="65000"/>
                  </a:schemeClr>
                </a:solidFill>
              </a:rPr>
              <a:t>103 extant species of lemur</a:t>
            </a:r>
          </a:p>
          <a:p>
            <a:r>
              <a:rPr lang="en-US" sz="2400" dirty="0">
                <a:solidFill>
                  <a:schemeClr val="bg1">
                    <a:lumMod val="65000"/>
                  </a:schemeClr>
                </a:solidFill>
              </a:rPr>
              <a:t> 94% under some IUCN category of threat</a:t>
            </a:r>
          </a:p>
          <a:p>
            <a:r>
              <a:rPr lang="en-US" sz="2400" dirty="0">
                <a:solidFill>
                  <a:schemeClr val="bg1">
                    <a:lumMod val="65000"/>
                  </a:schemeClr>
                </a:solidFill>
              </a:rPr>
              <a:t>The most imperiled group of mammals on earth</a:t>
            </a:r>
          </a:p>
          <a:p>
            <a:r>
              <a:rPr lang="en-US" sz="2400" dirty="0"/>
              <a:t>Aimed to highlight what </a:t>
            </a:r>
            <a:r>
              <a:rPr lang="en-US" sz="2400" b="1" dirty="0">
                <a:solidFill>
                  <a:srgbClr val="C00000"/>
                </a:solidFill>
              </a:rPr>
              <a:t>quantitative population viability analysis</a:t>
            </a:r>
            <a:r>
              <a:rPr lang="en-US" sz="2400" dirty="0"/>
              <a:t> can add to conservation management and pinpoint data gaps</a:t>
            </a:r>
          </a:p>
        </p:txBody>
      </p:sp>
    </p:spTree>
    <p:extLst>
      <p:ext uri="{BB962C8B-B14F-4D97-AF65-F5344CB8AC3E}">
        <p14:creationId xmlns:p14="http://schemas.microsoft.com/office/powerpoint/2010/main" val="233001318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F287771C-1688-954A-9FBE-49B3C6B97895}"/>
              </a:ext>
            </a:extLst>
          </p:cNvPr>
          <p:cNvSpPr txBox="1">
            <a:spLocks/>
          </p:cNvSpPr>
          <p:nvPr/>
        </p:nvSpPr>
        <p:spPr>
          <a:xfrm>
            <a:off x="1691951" y="18663"/>
            <a:ext cx="8882743" cy="1556068"/>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US" sz="2800" dirty="0">
                <a:latin typeface="+mn-lt"/>
              </a:rPr>
              <a:t>We next used a </a:t>
            </a:r>
            <a:r>
              <a:rPr lang="en-US" sz="2800" b="1" dirty="0" err="1">
                <a:solidFill>
                  <a:srgbClr val="C00000"/>
                </a:solidFill>
                <a:latin typeface="+mn-lt"/>
              </a:rPr>
              <a:t>Lefkovitch</a:t>
            </a:r>
            <a:r>
              <a:rPr lang="en-US" sz="2800" b="1" dirty="0">
                <a:solidFill>
                  <a:srgbClr val="C00000"/>
                </a:solidFill>
                <a:latin typeface="+mn-lt"/>
              </a:rPr>
              <a:t> matrix </a:t>
            </a:r>
            <a:r>
              <a:rPr lang="en-US" sz="2800" dirty="0">
                <a:latin typeface="+mn-lt"/>
              </a:rPr>
              <a:t>approach to explore the </a:t>
            </a:r>
            <a:r>
              <a:rPr lang="en-US" sz="2800" b="1" dirty="0">
                <a:solidFill>
                  <a:srgbClr val="C00000"/>
                </a:solidFill>
                <a:latin typeface="+mn-lt"/>
              </a:rPr>
              <a:t>limits of population persistence</a:t>
            </a:r>
            <a:r>
              <a:rPr lang="en-US" sz="2800" dirty="0">
                <a:latin typeface="+mn-lt"/>
              </a:rPr>
              <a:t> for each lemur species.</a:t>
            </a:r>
          </a:p>
        </p:txBody>
      </p:sp>
      <p:sp>
        <p:nvSpPr>
          <p:cNvPr id="23" name="TextBox 22">
            <a:extLst>
              <a:ext uri="{FF2B5EF4-FFF2-40B4-BE49-F238E27FC236}">
                <a16:creationId xmlns:a16="http://schemas.microsoft.com/office/drawing/2014/main" id="{B38F4564-E7A7-0B4F-BBB9-FBE71B877E13}"/>
              </a:ext>
            </a:extLst>
          </p:cNvPr>
          <p:cNvSpPr txBox="1"/>
          <p:nvPr/>
        </p:nvSpPr>
        <p:spPr>
          <a:xfrm>
            <a:off x="7778379" y="6008340"/>
            <a:ext cx="4413621" cy="830997"/>
          </a:xfrm>
          <a:prstGeom prst="rect">
            <a:avLst/>
          </a:prstGeom>
          <a:noFill/>
        </p:spPr>
        <p:txBody>
          <a:bodyPr wrap="square" rtlCol="0">
            <a:spAutoFit/>
          </a:bodyPr>
          <a:lstStyle/>
          <a:p>
            <a:pPr algn="r"/>
            <a:r>
              <a:rPr lang="en-US" sz="1600" dirty="0">
                <a:latin typeface="+mj-lt"/>
                <a:cs typeface="Franklin Gothic Medium"/>
              </a:rPr>
              <a:t>Brook et al. 2018. </a:t>
            </a:r>
            <a:r>
              <a:rPr lang="en-US" sz="1600" i="1" dirty="0">
                <a:latin typeface="+mj-lt"/>
                <a:cs typeface="Franklin Gothic Medium"/>
              </a:rPr>
              <a:t>Conservation Biology.</a:t>
            </a:r>
            <a:endParaRPr lang="en-US" sz="1600" dirty="0">
              <a:latin typeface="+mj-lt"/>
              <a:cs typeface="Franklin Gothic Medium"/>
            </a:endParaRPr>
          </a:p>
          <a:p>
            <a:pPr algn="r"/>
            <a:r>
              <a:rPr lang="en-US" sz="1600" dirty="0">
                <a:latin typeface="+mj-lt"/>
                <a:cs typeface="Franklin Gothic Medium"/>
              </a:rPr>
              <a:t>Leslie 1945 </a:t>
            </a:r>
            <a:r>
              <a:rPr lang="en-US" sz="1600" i="1" dirty="0" err="1">
                <a:latin typeface="+mj-lt"/>
                <a:cs typeface="Franklin Gothic Medium"/>
              </a:rPr>
              <a:t>Biometrika</a:t>
            </a:r>
            <a:r>
              <a:rPr lang="en-US" sz="1600" i="1" dirty="0">
                <a:latin typeface="+mj-lt"/>
                <a:cs typeface="Franklin Gothic Medium"/>
              </a:rPr>
              <a:t>. </a:t>
            </a:r>
            <a:r>
              <a:rPr lang="en-US" sz="1600" dirty="0">
                <a:latin typeface="+mj-lt"/>
                <a:cs typeface="Franklin Gothic Medium"/>
              </a:rPr>
              <a:t>Leslie 1948 </a:t>
            </a:r>
            <a:r>
              <a:rPr lang="en-US" sz="1600" i="1" dirty="0" err="1">
                <a:latin typeface="+mj-lt"/>
                <a:cs typeface="Franklin Gothic Medium"/>
              </a:rPr>
              <a:t>Biometrika</a:t>
            </a:r>
            <a:r>
              <a:rPr lang="en-US" sz="1600" i="1" dirty="0">
                <a:latin typeface="+mj-lt"/>
                <a:cs typeface="Franklin Gothic Medium"/>
              </a:rPr>
              <a:t>.</a:t>
            </a:r>
          </a:p>
          <a:p>
            <a:pPr algn="r"/>
            <a:r>
              <a:rPr lang="en-US" sz="1600" dirty="0" err="1">
                <a:latin typeface="+mj-lt"/>
                <a:cs typeface="Franklin Gothic Medium"/>
              </a:rPr>
              <a:t>Lefkovitch</a:t>
            </a:r>
            <a:r>
              <a:rPr lang="en-US" sz="1600" dirty="0">
                <a:latin typeface="+mj-lt"/>
                <a:cs typeface="Franklin Gothic Medium"/>
              </a:rPr>
              <a:t> 1965 </a:t>
            </a:r>
            <a:r>
              <a:rPr lang="en-US" sz="1600" i="1" dirty="0">
                <a:latin typeface="+mj-lt"/>
                <a:cs typeface="Franklin Gothic Medium"/>
              </a:rPr>
              <a:t>Biometrics.</a:t>
            </a:r>
            <a:endParaRPr lang="en-US" sz="1600" dirty="0">
              <a:latin typeface="+mj-lt"/>
              <a:cs typeface="Franklin Gothic Medium"/>
            </a:endParaRPr>
          </a:p>
        </p:txBody>
      </p:sp>
    </p:spTree>
    <p:extLst>
      <p:ext uri="{BB962C8B-B14F-4D97-AF65-F5344CB8AC3E}">
        <p14:creationId xmlns:p14="http://schemas.microsoft.com/office/powerpoint/2010/main" val="174691956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721675A-CF47-CE43-8A75-99EE460713B0}"/>
              </a:ext>
            </a:extLst>
          </p:cNvPr>
          <p:cNvGrpSpPr/>
          <p:nvPr/>
        </p:nvGrpSpPr>
        <p:grpSpPr>
          <a:xfrm>
            <a:off x="3934366" y="2242634"/>
            <a:ext cx="5125782" cy="2206883"/>
            <a:chOff x="2399744" y="1486637"/>
            <a:chExt cx="5125782" cy="2206883"/>
          </a:xfrm>
        </p:grpSpPr>
        <p:sp>
          <p:nvSpPr>
            <p:cNvPr id="12" name="Rectangle 11">
              <a:extLst>
                <a:ext uri="{FF2B5EF4-FFF2-40B4-BE49-F238E27FC236}">
                  <a16:creationId xmlns:a16="http://schemas.microsoft.com/office/drawing/2014/main" id="{B6545A04-4FCF-A140-BB17-76D28D5A1F2F}"/>
                </a:ext>
              </a:extLst>
            </p:cNvPr>
            <p:cNvSpPr/>
            <p:nvPr/>
          </p:nvSpPr>
          <p:spPr>
            <a:xfrm>
              <a:off x="2399744" y="2368004"/>
              <a:ext cx="1169233" cy="1083758"/>
            </a:xfrm>
            <a:prstGeom prst="rect">
              <a:avLst/>
            </a:prstGeom>
            <a:solidFill>
              <a:srgbClr val="FF8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Juveniles</a:t>
              </a:r>
            </a:p>
          </p:txBody>
        </p:sp>
        <p:sp>
          <p:nvSpPr>
            <p:cNvPr id="16" name="Rectangle 15">
              <a:extLst>
                <a:ext uri="{FF2B5EF4-FFF2-40B4-BE49-F238E27FC236}">
                  <a16:creationId xmlns:a16="http://schemas.microsoft.com/office/drawing/2014/main" id="{8F22869E-9ED4-4E43-AC93-11406FEDCCC9}"/>
                </a:ext>
              </a:extLst>
            </p:cNvPr>
            <p:cNvSpPr/>
            <p:nvPr/>
          </p:nvSpPr>
          <p:spPr>
            <a:xfrm>
              <a:off x="5233129" y="2313100"/>
              <a:ext cx="1169233" cy="1103421"/>
            </a:xfrm>
            <a:prstGeom prst="rect">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Adults</a:t>
              </a:r>
            </a:p>
          </p:txBody>
        </p:sp>
        <p:cxnSp>
          <p:nvCxnSpPr>
            <p:cNvPr id="17" name="Straight Arrow Connector 16">
              <a:extLst>
                <a:ext uri="{FF2B5EF4-FFF2-40B4-BE49-F238E27FC236}">
                  <a16:creationId xmlns:a16="http://schemas.microsoft.com/office/drawing/2014/main" id="{5570D3C9-A1E4-8748-8623-9DEAE155C962}"/>
                </a:ext>
              </a:extLst>
            </p:cNvPr>
            <p:cNvCxnSpPr>
              <a:cxnSpLocks/>
            </p:cNvCxnSpPr>
            <p:nvPr/>
          </p:nvCxnSpPr>
          <p:spPr>
            <a:xfrm>
              <a:off x="3683645" y="2864810"/>
              <a:ext cx="1459544"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Curved Connector 17">
              <a:extLst>
                <a:ext uri="{FF2B5EF4-FFF2-40B4-BE49-F238E27FC236}">
                  <a16:creationId xmlns:a16="http://schemas.microsoft.com/office/drawing/2014/main" id="{C1069B6A-2A09-DE42-954D-9BB6E38D200E}"/>
                </a:ext>
              </a:extLst>
            </p:cNvPr>
            <p:cNvCxnSpPr>
              <a:cxnSpLocks/>
              <a:stCxn id="16" idx="0"/>
              <a:endCxn id="12" idx="0"/>
            </p:cNvCxnSpPr>
            <p:nvPr/>
          </p:nvCxnSpPr>
          <p:spPr>
            <a:xfrm rot="16200000" flipH="1" flipV="1">
              <a:off x="4373602" y="923859"/>
              <a:ext cx="54904" cy="2833385"/>
            </a:xfrm>
            <a:prstGeom prst="curvedConnector3">
              <a:avLst>
                <a:gd name="adj1" fmla="val -1617673"/>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EFAD2332-B27E-0343-9DD8-88A4DC6382A2}"/>
                </a:ext>
              </a:extLst>
            </p:cNvPr>
            <p:cNvSpPr/>
            <p:nvPr/>
          </p:nvSpPr>
          <p:spPr>
            <a:xfrm>
              <a:off x="4002393" y="1486637"/>
              <a:ext cx="728084" cy="646331"/>
            </a:xfrm>
            <a:prstGeom prst="rect">
              <a:avLst/>
            </a:prstGeom>
          </p:spPr>
          <p:txBody>
            <a:bodyPr wrap="none">
              <a:spAutoFit/>
            </a:bodyPr>
            <a:lstStyle/>
            <a:p>
              <a:pPr algn="ctr"/>
              <a:r>
                <a:rPr lang="en-US" dirty="0">
                  <a:solidFill>
                    <a:srgbClr val="000000"/>
                  </a:solidFill>
                  <a:cs typeface="Gill Sans" panose="020B0502020104020203" pitchFamily="34" charset="-79"/>
                </a:rPr>
                <a:t>births</a:t>
              </a:r>
            </a:p>
            <a:p>
              <a:pPr algn="ctr"/>
              <a:r>
                <a:rPr lang="en-US" dirty="0">
                  <a:solidFill>
                    <a:srgbClr val="000000"/>
                  </a:solidFill>
                  <a:cs typeface="Gill Sans" panose="020B0502020104020203" pitchFamily="34" charset="-79"/>
                </a:rPr>
                <a:t>(</a:t>
              </a:r>
              <a:r>
                <a:rPr lang="en-US" dirty="0">
                  <a:solidFill>
                    <a:srgbClr val="C00000"/>
                  </a:solidFill>
                  <a:cs typeface="Gill Sans" panose="020B0502020104020203" pitchFamily="34" charset="-79"/>
                </a:rPr>
                <a:t>F</a:t>
              </a:r>
              <a:r>
                <a:rPr lang="en-US" baseline="-25000" dirty="0">
                  <a:solidFill>
                    <a:srgbClr val="C00000"/>
                  </a:solidFill>
                  <a:cs typeface="Gill Sans" panose="020B0502020104020203" pitchFamily="34" charset="-79"/>
                </a:rPr>
                <a:t>A</a:t>
              </a:r>
              <a:r>
                <a:rPr lang="en-US" dirty="0">
                  <a:solidFill>
                    <a:srgbClr val="000000"/>
                  </a:solidFill>
                  <a:cs typeface="Gill Sans" panose="020B0502020104020203" pitchFamily="34" charset="-79"/>
                </a:rPr>
                <a:t>)</a:t>
              </a:r>
            </a:p>
          </p:txBody>
        </p:sp>
        <p:sp>
          <p:nvSpPr>
            <p:cNvPr id="20" name="Rectangle 19">
              <a:extLst>
                <a:ext uri="{FF2B5EF4-FFF2-40B4-BE49-F238E27FC236}">
                  <a16:creationId xmlns:a16="http://schemas.microsoft.com/office/drawing/2014/main" id="{C98C04C6-979F-C949-9B04-BBE9276B01E7}"/>
                </a:ext>
              </a:extLst>
            </p:cNvPr>
            <p:cNvSpPr/>
            <p:nvPr/>
          </p:nvSpPr>
          <p:spPr>
            <a:xfrm>
              <a:off x="3587193" y="2495683"/>
              <a:ext cx="1689565" cy="1000274"/>
            </a:xfrm>
            <a:prstGeom prst="rect">
              <a:avLst/>
            </a:prstGeom>
          </p:spPr>
          <p:txBody>
            <a:bodyPr wrap="none">
              <a:spAutoFit/>
            </a:bodyPr>
            <a:lstStyle/>
            <a:p>
              <a:pPr algn="ctr"/>
              <a:r>
                <a:rPr lang="en-US" dirty="0">
                  <a:solidFill>
                    <a:srgbClr val="000000"/>
                  </a:solidFill>
                  <a:cs typeface="Gill Sans" panose="020B0502020104020203" pitchFamily="34" charset="-79"/>
                </a:rPr>
                <a:t>juvenile survival</a:t>
              </a:r>
            </a:p>
            <a:p>
              <a:pPr algn="ctr"/>
              <a:endParaRPr lang="en-US" sz="500" dirty="0">
                <a:solidFill>
                  <a:srgbClr val="000000"/>
                </a:solidFill>
                <a:cs typeface="Gill Sans" panose="020B0502020104020203" pitchFamily="34" charset="-79"/>
              </a:endParaRPr>
            </a:p>
            <a:p>
              <a:pPr algn="ctr"/>
              <a:r>
                <a:rPr lang="en-US" dirty="0">
                  <a:solidFill>
                    <a:srgbClr val="000000"/>
                  </a:solidFill>
                  <a:cs typeface="Gill Sans" panose="020B0502020104020203" pitchFamily="34" charset="-79"/>
                </a:rPr>
                <a:t> &amp; aging</a:t>
              </a:r>
            </a:p>
            <a:p>
              <a:pPr algn="ctr"/>
              <a:r>
                <a:rPr lang="en-US" dirty="0">
                  <a:solidFill>
                    <a:srgbClr val="000000"/>
                  </a:solidFill>
                  <a:cs typeface="Gill Sans" panose="020B0502020104020203" pitchFamily="34" charset="-79"/>
                </a:rPr>
                <a:t>(</a:t>
              </a:r>
              <a:r>
                <a:rPr lang="en-US" dirty="0" err="1">
                  <a:solidFill>
                    <a:srgbClr val="C00000"/>
                  </a:solidFill>
                  <a:cs typeface="Gill Sans" panose="020B0502020104020203" pitchFamily="34" charset="-79"/>
                </a:rPr>
                <a:t>s</a:t>
              </a:r>
              <a:r>
                <a:rPr lang="en-US" baseline="-25000" dirty="0" err="1">
                  <a:solidFill>
                    <a:srgbClr val="C00000"/>
                  </a:solidFill>
                  <a:cs typeface="Gill Sans" panose="020B0502020104020203" pitchFamily="34" charset="-79"/>
                </a:rPr>
                <a:t>J</a:t>
              </a:r>
              <a:r>
                <a:rPr lang="en-US" dirty="0">
                  <a:solidFill>
                    <a:srgbClr val="000000"/>
                  </a:solidFill>
                  <a:cs typeface="Gill Sans" panose="020B0502020104020203" pitchFamily="34" charset="-79"/>
                </a:rPr>
                <a:t>)</a:t>
              </a:r>
            </a:p>
          </p:txBody>
        </p:sp>
        <p:cxnSp>
          <p:nvCxnSpPr>
            <p:cNvPr id="21" name="Curved Connector 20">
              <a:extLst>
                <a:ext uri="{FF2B5EF4-FFF2-40B4-BE49-F238E27FC236}">
                  <a16:creationId xmlns:a16="http://schemas.microsoft.com/office/drawing/2014/main" id="{D20D370A-1C46-5944-82D7-1800BD819F7A}"/>
                </a:ext>
              </a:extLst>
            </p:cNvPr>
            <p:cNvCxnSpPr>
              <a:cxnSpLocks/>
            </p:cNvCxnSpPr>
            <p:nvPr/>
          </p:nvCxnSpPr>
          <p:spPr>
            <a:xfrm rot="5400000" flipH="1" flipV="1">
              <a:off x="5834199" y="2860837"/>
              <a:ext cx="551710" cy="584616"/>
            </a:xfrm>
            <a:prstGeom prst="curvedConnector4">
              <a:avLst>
                <a:gd name="adj1" fmla="val -41435"/>
                <a:gd name="adj2" fmla="val 139103"/>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B95D795F-C8E8-964A-BC2A-779B67E74793}"/>
                </a:ext>
              </a:extLst>
            </p:cNvPr>
            <p:cNvSpPr/>
            <p:nvPr/>
          </p:nvSpPr>
          <p:spPr>
            <a:xfrm>
              <a:off x="6625600" y="2770190"/>
              <a:ext cx="899926" cy="923330"/>
            </a:xfrm>
            <a:prstGeom prst="rect">
              <a:avLst/>
            </a:prstGeom>
          </p:spPr>
          <p:txBody>
            <a:bodyPr wrap="none">
              <a:spAutoFit/>
            </a:bodyPr>
            <a:lstStyle/>
            <a:p>
              <a:pPr algn="ctr"/>
              <a:r>
                <a:rPr lang="en-US" dirty="0">
                  <a:solidFill>
                    <a:srgbClr val="000000"/>
                  </a:solidFill>
                  <a:cs typeface="Gill Sans" panose="020B0502020104020203" pitchFamily="34" charset="-79"/>
                </a:rPr>
                <a:t>adult </a:t>
              </a:r>
            </a:p>
            <a:p>
              <a:pPr algn="ctr"/>
              <a:r>
                <a:rPr lang="en-US" dirty="0">
                  <a:solidFill>
                    <a:srgbClr val="000000"/>
                  </a:solidFill>
                  <a:cs typeface="Gill Sans" panose="020B0502020104020203" pitchFamily="34" charset="-79"/>
                </a:rPr>
                <a:t>survival</a:t>
              </a:r>
            </a:p>
            <a:p>
              <a:pPr algn="ctr"/>
              <a:r>
                <a:rPr lang="en-US" dirty="0">
                  <a:solidFill>
                    <a:srgbClr val="000000"/>
                  </a:solidFill>
                  <a:cs typeface="Gill Sans" panose="020B0502020104020203" pitchFamily="34" charset="-79"/>
                </a:rPr>
                <a:t>(</a:t>
              </a:r>
              <a:r>
                <a:rPr lang="en-US" dirty="0" err="1">
                  <a:solidFill>
                    <a:srgbClr val="C00000"/>
                  </a:solidFill>
                  <a:cs typeface="Gill Sans" panose="020B0502020104020203" pitchFamily="34" charset="-79"/>
                </a:rPr>
                <a:t>s</a:t>
              </a:r>
              <a:r>
                <a:rPr lang="en-US" baseline="-25000" dirty="0" err="1">
                  <a:solidFill>
                    <a:srgbClr val="C00000"/>
                  </a:solidFill>
                  <a:cs typeface="Gill Sans" panose="020B0502020104020203" pitchFamily="34" charset="-79"/>
                </a:rPr>
                <a:t>A</a:t>
              </a:r>
              <a:r>
                <a:rPr lang="en-US" dirty="0">
                  <a:solidFill>
                    <a:srgbClr val="000000"/>
                  </a:solidFill>
                  <a:cs typeface="Gill Sans" panose="020B0502020104020203" pitchFamily="34" charset="-79"/>
                </a:rPr>
                <a:t>)</a:t>
              </a:r>
            </a:p>
          </p:txBody>
        </p:sp>
      </p:grpSp>
      <p:sp>
        <p:nvSpPr>
          <p:cNvPr id="14" name="Rectangle 13">
            <a:extLst>
              <a:ext uri="{FF2B5EF4-FFF2-40B4-BE49-F238E27FC236}">
                <a16:creationId xmlns:a16="http://schemas.microsoft.com/office/drawing/2014/main" id="{278B3EE1-54E2-7E4C-87CB-B04DE06D31D1}"/>
              </a:ext>
            </a:extLst>
          </p:cNvPr>
          <p:cNvSpPr/>
          <p:nvPr/>
        </p:nvSpPr>
        <p:spPr>
          <a:xfrm>
            <a:off x="64456" y="5380672"/>
            <a:ext cx="5153811" cy="1477328"/>
          </a:xfrm>
          <a:prstGeom prst="rect">
            <a:avLst/>
          </a:prstGeom>
        </p:spPr>
        <p:txBody>
          <a:bodyPr wrap="square">
            <a:spAutoFit/>
          </a:bodyPr>
          <a:lstStyle/>
          <a:p>
            <a:r>
              <a:rPr lang="en-US" b="1" dirty="0"/>
              <a:t>Assumptions:</a:t>
            </a:r>
          </a:p>
          <a:p>
            <a:pPr marL="285750" indent="-285750">
              <a:buFontTx/>
              <a:buChar char="-"/>
            </a:pPr>
            <a:r>
              <a:rPr lang="en-US" dirty="0"/>
              <a:t> </a:t>
            </a:r>
            <a:r>
              <a:rPr lang="en-US" b="1" dirty="0">
                <a:solidFill>
                  <a:srgbClr val="C00000"/>
                </a:solidFill>
              </a:rPr>
              <a:t>Time-steps in units of Interbirth Intervals (IBI)</a:t>
            </a:r>
          </a:p>
          <a:p>
            <a:pPr marL="285750" indent="-285750">
              <a:buFontTx/>
              <a:buChar char="-"/>
            </a:pPr>
            <a:r>
              <a:rPr lang="en-US" dirty="0"/>
              <a:t>Model only females</a:t>
            </a:r>
          </a:p>
          <a:p>
            <a:pPr marL="285750" indent="-285750">
              <a:buFontTx/>
              <a:buChar char="-"/>
            </a:pPr>
            <a:r>
              <a:rPr lang="en-US" dirty="0"/>
              <a:t>Stable age structure</a:t>
            </a:r>
          </a:p>
          <a:p>
            <a:pPr marL="285750" indent="-285750">
              <a:buFontTx/>
              <a:buChar char="-"/>
            </a:pPr>
            <a:r>
              <a:rPr lang="en-US" dirty="0"/>
              <a:t>F</a:t>
            </a:r>
            <a:r>
              <a:rPr lang="en-US" baseline="-25000" dirty="0"/>
              <a:t>A</a:t>
            </a:r>
            <a:r>
              <a:rPr lang="en-US" dirty="0"/>
              <a:t> parameters derived from the literature</a:t>
            </a:r>
          </a:p>
        </p:txBody>
      </p:sp>
      <p:sp>
        <p:nvSpPr>
          <p:cNvPr id="26" name="Title 1">
            <a:extLst>
              <a:ext uri="{FF2B5EF4-FFF2-40B4-BE49-F238E27FC236}">
                <a16:creationId xmlns:a16="http://schemas.microsoft.com/office/drawing/2014/main" id="{1223928C-FB00-B447-B438-2F4068B5F545}"/>
              </a:ext>
            </a:extLst>
          </p:cNvPr>
          <p:cNvSpPr txBox="1">
            <a:spLocks/>
          </p:cNvSpPr>
          <p:nvPr/>
        </p:nvSpPr>
        <p:spPr>
          <a:xfrm>
            <a:off x="1691951" y="18663"/>
            <a:ext cx="8882743" cy="1556068"/>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US" sz="2800" dirty="0">
                <a:latin typeface="+mn-lt"/>
              </a:rPr>
              <a:t>We next used a </a:t>
            </a:r>
            <a:r>
              <a:rPr lang="en-US" sz="2800" b="1" dirty="0" err="1">
                <a:solidFill>
                  <a:srgbClr val="C00000"/>
                </a:solidFill>
                <a:latin typeface="+mn-lt"/>
              </a:rPr>
              <a:t>Lefkovitch</a:t>
            </a:r>
            <a:r>
              <a:rPr lang="en-US" sz="2800" b="1" dirty="0">
                <a:solidFill>
                  <a:srgbClr val="C00000"/>
                </a:solidFill>
                <a:latin typeface="+mn-lt"/>
              </a:rPr>
              <a:t> matrix </a:t>
            </a:r>
            <a:r>
              <a:rPr lang="en-US" sz="2800" dirty="0">
                <a:latin typeface="+mn-lt"/>
              </a:rPr>
              <a:t>approach to explore the </a:t>
            </a:r>
            <a:r>
              <a:rPr lang="en-US" sz="2800" b="1" dirty="0">
                <a:solidFill>
                  <a:srgbClr val="C00000"/>
                </a:solidFill>
                <a:latin typeface="+mn-lt"/>
              </a:rPr>
              <a:t>limits of population persistence</a:t>
            </a:r>
            <a:r>
              <a:rPr lang="en-US" sz="2800" dirty="0">
                <a:latin typeface="+mn-lt"/>
              </a:rPr>
              <a:t> for each lemur species.</a:t>
            </a:r>
          </a:p>
        </p:txBody>
      </p:sp>
      <p:sp>
        <p:nvSpPr>
          <p:cNvPr id="2" name="TextBox 1">
            <a:extLst>
              <a:ext uri="{FF2B5EF4-FFF2-40B4-BE49-F238E27FC236}">
                <a16:creationId xmlns:a16="http://schemas.microsoft.com/office/drawing/2014/main" id="{2BAC3993-AAE9-2755-8F48-D8FCC8491998}"/>
              </a:ext>
            </a:extLst>
          </p:cNvPr>
          <p:cNvSpPr txBox="1"/>
          <p:nvPr/>
        </p:nvSpPr>
        <p:spPr>
          <a:xfrm>
            <a:off x="7778379" y="6008340"/>
            <a:ext cx="4413621" cy="830997"/>
          </a:xfrm>
          <a:prstGeom prst="rect">
            <a:avLst/>
          </a:prstGeom>
          <a:noFill/>
        </p:spPr>
        <p:txBody>
          <a:bodyPr wrap="square" rtlCol="0">
            <a:spAutoFit/>
          </a:bodyPr>
          <a:lstStyle/>
          <a:p>
            <a:pPr algn="r"/>
            <a:r>
              <a:rPr lang="en-US" sz="1600" dirty="0">
                <a:latin typeface="+mj-lt"/>
                <a:cs typeface="Franklin Gothic Medium"/>
              </a:rPr>
              <a:t>Brook et al. 2018. </a:t>
            </a:r>
            <a:r>
              <a:rPr lang="en-US" sz="1600" i="1" dirty="0">
                <a:latin typeface="+mj-lt"/>
                <a:cs typeface="Franklin Gothic Medium"/>
              </a:rPr>
              <a:t>Conservation Biology.</a:t>
            </a:r>
            <a:endParaRPr lang="en-US" sz="1600" dirty="0">
              <a:latin typeface="+mj-lt"/>
              <a:cs typeface="Franklin Gothic Medium"/>
            </a:endParaRPr>
          </a:p>
          <a:p>
            <a:pPr algn="r"/>
            <a:r>
              <a:rPr lang="en-US" sz="1600" dirty="0">
                <a:latin typeface="+mj-lt"/>
                <a:cs typeface="Franklin Gothic Medium"/>
              </a:rPr>
              <a:t>Leslie 1945 </a:t>
            </a:r>
            <a:r>
              <a:rPr lang="en-US" sz="1600" i="1" dirty="0" err="1">
                <a:latin typeface="+mj-lt"/>
                <a:cs typeface="Franklin Gothic Medium"/>
              </a:rPr>
              <a:t>Biometrika</a:t>
            </a:r>
            <a:r>
              <a:rPr lang="en-US" sz="1600" i="1" dirty="0">
                <a:latin typeface="+mj-lt"/>
                <a:cs typeface="Franklin Gothic Medium"/>
              </a:rPr>
              <a:t>. </a:t>
            </a:r>
            <a:r>
              <a:rPr lang="en-US" sz="1600" dirty="0">
                <a:latin typeface="+mj-lt"/>
                <a:cs typeface="Franklin Gothic Medium"/>
              </a:rPr>
              <a:t>Leslie 1948 </a:t>
            </a:r>
            <a:r>
              <a:rPr lang="en-US" sz="1600" i="1" dirty="0" err="1">
                <a:latin typeface="+mj-lt"/>
                <a:cs typeface="Franklin Gothic Medium"/>
              </a:rPr>
              <a:t>Biometrika</a:t>
            </a:r>
            <a:r>
              <a:rPr lang="en-US" sz="1600" i="1" dirty="0">
                <a:latin typeface="+mj-lt"/>
                <a:cs typeface="Franklin Gothic Medium"/>
              </a:rPr>
              <a:t>.</a:t>
            </a:r>
          </a:p>
          <a:p>
            <a:pPr algn="r"/>
            <a:r>
              <a:rPr lang="en-US" sz="1600" dirty="0" err="1">
                <a:latin typeface="+mj-lt"/>
                <a:cs typeface="Franklin Gothic Medium"/>
              </a:rPr>
              <a:t>Lefkovitch</a:t>
            </a:r>
            <a:r>
              <a:rPr lang="en-US" sz="1600" dirty="0">
                <a:latin typeface="+mj-lt"/>
                <a:cs typeface="Franklin Gothic Medium"/>
              </a:rPr>
              <a:t> 1965 </a:t>
            </a:r>
            <a:r>
              <a:rPr lang="en-US" sz="1600" i="1" dirty="0">
                <a:latin typeface="+mj-lt"/>
                <a:cs typeface="Franklin Gothic Medium"/>
              </a:rPr>
              <a:t>Biometrics.</a:t>
            </a:r>
            <a:endParaRPr lang="en-US" sz="1600" dirty="0">
              <a:latin typeface="+mj-lt"/>
              <a:cs typeface="Franklin Gothic Medium"/>
            </a:endParaRPr>
          </a:p>
        </p:txBody>
      </p:sp>
    </p:spTree>
    <p:extLst>
      <p:ext uri="{BB962C8B-B14F-4D97-AF65-F5344CB8AC3E}">
        <p14:creationId xmlns:p14="http://schemas.microsoft.com/office/powerpoint/2010/main" val="49857141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FE95BBEC-10B8-BF42-94EB-22E55DC4DCE4}"/>
              </a:ext>
            </a:extLst>
          </p:cNvPr>
          <p:cNvPicPr>
            <a:picLocks noChangeAspect="1"/>
          </p:cNvPicPr>
          <p:nvPr/>
        </p:nvPicPr>
        <p:blipFill rotWithShape="1">
          <a:blip r:embed="rId3"/>
          <a:srcRect l="35556" t="11348" r="26250" b="70691"/>
          <a:stretch/>
        </p:blipFill>
        <p:spPr>
          <a:xfrm>
            <a:off x="4672457" y="1410291"/>
            <a:ext cx="3492500" cy="1027682"/>
          </a:xfrm>
          <a:prstGeom prst="rect">
            <a:avLst/>
          </a:prstGeom>
        </p:spPr>
      </p:pic>
      <p:sp>
        <p:nvSpPr>
          <p:cNvPr id="33" name="Rectangle 32">
            <a:extLst>
              <a:ext uri="{FF2B5EF4-FFF2-40B4-BE49-F238E27FC236}">
                <a16:creationId xmlns:a16="http://schemas.microsoft.com/office/drawing/2014/main" id="{74E4A503-F319-2C47-851A-A1ADF0505A99}"/>
              </a:ext>
            </a:extLst>
          </p:cNvPr>
          <p:cNvSpPr/>
          <p:nvPr/>
        </p:nvSpPr>
        <p:spPr>
          <a:xfrm>
            <a:off x="1560565" y="1534727"/>
            <a:ext cx="3185021" cy="707886"/>
          </a:xfrm>
          <a:prstGeom prst="rect">
            <a:avLst/>
          </a:prstGeom>
        </p:spPr>
        <p:txBody>
          <a:bodyPr wrap="square">
            <a:spAutoFit/>
          </a:bodyPr>
          <a:lstStyle/>
          <a:p>
            <a:pPr algn="ctr"/>
            <a:r>
              <a:rPr lang="en-US" sz="2000" b="1" i="1" dirty="0">
                <a:solidFill>
                  <a:srgbClr val="C00000"/>
                </a:solidFill>
              </a:rPr>
              <a:t>N</a:t>
            </a:r>
            <a:r>
              <a:rPr lang="en-US" sz="2000" i="1" dirty="0"/>
              <a:t> = population vector </a:t>
            </a:r>
          </a:p>
          <a:p>
            <a:pPr algn="ctr"/>
            <a:r>
              <a:rPr lang="en-US" sz="2000" i="1" dirty="0"/>
              <a:t> </a:t>
            </a:r>
            <a:r>
              <a:rPr lang="en-US" sz="2000" b="1" i="1" dirty="0">
                <a:solidFill>
                  <a:srgbClr val="C00000"/>
                </a:solidFill>
              </a:rPr>
              <a:t>A</a:t>
            </a:r>
            <a:r>
              <a:rPr lang="en-US" sz="2000" i="1" dirty="0"/>
              <a:t> = transition matrix</a:t>
            </a:r>
          </a:p>
        </p:txBody>
      </p:sp>
      <p:grpSp>
        <p:nvGrpSpPr>
          <p:cNvPr id="34" name="Group 33">
            <a:extLst>
              <a:ext uri="{FF2B5EF4-FFF2-40B4-BE49-F238E27FC236}">
                <a16:creationId xmlns:a16="http://schemas.microsoft.com/office/drawing/2014/main" id="{5CF20136-4C3F-6440-BF89-4DDF85123744}"/>
              </a:ext>
            </a:extLst>
          </p:cNvPr>
          <p:cNvGrpSpPr/>
          <p:nvPr/>
        </p:nvGrpSpPr>
        <p:grpSpPr>
          <a:xfrm>
            <a:off x="1763609" y="2249817"/>
            <a:ext cx="8664782" cy="2736048"/>
            <a:chOff x="178717" y="3104257"/>
            <a:chExt cx="8664782" cy="2736048"/>
          </a:xfrm>
        </p:grpSpPr>
        <p:pic>
          <p:nvPicPr>
            <p:cNvPr id="35" name="Picture 34">
              <a:extLst>
                <a:ext uri="{FF2B5EF4-FFF2-40B4-BE49-F238E27FC236}">
                  <a16:creationId xmlns:a16="http://schemas.microsoft.com/office/drawing/2014/main" id="{92513AAE-9DD0-1342-A4D8-5E08780786C1}"/>
                </a:ext>
              </a:extLst>
            </p:cNvPr>
            <p:cNvPicPr>
              <a:picLocks noChangeAspect="1"/>
            </p:cNvPicPr>
            <p:nvPr/>
          </p:nvPicPr>
          <p:blipFill rotWithShape="1">
            <a:blip r:embed="rId4"/>
            <a:srcRect l="7840" r="4522"/>
            <a:stretch/>
          </p:blipFill>
          <p:spPr>
            <a:xfrm>
              <a:off x="178717" y="3104257"/>
              <a:ext cx="8664782" cy="2736048"/>
            </a:xfrm>
            <a:prstGeom prst="rect">
              <a:avLst/>
            </a:prstGeom>
          </p:spPr>
        </p:pic>
        <p:sp>
          <p:nvSpPr>
            <p:cNvPr id="36" name="Rectangle 35">
              <a:extLst>
                <a:ext uri="{FF2B5EF4-FFF2-40B4-BE49-F238E27FC236}">
                  <a16:creationId xmlns:a16="http://schemas.microsoft.com/office/drawing/2014/main" id="{F19E4D37-5BB8-DF42-8708-9C5839AB0974}"/>
                </a:ext>
              </a:extLst>
            </p:cNvPr>
            <p:cNvSpPr/>
            <p:nvPr/>
          </p:nvSpPr>
          <p:spPr>
            <a:xfrm>
              <a:off x="5037269" y="3255657"/>
              <a:ext cx="1221944" cy="3466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6000" dirty="0">
                  <a:solidFill>
                    <a:srgbClr val="C00000"/>
                  </a:solidFill>
                  <a:latin typeface="Franklin Gothic Medium" pitchFamily="34" charset="0"/>
                </a:rPr>
                <a:t>A</a:t>
              </a:r>
            </a:p>
          </p:txBody>
        </p:sp>
        <p:sp>
          <p:nvSpPr>
            <p:cNvPr id="37" name="Rectangle 36">
              <a:extLst>
                <a:ext uri="{FF2B5EF4-FFF2-40B4-BE49-F238E27FC236}">
                  <a16:creationId xmlns:a16="http://schemas.microsoft.com/office/drawing/2014/main" id="{C4A2D7D3-9653-C142-A965-EECAAF5B57FC}"/>
                </a:ext>
              </a:extLst>
            </p:cNvPr>
            <p:cNvSpPr/>
            <p:nvPr/>
          </p:nvSpPr>
          <p:spPr>
            <a:xfrm>
              <a:off x="7621555" y="3198025"/>
              <a:ext cx="1221944" cy="3466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6000" dirty="0" err="1">
                  <a:solidFill>
                    <a:srgbClr val="C00000"/>
                  </a:solidFill>
                  <a:latin typeface="Franklin Gothic Medium" pitchFamily="34" charset="0"/>
                </a:rPr>
                <a:t>N</a:t>
              </a:r>
              <a:r>
                <a:rPr lang="en-US" sz="3000" dirty="0" err="1">
                  <a:solidFill>
                    <a:srgbClr val="C00000"/>
                  </a:solidFill>
                  <a:latin typeface="Franklin Gothic Medium" pitchFamily="34" charset="0"/>
                </a:rPr>
                <a:t>t</a:t>
              </a:r>
              <a:endParaRPr lang="en-US" sz="3000" dirty="0">
                <a:solidFill>
                  <a:srgbClr val="C00000"/>
                </a:solidFill>
                <a:latin typeface="Franklin Gothic Medium" pitchFamily="34" charset="0"/>
              </a:endParaRPr>
            </a:p>
          </p:txBody>
        </p:sp>
        <p:sp>
          <p:nvSpPr>
            <p:cNvPr id="38" name="Rectangle 37">
              <a:extLst>
                <a:ext uri="{FF2B5EF4-FFF2-40B4-BE49-F238E27FC236}">
                  <a16:creationId xmlns:a16="http://schemas.microsoft.com/office/drawing/2014/main" id="{2067BADD-C62B-1F4E-B2EB-0F7A755690AE}"/>
                </a:ext>
              </a:extLst>
            </p:cNvPr>
            <p:cNvSpPr/>
            <p:nvPr/>
          </p:nvSpPr>
          <p:spPr>
            <a:xfrm>
              <a:off x="178717" y="3255657"/>
              <a:ext cx="1810874" cy="3466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6000" dirty="0">
                  <a:solidFill>
                    <a:srgbClr val="C00000"/>
                  </a:solidFill>
                  <a:latin typeface="Franklin Gothic Medium" pitchFamily="34" charset="0"/>
                </a:rPr>
                <a:t>N</a:t>
              </a:r>
              <a:r>
                <a:rPr lang="en-US" sz="3000" dirty="0">
                  <a:solidFill>
                    <a:srgbClr val="C00000"/>
                  </a:solidFill>
                  <a:latin typeface="Franklin Gothic Medium" pitchFamily="34" charset="0"/>
                </a:rPr>
                <a:t>t+1</a:t>
              </a:r>
            </a:p>
          </p:txBody>
        </p:sp>
      </p:grpSp>
      <p:sp>
        <p:nvSpPr>
          <p:cNvPr id="15" name="Title 1">
            <a:extLst>
              <a:ext uri="{FF2B5EF4-FFF2-40B4-BE49-F238E27FC236}">
                <a16:creationId xmlns:a16="http://schemas.microsoft.com/office/drawing/2014/main" id="{789E091C-0120-B348-9549-660CD1964933}"/>
              </a:ext>
            </a:extLst>
          </p:cNvPr>
          <p:cNvSpPr txBox="1">
            <a:spLocks/>
          </p:cNvSpPr>
          <p:nvPr/>
        </p:nvSpPr>
        <p:spPr>
          <a:xfrm>
            <a:off x="1691951" y="18663"/>
            <a:ext cx="8882743" cy="1556068"/>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US" sz="2800" dirty="0">
                <a:latin typeface="+mn-lt"/>
              </a:rPr>
              <a:t>We next used a </a:t>
            </a:r>
            <a:r>
              <a:rPr lang="en-US" sz="2800" b="1" dirty="0" err="1">
                <a:solidFill>
                  <a:srgbClr val="C00000"/>
                </a:solidFill>
                <a:latin typeface="+mn-lt"/>
              </a:rPr>
              <a:t>Lefkovitch</a:t>
            </a:r>
            <a:r>
              <a:rPr lang="en-US" sz="2800" b="1" dirty="0">
                <a:solidFill>
                  <a:srgbClr val="C00000"/>
                </a:solidFill>
                <a:latin typeface="+mn-lt"/>
              </a:rPr>
              <a:t> matrix </a:t>
            </a:r>
            <a:r>
              <a:rPr lang="en-US" sz="2800" dirty="0">
                <a:latin typeface="+mn-lt"/>
              </a:rPr>
              <a:t>approach to explore the </a:t>
            </a:r>
            <a:r>
              <a:rPr lang="en-US" sz="2800" b="1" dirty="0">
                <a:solidFill>
                  <a:srgbClr val="C00000"/>
                </a:solidFill>
                <a:latin typeface="+mn-lt"/>
              </a:rPr>
              <a:t>limits of population persistence</a:t>
            </a:r>
            <a:r>
              <a:rPr lang="en-US" sz="2800" dirty="0">
                <a:latin typeface="+mn-lt"/>
              </a:rPr>
              <a:t> for each lemur species.</a:t>
            </a:r>
          </a:p>
        </p:txBody>
      </p:sp>
      <p:sp>
        <p:nvSpPr>
          <p:cNvPr id="16" name="Rectangle 15">
            <a:extLst>
              <a:ext uri="{FF2B5EF4-FFF2-40B4-BE49-F238E27FC236}">
                <a16:creationId xmlns:a16="http://schemas.microsoft.com/office/drawing/2014/main" id="{4BA24426-05B1-4941-8A6A-8C868D430F4E}"/>
              </a:ext>
            </a:extLst>
          </p:cNvPr>
          <p:cNvSpPr/>
          <p:nvPr/>
        </p:nvSpPr>
        <p:spPr>
          <a:xfrm>
            <a:off x="86020" y="5325124"/>
            <a:ext cx="4659566" cy="1446550"/>
          </a:xfrm>
          <a:prstGeom prst="rect">
            <a:avLst/>
          </a:prstGeom>
        </p:spPr>
        <p:txBody>
          <a:bodyPr wrap="square">
            <a:spAutoFit/>
          </a:bodyPr>
          <a:lstStyle/>
          <a:p>
            <a:r>
              <a:rPr lang="en-US" sz="2200" i="1" dirty="0"/>
              <a:t>(where:</a:t>
            </a:r>
          </a:p>
          <a:p>
            <a:r>
              <a:rPr lang="en-US" sz="2200" i="1" dirty="0"/>
              <a:t>S</a:t>
            </a:r>
            <a:r>
              <a:rPr lang="en-US" sz="2200" i="1" baseline="-25000" dirty="0"/>
              <a:t>J</a:t>
            </a:r>
            <a:r>
              <a:rPr lang="en-US" sz="1200" i="1" dirty="0"/>
              <a:t> </a:t>
            </a:r>
            <a:r>
              <a:rPr lang="en-US" sz="2200" i="1" dirty="0"/>
              <a:t>= juvenile IBI survival</a:t>
            </a:r>
          </a:p>
          <a:p>
            <a:r>
              <a:rPr lang="en-US" sz="2200" i="1" dirty="0"/>
              <a:t>S</a:t>
            </a:r>
            <a:r>
              <a:rPr lang="en-US" sz="2200" i="1" baseline="-25000" dirty="0"/>
              <a:t>A</a:t>
            </a:r>
            <a:r>
              <a:rPr lang="en-US" sz="1200" i="1" dirty="0"/>
              <a:t> </a:t>
            </a:r>
            <a:r>
              <a:rPr lang="en-US" sz="2200" i="1" dirty="0"/>
              <a:t>= adult IBI survival</a:t>
            </a:r>
          </a:p>
          <a:p>
            <a:r>
              <a:rPr lang="en-US" sz="2200" i="1" dirty="0"/>
              <a:t>F</a:t>
            </a:r>
            <a:r>
              <a:rPr lang="en-US" sz="2200" i="1" baseline="-25000" dirty="0"/>
              <a:t>A</a:t>
            </a:r>
            <a:r>
              <a:rPr lang="en-US" sz="2200" i="1" dirty="0"/>
              <a:t> = adult IBI fecundity)</a:t>
            </a:r>
          </a:p>
        </p:txBody>
      </p:sp>
      <p:sp>
        <p:nvSpPr>
          <p:cNvPr id="2" name="TextBox 1">
            <a:extLst>
              <a:ext uri="{FF2B5EF4-FFF2-40B4-BE49-F238E27FC236}">
                <a16:creationId xmlns:a16="http://schemas.microsoft.com/office/drawing/2014/main" id="{75D7BEDC-20EA-AF3A-4970-E900EC7DB846}"/>
              </a:ext>
            </a:extLst>
          </p:cNvPr>
          <p:cNvSpPr txBox="1"/>
          <p:nvPr/>
        </p:nvSpPr>
        <p:spPr>
          <a:xfrm>
            <a:off x="7778379" y="6008340"/>
            <a:ext cx="4413621" cy="830997"/>
          </a:xfrm>
          <a:prstGeom prst="rect">
            <a:avLst/>
          </a:prstGeom>
          <a:noFill/>
        </p:spPr>
        <p:txBody>
          <a:bodyPr wrap="square" rtlCol="0">
            <a:spAutoFit/>
          </a:bodyPr>
          <a:lstStyle/>
          <a:p>
            <a:pPr algn="r"/>
            <a:r>
              <a:rPr lang="en-US" sz="1600" dirty="0">
                <a:latin typeface="+mj-lt"/>
                <a:cs typeface="Franklin Gothic Medium"/>
              </a:rPr>
              <a:t>Brook et al. 2018. </a:t>
            </a:r>
            <a:r>
              <a:rPr lang="en-US" sz="1600" i="1" dirty="0">
                <a:latin typeface="+mj-lt"/>
                <a:cs typeface="Franklin Gothic Medium"/>
              </a:rPr>
              <a:t>Conservation Biology.</a:t>
            </a:r>
            <a:endParaRPr lang="en-US" sz="1600" dirty="0">
              <a:latin typeface="+mj-lt"/>
              <a:cs typeface="Franklin Gothic Medium"/>
            </a:endParaRPr>
          </a:p>
          <a:p>
            <a:pPr algn="r"/>
            <a:r>
              <a:rPr lang="en-US" sz="1600" dirty="0">
                <a:latin typeface="+mj-lt"/>
                <a:cs typeface="Franklin Gothic Medium"/>
              </a:rPr>
              <a:t>Leslie 1945 </a:t>
            </a:r>
            <a:r>
              <a:rPr lang="en-US" sz="1600" i="1" dirty="0" err="1">
                <a:latin typeface="+mj-lt"/>
                <a:cs typeface="Franklin Gothic Medium"/>
              </a:rPr>
              <a:t>Biometrika</a:t>
            </a:r>
            <a:r>
              <a:rPr lang="en-US" sz="1600" i="1" dirty="0">
                <a:latin typeface="+mj-lt"/>
                <a:cs typeface="Franklin Gothic Medium"/>
              </a:rPr>
              <a:t>. </a:t>
            </a:r>
            <a:r>
              <a:rPr lang="en-US" sz="1600" dirty="0">
                <a:latin typeface="+mj-lt"/>
                <a:cs typeface="Franklin Gothic Medium"/>
              </a:rPr>
              <a:t>Leslie 1948 </a:t>
            </a:r>
            <a:r>
              <a:rPr lang="en-US" sz="1600" i="1" dirty="0" err="1">
                <a:latin typeface="+mj-lt"/>
                <a:cs typeface="Franklin Gothic Medium"/>
              </a:rPr>
              <a:t>Biometrika</a:t>
            </a:r>
            <a:r>
              <a:rPr lang="en-US" sz="1600" i="1" dirty="0">
                <a:latin typeface="+mj-lt"/>
                <a:cs typeface="Franklin Gothic Medium"/>
              </a:rPr>
              <a:t>.</a:t>
            </a:r>
          </a:p>
          <a:p>
            <a:pPr algn="r"/>
            <a:r>
              <a:rPr lang="en-US" sz="1600" dirty="0" err="1">
                <a:latin typeface="+mj-lt"/>
                <a:cs typeface="Franklin Gothic Medium"/>
              </a:rPr>
              <a:t>Lefkovitch</a:t>
            </a:r>
            <a:r>
              <a:rPr lang="en-US" sz="1600" dirty="0">
                <a:latin typeface="+mj-lt"/>
                <a:cs typeface="Franklin Gothic Medium"/>
              </a:rPr>
              <a:t> 1965 </a:t>
            </a:r>
            <a:r>
              <a:rPr lang="en-US" sz="1600" i="1" dirty="0">
                <a:latin typeface="+mj-lt"/>
                <a:cs typeface="Franklin Gothic Medium"/>
              </a:rPr>
              <a:t>Biometrics.</a:t>
            </a:r>
            <a:endParaRPr lang="en-US" sz="1600" dirty="0">
              <a:latin typeface="+mj-lt"/>
              <a:cs typeface="Franklin Gothic Medium"/>
            </a:endParaRP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A12C0B53-A8E9-1BFA-2E19-3CAFA22AEB4F}"/>
                  </a:ext>
                </a:extLst>
              </p:cNvPr>
              <p:cNvSpPr/>
              <p:nvPr/>
            </p:nvSpPr>
            <p:spPr>
              <a:xfrm>
                <a:off x="3763587" y="5393660"/>
                <a:ext cx="5717148" cy="1107996"/>
              </a:xfrm>
              <a:prstGeom prst="rect">
                <a:avLst/>
              </a:prstGeom>
            </p:spPr>
            <p:txBody>
              <a:bodyPr wrap="square">
                <a:spAutoFit/>
              </a:bodyPr>
              <a:lstStyle/>
              <a:p>
                <a:r>
                  <a:rPr lang="en-US" sz="2200" i="1" dirty="0"/>
                  <a:t>We can explore the </a:t>
                </a:r>
              </a:p>
              <a:p>
                <a:r>
                  <a:rPr lang="en-US" sz="2200" b="1" i="1" dirty="0">
                    <a:solidFill>
                      <a:srgbClr val="C00000"/>
                    </a:solidFill>
                  </a:rPr>
                  <a:t>zero-population growth line a</a:t>
                </a:r>
                <a14:m>
                  <m:oMath xmlns:m="http://schemas.openxmlformats.org/officeDocument/2006/math">
                    <m:r>
                      <a:rPr lang="en-US" sz="2200" b="1" i="1" smtClean="0">
                        <a:solidFill>
                          <a:srgbClr val="C00000"/>
                        </a:solidFill>
                        <a:latin typeface="Cambria Math" panose="02040503050406030204" pitchFamily="18" charset="0"/>
                      </a:rPr>
                      <m:t>𝒕</m:t>
                    </m:r>
                    <m:r>
                      <a:rPr lang="en-US" sz="2200" b="1" i="1" smtClean="0">
                        <a:solidFill>
                          <a:srgbClr val="C00000"/>
                        </a:solidFill>
                        <a:latin typeface="Cambria Math" panose="02040503050406030204" pitchFamily="18" charset="0"/>
                      </a:rPr>
                      <m:t> </m:t>
                    </m:r>
                    <m:r>
                      <a:rPr lang="en-US" sz="2200" b="1" i="1">
                        <a:solidFill>
                          <a:srgbClr val="C00000"/>
                        </a:solidFill>
                        <a:latin typeface="Cambria Math" charset="0"/>
                      </a:rPr>
                      <m:t>𝝀</m:t>
                    </m:r>
                  </m:oMath>
                </a14:m>
                <a:r>
                  <a:rPr lang="en-US" sz="2200" b="1" i="1" dirty="0">
                    <a:solidFill>
                      <a:srgbClr val="C00000"/>
                    </a:solidFill>
                  </a:rPr>
                  <a:t> = 1 </a:t>
                </a:r>
              </a:p>
              <a:p>
                <a:r>
                  <a:rPr lang="en-US" sz="2200" i="1" dirty="0"/>
                  <a:t>for differing values of </a:t>
                </a:r>
                <a:r>
                  <a:rPr lang="en-US" sz="2200" i="1" dirty="0" err="1"/>
                  <a:t>s</a:t>
                </a:r>
                <a:r>
                  <a:rPr lang="en-US" sz="2200" i="1" baseline="-25000" dirty="0" err="1"/>
                  <a:t>J</a:t>
                </a:r>
                <a:r>
                  <a:rPr lang="en-US" sz="2200" i="1" dirty="0"/>
                  <a:t>, </a:t>
                </a:r>
                <a:r>
                  <a:rPr lang="en-US" sz="2200" i="1" dirty="0" err="1"/>
                  <a:t>s</a:t>
                </a:r>
                <a:r>
                  <a:rPr lang="en-US" sz="2200" i="1" baseline="-25000" dirty="0" err="1"/>
                  <a:t>A</a:t>
                </a:r>
                <a:r>
                  <a:rPr lang="en-US" sz="2200" i="1" dirty="0"/>
                  <a:t>, and F</a:t>
                </a:r>
                <a:r>
                  <a:rPr lang="en-US" sz="2200" i="1" baseline="-25000" dirty="0"/>
                  <a:t>A</a:t>
                </a:r>
                <a:r>
                  <a:rPr lang="en-US" sz="2200" b="1" i="1" dirty="0"/>
                  <a:t>.</a:t>
                </a:r>
              </a:p>
            </p:txBody>
          </p:sp>
        </mc:Choice>
        <mc:Fallback xmlns="">
          <p:sp>
            <p:nvSpPr>
              <p:cNvPr id="3" name="Rectangle 2">
                <a:extLst>
                  <a:ext uri="{FF2B5EF4-FFF2-40B4-BE49-F238E27FC236}">
                    <a16:creationId xmlns:a16="http://schemas.microsoft.com/office/drawing/2014/main" id="{A12C0B53-A8E9-1BFA-2E19-3CAFA22AEB4F}"/>
                  </a:ext>
                </a:extLst>
              </p:cNvPr>
              <p:cNvSpPr>
                <a:spLocks noRot="1" noChangeAspect="1" noMove="1" noResize="1" noEditPoints="1" noAdjustHandles="1" noChangeArrowheads="1" noChangeShapeType="1" noTextEdit="1"/>
              </p:cNvSpPr>
              <p:nvPr/>
            </p:nvSpPr>
            <p:spPr>
              <a:xfrm>
                <a:off x="3763587" y="5393660"/>
                <a:ext cx="5717148" cy="1107996"/>
              </a:xfrm>
              <a:prstGeom prst="rect">
                <a:avLst/>
              </a:prstGeom>
              <a:blipFill>
                <a:blip r:embed="rId5"/>
                <a:stretch>
                  <a:fillRect l="-1330" t="-3371" b="-8989"/>
                </a:stretch>
              </a:blipFill>
            </p:spPr>
            <p:txBody>
              <a:bodyPr/>
              <a:lstStyle/>
              <a:p>
                <a:r>
                  <a:rPr lang="en-US">
                    <a:noFill/>
                  </a:rPr>
                  <a:t> </a:t>
                </a:r>
              </a:p>
            </p:txBody>
          </p:sp>
        </mc:Fallback>
      </mc:AlternateContent>
      <p:cxnSp>
        <p:nvCxnSpPr>
          <p:cNvPr id="4" name="Straight Arrow Connector 3">
            <a:extLst>
              <a:ext uri="{FF2B5EF4-FFF2-40B4-BE49-F238E27FC236}">
                <a16:creationId xmlns:a16="http://schemas.microsoft.com/office/drawing/2014/main" id="{F42B53BC-AC4E-0963-D77E-ABD791DBF3E2}"/>
              </a:ext>
            </a:extLst>
          </p:cNvPr>
          <p:cNvCxnSpPr>
            <a:cxnSpLocks/>
          </p:cNvCxnSpPr>
          <p:nvPr/>
        </p:nvCxnSpPr>
        <p:spPr>
          <a:xfrm flipV="1">
            <a:off x="6826681" y="4753608"/>
            <a:ext cx="0" cy="102235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422607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49F32-783B-5969-8B00-AE29F758F9EA}"/>
              </a:ext>
            </a:extLst>
          </p:cNvPr>
          <p:cNvSpPr>
            <a:spLocks noGrp="1"/>
          </p:cNvSpPr>
          <p:nvPr>
            <p:ph type="title"/>
          </p:nvPr>
        </p:nvSpPr>
        <p:spPr>
          <a:xfrm>
            <a:off x="838200" y="365125"/>
            <a:ext cx="6632643" cy="1325563"/>
          </a:xfrm>
        </p:spPr>
        <p:txBody>
          <a:bodyPr>
            <a:normAutofit/>
          </a:bodyPr>
          <a:lstStyle/>
          <a:p>
            <a:r>
              <a:rPr lang="en-US" dirty="0"/>
              <a:t>Modeling demographic complexity</a:t>
            </a:r>
          </a:p>
        </p:txBody>
      </p:sp>
      <p:sp>
        <p:nvSpPr>
          <p:cNvPr id="10" name="Rectangle 9">
            <a:extLst>
              <a:ext uri="{FF2B5EF4-FFF2-40B4-BE49-F238E27FC236}">
                <a16:creationId xmlns:a16="http://schemas.microsoft.com/office/drawing/2014/main" id="{BF02E913-B0C4-60C0-7132-F312D14CFBF0}"/>
              </a:ext>
            </a:extLst>
          </p:cNvPr>
          <p:cNvSpPr/>
          <p:nvPr/>
        </p:nvSpPr>
        <p:spPr>
          <a:xfrm>
            <a:off x="7003851" y="120607"/>
            <a:ext cx="5311833" cy="2031325"/>
          </a:xfrm>
          <a:prstGeom prst="rect">
            <a:avLst/>
          </a:prstGeom>
        </p:spPr>
        <p:txBody>
          <a:bodyPr wrap="square">
            <a:spAutoFit/>
          </a:bodyPr>
          <a:lstStyle/>
          <a:p>
            <a:pPr algn="ctr"/>
            <a:r>
              <a:rPr lang="en-US" dirty="0">
                <a:effectLst/>
                <a:latin typeface="Helvetica Light" panose="020B0403020202020204" pitchFamily="34" charset="0"/>
              </a:rPr>
              <a:t>1. Populations are divided into compartments</a:t>
            </a:r>
          </a:p>
          <a:p>
            <a:pPr algn="ctr"/>
            <a:r>
              <a:rPr lang="en-US" dirty="0">
                <a:effectLst/>
                <a:latin typeface="Helvetica Light" panose="020B0403020202020204" pitchFamily="34" charset="0"/>
              </a:rPr>
              <a:t>2.</a:t>
            </a:r>
            <a:r>
              <a:rPr lang="en-US" dirty="0">
                <a:latin typeface="Helvetica Light" panose="020B0403020202020204" pitchFamily="34" charset="0"/>
              </a:rPr>
              <a:t> Individuals within a compartment are homogenously mixed</a:t>
            </a:r>
            <a:r>
              <a:rPr lang="en-US" dirty="0">
                <a:effectLst/>
                <a:latin typeface="Helvetica Light" panose="020B0403020202020204" pitchFamily="34" charset="0"/>
              </a:rPr>
              <a:t> </a:t>
            </a:r>
          </a:p>
          <a:p>
            <a:pPr algn="ctr"/>
            <a:r>
              <a:rPr lang="en-US" dirty="0">
                <a:latin typeface="Helvetica Light" panose="020B0403020202020204" pitchFamily="34" charset="0"/>
              </a:rPr>
              <a:t>3. </a:t>
            </a:r>
            <a:r>
              <a:rPr lang="en-US" dirty="0">
                <a:effectLst/>
                <a:latin typeface="Helvetica Light" panose="020B0403020202020204" pitchFamily="34" charset="0"/>
              </a:rPr>
              <a:t>Compartments and transition rates are </a:t>
            </a:r>
          </a:p>
          <a:p>
            <a:pPr algn="ctr"/>
            <a:r>
              <a:rPr lang="en-US" dirty="0">
                <a:effectLst/>
                <a:latin typeface="Helvetica Light" panose="020B0403020202020204" pitchFamily="34" charset="0"/>
              </a:rPr>
              <a:t>determined by biological systems</a:t>
            </a:r>
          </a:p>
          <a:p>
            <a:pPr algn="ctr"/>
            <a:r>
              <a:rPr lang="en-US" dirty="0">
                <a:effectLst/>
                <a:latin typeface="Helvetica Light" panose="020B0403020202020204" pitchFamily="34" charset="0"/>
              </a:rPr>
              <a:t>4. Rates of transferring between compartments </a:t>
            </a:r>
          </a:p>
          <a:p>
            <a:pPr algn="ctr"/>
            <a:r>
              <a:rPr lang="en-US" dirty="0">
                <a:effectLst/>
                <a:latin typeface="Helvetica Light" panose="020B0403020202020204" pitchFamily="34" charset="0"/>
              </a:rPr>
              <a:t>are expressed mathematically </a:t>
            </a:r>
          </a:p>
        </p:txBody>
      </p:sp>
      <p:cxnSp>
        <p:nvCxnSpPr>
          <p:cNvPr id="14" name="Curved Connector 13">
            <a:extLst>
              <a:ext uri="{FF2B5EF4-FFF2-40B4-BE49-F238E27FC236}">
                <a16:creationId xmlns:a16="http://schemas.microsoft.com/office/drawing/2014/main" id="{DE67862D-3FD5-63D8-9D4A-585402775B99}"/>
              </a:ext>
            </a:extLst>
          </p:cNvPr>
          <p:cNvCxnSpPr>
            <a:cxnSpLocks/>
          </p:cNvCxnSpPr>
          <p:nvPr/>
        </p:nvCxnSpPr>
        <p:spPr>
          <a:xfrm rot="16200000" flipH="1" flipV="1">
            <a:off x="2544700" y="2499943"/>
            <a:ext cx="1049928" cy="1238597"/>
          </a:xfrm>
          <a:prstGeom prst="curvedConnector4">
            <a:avLst>
              <a:gd name="adj1" fmla="val -50275"/>
              <a:gd name="adj2" fmla="val 145302"/>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4AAA74DA-D175-C884-A8D4-9D243A5075C3}"/>
              </a:ext>
            </a:extLst>
          </p:cNvPr>
          <p:cNvSpPr/>
          <p:nvPr/>
        </p:nvSpPr>
        <p:spPr>
          <a:xfrm>
            <a:off x="1021245" y="2151932"/>
            <a:ext cx="970138" cy="430887"/>
          </a:xfrm>
          <a:prstGeom prst="rect">
            <a:avLst/>
          </a:prstGeom>
        </p:spPr>
        <p:txBody>
          <a:bodyPr wrap="none">
            <a:spAutoFit/>
          </a:bodyPr>
          <a:lstStyle/>
          <a:p>
            <a:pPr algn="ctr"/>
            <a:r>
              <a:rPr lang="en-US" sz="2200" b="1" dirty="0">
                <a:effectLst/>
                <a:latin typeface="Helvetica" pitchFamily="2" charset="0"/>
              </a:rPr>
              <a:t>births</a:t>
            </a:r>
            <a:endParaRPr lang="en-US" sz="2200" dirty="0">
              <a:effectLst/>
              <a:latin typeface="Helvetica" pitchFamily="2" charset="0"/>
            </a:endParaRPr>
          </a:p>
        </p:txBody>
      </p:sp>
      <p:sp>
        <p:nvSpPr>
          <p:cNvPr id="16" name="Rectangle 15">
            <a:extLst>
              <a:ext uri="{FF2B5EF4-FFF2-40B4-BE49-F238E27FC236}">
                <a16:creationId xmlns:a16="http://schemas.microsoft.com/office/drawing/2014/main" id="{362FB7F4-283B-2AFF-78ED-2E24FF286FC7}"/>
              </a:ext>
            </a:extLst>
          </p:cNvPr>
          <p:cNvSpPr/>
          <p:nvPr/>
        </p:nvSpPr>
        <p:spPr>
          <a:xfrm>
            <a:off x="2450366" y="2610702"/>
            <a:ext cx="2477193" cy="2099855"/>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Helvetica" pitchFamily="2" charset="0"/>
              </a:rPr>
              <a:t>Madagascar</a:t>
            </a:r>
          </a:p>
          <a:p>
            <a:pPr algn="ctr"/>
            <a:r>
              <a:rPr lang="en-US" sz="3200" dirty="0">
                <a:latin typeface="Helvetica" pitchFamily="2" charset="0"/>
              </a:rPr>
              <a:t>(N)</a:t>
            </a:r>
          </a:p>
        </p:txBody>
      </p:sp>
      <p:cxnSp>
        <p:nvCxnSpPr>
          <p:cNvPr id="17" name="Curved Connector 16">
            <a:extLst>
              <a:ext uri="{FF2B5EF4-FFF2-40B4-BE49-F238E27FC236}">
                <a16:creationId xmlns:a16="http://schemas.microsoft.com/office/drawing/2014/main" id="{2AC01C2A-D9FF-FA19-FAEF-022AA757317D}"/>
              </a:ext>
            </a:extLst>
          </p:cNvPr>
          <p:cNvCxnSpPr>
            <a:cxnSpLocks/>
          </p:cNvCxnSpPr>
          <p:nvPr/>
        </p:nvCxnSpPr>
        <p:spPr>
          <a:xfrm flipV="1">
            <a:off x="5034902" y="4199239"/>
            <a:ext cx="872837" cy="1"/>
          </a:xfrm>
          <a:prstGeom prst="curvedConnector3">
            <a:avLst>
              <a:gd name="adj1" fmla="val 50000"/>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BCDDCC88-0D55-E15B-A4D3-8FB2E070849F}"/>
              </a:ext>
            </a:extLst>
          </p:cNvPr>
          <p:cNvSpPr/>
          <p:nvPr/>
        </p:nvSpPr>
        <p:spPr>
          <a:xfrm>
            <a:off x="5034902" y="3660630"/>
            <a:ext cx="1096775" cy="430887"/>
          </a:xfrm>
          <a:prstGeom prst="rect">
            <a:avLst/>
          </a:prstGeom>
        </p:spPr>
        <p:txBody>
          <a:bodyPr wrap="none">
            <a:spAutoFit/>
          </a:bodyPr>
          <a:lstStyle/>
          <a:p>
            <a:pPr algn="ctr"/>
            <a:r>
              <a:rPr lang="en-US" sz="2200" b="1" dirty="0">
                <a:effectLst/>
                <a:latin typeface="Helvetica" pitchFamily="2" charset="0"/>
              </a:rPr>
              <a:t>deaths</a:t>
            </a:r>
            <a:endParaRPr lang="en-US" sz="2200" dirty="0">
              <a:effectLst/>
              <a:latin typeface="Helvetica" pitchFamily="2" charset="0"/>
            </a:endParaRPr>
          </a:p>
        </p:txBody>
      </p:sp>
      <p:grpSp>
        <p:nvGrpSpPr>
          <p:cNvPr id="19" name="Group 18">
            <a:extLst>
              <a:ext uri="{FF2B5EF4-FFF2-40B4-BE49-F238E27FC236}">
                <a16:creationId xmlns:a16="http://schemas.microsoft.com/office/drawing/2014/main" id="{3247E1F4-C226-FC66-F1B5-3134D4AE7979}"/>
              </a:ext>
            </a:extLst>
          </p:cNvPr>
          <p:cNvGrpSpPr/>
          <p:nvPr/>
        </p:nvGrpSpPr>
        <p:grpSpPr>
          <a:xfrm>
            <a:off x="7141166" y="2396450"/>
            <a:ext cx="2723745" cy="2705673"/>
            <a:chOff x="1122122" y="2071419"/>
            <a:chExt cx="2890433" cy="3011819"/>
          </a:xfrm>
        </p:grpSpPr>
        <p:pic>
          <p:nvPicPr>
            <p:cNvPr id="20" name="Picture 19">
              <a:extLst>
                <a:ext uri="{FF2B5EF4-FFF2-40B4-BE49-F238E27FC236}">
                  <a16:creationId xmlns:a16="http://schemas.microsoft.com/office/drawing/2014/main" id="{59F58861-8B3F-4454-4259-D48A5622A024}"/>
                </a:ext>
              </a:extLst>
            </p:cNvPr>
            <p:cNvPicPr>
              <a:picLocks noChangeAspect="1"/>
            </p:cNvPicPr>
            <p:nvPr/>
          </p:nvPicPr>
          <p:blipFill rotWithShape="1">
            <a:blip r:embed="rId3"/>
            <a:srcRect l="8092" t="11035" r="10983"/>
            <a:stretch/>
          </p:blipFill>
          <p:spPr>
            <a:xfrm>
              <a:off x="1122122" y="2071419"/>
              <a:ext cx="2890433" cy="3011819"/>
            </a:xfrm>
            <a:prstGeom prst="rect">
              <a:avLst/>
            </a:prstGeom>
          </p:spPr>
        </p:pic>
        <p:sp>
          <p:nvSpPr>
            <p:cNvPr id="21" name="Freeform 20">
              <a:extLst>
                <a:ext uri="{FF2B5EF4-FFF2-40B4-BE49-F238E27FC236}">
                  <a16:creationId xmlns:a16="http://schemas.microsoft.com/office/drawing/2014/main" id="{0AA6E91A-06BC-7142-3488-EFBFB4B98D1C}"/>
                </a:ext>
              </a:extLst>
            </p:cNvPr>
            <p:cNvSpPr/>
            <p:nvPr/>
          </p:nvSpPr>
          <p:spPr>
            <a:xfrm>
              <a:off x="3459304" y="3968424"/>
              <a:ext cx="274681" cy="505992"/>
            </a:xfrm>
            <a:custGeom>
              <a:avLst/>
              <a:gdLst>
                <a:gd name="connsiteX0" fmla="*/ 43370 w 274681"/>
                <a:gd name="connsiteY0" fmla="*/ 187940 h 505992"/>
                <a:gd name="connsiteX1" fmla="*/ 43370 w 274681"/>
                <a:gd name="connsiteY1" fmla="*/ 187940 h 505992"/>
                <a:gd name="connsiteX2" fmla="*/ 46985 w 274681"/>
                <a:gd name="connsiteY2" fmla="*/ 281910 h 505992"/>
                <a:gd name="connsiteX3" fmla="*/ 43370 w 274681"/>
                <a:gd name="connsiteY3" fmla="*/ 339737 h 505992"/>
                <a:gd name="connsiteX4" fmla="*/ 39756 w 274681"/>
                <a:gd name="connsiteY4" fmla="*/ 350580 h 505992"/>
                <a:gd name="connsiteX5" fmla="*/ 28913 w 274681"/>
                <a:gd name="connsiteY5" fmla="*/ 357808 h 505992"/>
                <a:gd name="connsiteX6" fmla="*/ 14456 w 274681"/>
                <a:gd name="connsiteY6" fmla="*/ 372265 h 505992"/>
                <a:gd name="connsiteX7" fmla="*/ 10842 w 274681"/>
                <a:gd name="connsiteY7" fmla="*/ 383108 h 505992"/>
                <a:gd name="connsiteX8" fmla="*/ 0 w 274681"/>
                <a:gd name="connsiteY8" fmla="*/ 404793 h 505992"/>
                <a:gd name="connsiteX9" fmla="*/ 10842 w 274681"/>
                <a:gd name="connsiteY9" fmla="*/ 455393 h 505992"/>
                <a:gd name="connsiteX10" fmla="*/ 18071 w 274681"/>
                <a:gd name="connsiteY10" fmla="*/ 462621 h 505992"/>
                <a:gd name="connsiteX11" fmla="*/ 32528 w 274681"/>
                <a:gd name="connsiteY11" fmla="*/ 491535 h 505992"/>
                <a:gd name="connsiteX12" fmla="*/ 54213 w 274681"/>
                <a:gd name="connsiteY12" fmla="*/ 505992 h 505992"/>
                <a:gd name="connsiteX13" fmla="*/ 104812 w 274681"/>
                <a:gd name="connsiteY13" fmla="*/ 502378 h 505992"/>
                <a:gd name="connsiteX14" fmla="*/ 119269 w 274681"/>
                <a:gd name="connsiteY14" fmla="*/ 484306 h 505992"/>
                <a:gd name="connsiteX15" fmla="*/ 130112 w 274681"/>
                <a:gd name="connsiteY15" fmla="*/ 480692 h 505992"/>
                <a:gd name="connsiteX16" fmla="*/ 144569 w 274681"/>
                <a:gd name="connsiteY16" fmla="*/ 451778 h 505992"/>
                <a:gd name="connsiteX17" fmla="*/ 155411 w 274681"/>
                <a:gd name="connsiteY17" fmla="*/ 419250 h 505992"/>
                <a:gd name="connsiteX18" fmla="*/ 159026 w 274681"/>
                <a:gd name="connsiteY18" fmla="*/ 408408 h 505992"/>
                <a:gd name="connsiteX19" fmla="*/ 166254 w 274681"/>
                <a:gd name="connsiteY19" fmla="*/ 397565 h 505992"/>
                <a:gd name="connsiteX20" fmla="*/ 169868 w 274681"/>
                <a:gd name="connsiteY20" fmla="*/ 386722 h 505992"/>
                <a:gd name="connsiteX21" fmla="*/ 184325 w 274681"/>
                <a:gd name="connsiteY21" fmla="*/ 372265 h 505992"/>
                <a:gd name="connsiteX22" fmla="*/ 195168 w 274681"/>
                <a:gd name="connsiteY22" fmla="*/ 339737 h 505992"/>
                <a:gd name="connsiteX23" fmla="*/ 198782 w 274681"/>
                <a:gd name="connsiteY23" fmla="*/ 328895 h 505992"/>
                <a:gd name="connsiteX24" fmla="*/ 206011 w 274681"/>
                <a:gd name="connsiteY24" fmla="*/ 318052 h 505992"/>
                <a:gd name="connsiteX25" fmla="*/ 216853 w 274681"/>
                <a:gd name="connsiteY25" fmla="*/ 296367 h 505992"/>
                <a:gd name="connsiteX26" fmla="*/ 224082 w 274681"/>
                <a:gd name="connsiteY26" fmla="*/ 274681 h 505992"/>
                <a:gd name="connsiteX27" fmla="*/ 227696 w 274681"/>
                <a:gd name="connsiteY27" fmla="*/ 263838 h 505992"/>
                <a:gd name="connsiteX28" fmla="*/ 231310 w 274681"/>
                <a:gd name="connsiteY28" fmla="*/ 252996 h 505992"/>
                <a:gd name="connsiteX29" fmla="*/ 238539 w 274681"/>
                <a:gd name="connsiteY29" fmla="*/ 224082 h 505992"/>
                <a:gd name="connsiteX30" fmla="*/ 245767 w 274681"/>
                <a:gd name="connsiteY30" fmla="*/ 195168 h 505992"/>
                <a:gd name="connsiteX31" fmla="*/ 249381 w 274681"/>
                <a:gd name="connsiteY31" fmla="*/ 180711 h 505992"/>
                <a:gd name="connsiteX32" fmla="*/ 267453 w 274681"/>
                <a:gd name="connsiteY32" fmla="*/ 126498 h 505992"/>
                <a:gd name="connsiteX33" fmla="*/ 271067 w 274681"/>
                <a:gd name="connsiteY33" fmla="*/ 115655 h 505992"/>
                <a:gd name="connsiteX34" fmla="*/ 274681 w 274681"/>
                <a:gd name="connsiteY34" fmla="*/ 104812 h 505992"/>
                <a:gd name="connsiteX35" fmla="*/ 271067 w 274681"/>
                <a:gd name="connsiteY35" fmla="*/ 32528 h 505992"/>
                <a:gd name="connsiteX36" fmla="*/ 252996 w 274681"/>
                <a:gd name="connsiteY36" fmla="*/ 14457 h 505992"/>
                <a:gd name="connsiteX37" fmla="*/ 234924 w 274681"/>
                <a:gd name="connsiteY37" fmla="*/ 0 h 505992"/>
                <a:gd name="connsiteX38" fmla="*/ 227696 w 274681"/>
                <a:gd name="connsiteY38" fmla="*/ 10842 h 505992"/>
                <a:gd name="connsiteX39" fmla="*/ 220468 w 274681"/>
                <a:gd name="connsiteY39" fmla="*/ 18071 h 505992"/>
                <a:gd name="connsiteX40" fmla="*/ 206011 w 274681"/>
                <a:gd name="connsiteY40" fmla="*/ 46985 h 505992"/>
                <a:gd name="connsiteX41" fmla="*/ 198782 w 274681"/>
                <a:gd name="connsiteY41" fmla="*/ 68670 h 505992"/>
                <a:gd name="connsiteX42" fmla="*/ 195168 w 274681"/>
                <a:gd name="connsiteY42" fmla="*/ 79513 h 505992"/>
                <a:gd name="connsiteX43" fmla="*/ 187939 w 274681"/>
                <a:gd name="connsiteY43" fmla="*/ 86741 h 505992"/>
                <a:gd name="connsiteX44" fmla="*/ 177097 w 274681"/>
                <a:gd name="connsiteY44" fmla="*/ 108427 h 505992"/>
                <a:gd name="connsiteX45" fmla="*/ 162640 w 274681"/>
                <a:gd name="connsiteY45" fmla="*/ 122884 h 505992"/>
                <a:gd name="connsiteX46" fmla="*/ 130112 w 274681"/>
                <a:gd name="connsiteY46" fmla="*/ 130112 h 505992"/>
                <a:gd name="connsiteX47" fmla="*/ 108426 w 274681"/>
                <a:gd name="connsiteY47" fmla="*/ 137340 h 505992"/>
                <a:gd name="connsiteX48" fmla="*/ 83127 w 274681"/>
                <a:gd name="connsiteY48" fmla="*/ 144569 h 505992"/>
                <a:gd name="connsiteX49" fmla="*/ 43370 w 274681"/>
                <a:gd name="connsiteY49" fmla="*/ 187940 h 505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74681" h="505992">
                  <a:moveTo>
                    <a:pt x="43370" y="187940"/>
                  </a:moveTo>
                  <a:lnTo>
                    <a:pt x="43370" y="187940"/>
                  </a:lnTo>
                  <a:cubicBezTo>
                    <a:pt x="44575" y="219263"/>
                    <a:pt x="46985" y="250563"/>
                    <a:pt x="46985" y="281910"/>
                  </a:cubicBezTo>
                  <a:cubicBezTo>
                    <a:pt x="46985" y="301223"/>
                    <a:pt x="45392" y="320530"/>
                    <a:pt x="43370" y="339737"/>
                  </a:cubicBezTo>
                  <a:cubicBezTo>
                    <a:pt x="42971" y="343526"/>
                    <a:pt x="42136" y="347605"/>
                    <a:pt x="39756" y="350580"/>
                  </a:cubicBezTo>
                  <a:cubicBezTo>
                    <a:pt x="37042" y="353972"/>
                    <a:pt x="32527" y="355399"/>
                    <a:pt x="28913" y="357808"/>
                  </a:cubicBezTo>
                  <a:cubicBezTo>
                    <a:pt x="19276" y="386723"/>
                    <a:pt x="33732" y="352989"/>
                    <a:pt x="14456" y="372265"/>
                  </a:cubicBezTo>
                  <a:cubicBezTo>
                    <a:pt x="11762" y="374959"/>
                    <a:pt x="12546" y="379700"/>
                    <a:pt x="10842" y="383108"/>
                  </a:cubicBezTo>
                  <a:cubicBezTo>
                    <a:pt x="-3171" y="411136"/>
                    <a:pt x="9085" y="377539"/>
                    <a:pt x="0" y="404793"/>
                  </a:cubicBezTo>
                  <a:cubicBezTo>
                    <a:pt x="808" y="411254"/>
                    <a:pt x="3486" y="448038"/>
                    <a:pt x="10842" y="455393"/>
                  </a:cubicBezTo>
                  <a:lnTo>
                    <a:pt x="18071" y="462621"/>
                  </a:lnTo>
                  <a:cubicBezTo>
                    <a:pt x="23243" y="478137"/>
                    <a:pt x="21313" y="483124"/>
                    <a:pt x="32528" y="491535"/>
                  </a:cubicBezTo>
                  <a:cubicBezTo>
                    <a:pt x="39478" y="496748"/>
                    <a:pt x="54213" y="505992"/>
                    <a:pt x="54213" y="505992"/>
                  </a:cubicBezTo>
                  <a:cubicBezTo>
                    <a:pt x="71079" y="504787"/>
                    <a:pt x="88192" y="505494"/>
                    <a:pt x="104812" y="502378"/>
                  </a:cubicBezTo>
                  <a:cubicBezTo>
                    <a:pt x="109626" y="501475"/>
                    <a:pt x="117145" y="486005"/>
                    <a:pt x="119269" y="484306"/>
                  </a:cubicBezTo>
                  <a:cubicBezTo>
                    <a:pt x="122244" y="481926"/>
                    <a:pt x="126498" y="481897"/>
                    <a:pt x="130112" y="480692"/>
                  </a:cubicBezTo>
                  <a:cubicBezTo>
                    <a:pt x="138418" y="455774"/>
                    <a:pt x="131952" y="464395"/>
                    <a:pt x="144569" y="451778"/>
                  </a:cubicBezTo>
                  <a:lnTo>
                    <a:pt x="155411" y="419250"/>
                  </a:lnTo>
                  <a:cubicBezTo>
                    <a:pt x="156616" y="415636"/>
                    <a:pt x="156913" y="411578"/>
                    <a:pt x="159026" y="408408"/>
                  </a:cubicBezTo>
                  <a:cubicBezTo>
                    <a:pt x="161435" y="404794"/>
                    <a:pt x="164312" y="401450"/>
                    <a:pt x="166254" y="397565"/>
                  </a:cubicBezTo>
                  <a:cubicBezTo>
                    <a:pt x="167958" y="394157"/>
                    <a:pt x="167654" y="389822"/>
                    <a:pt x="169868" y="386722"/>
                  </a:cubicBezTo>
                  <a:cubicBezTo>
                    <a:pt x="173829" y="381176"/>
                    <a:pt x="184325" y="372265"/>
                    <a:pt x="184325" y="372265"/>
                  </a:cubicBezTo>
                  <a:lnTo>
                    <a:pt x="195168" y="339737"/>
                  </a:lnTo>
                  <a:cubicBezTo>
                    <a:pt x="196373" y="336123"/>
                    <a:pt x="196669" y="332065"/>
                    <a:pt x="198782" y="328895"/>
                  </a:cubicBezTo>
                  <a:lnTo>
                    <a:pt x="206011" y="318052"/>
                  </a:lnTo>
                  <a:cubicBezTo>
                    <a:pt x="219189" y="278516"/>
                    <a:pt x="198174" y="338394"/>
                    <a:pt x="216853" y="296367"/>
                  </a:cubicBezTo>
                  <a:cubicBezTo>
                    <a:pt x="219948" y="289404"/>
                    <a:pt x="221672" y="281910"/>
                    <a:pt x="224082" y="274681"/>
                  </a:cubicBezTo>
                  <a:lnTo>
                    <a:pt x="227696" y="263838"/>
                  </a:lnTo>
                  <a:cubicBezTo>
                    <a:pt x="228901" y="260224"/>
                    <a:pt x="230563" y="256732"/>
                    <a:pt x="231310" y="252996"/>
                  </a:cubicBezTo>
                  <a:cubicBezTo>
                    <a:pt x="240154" y="208774"/>
                    <a:pt x="230201" y="254655"/>
                    <a:pt x="238539" y="224082"/>
                  </a:cubicBezTo>
                  <a:cubicBezTo>
                    <a:pt x="241153" y="214497"/>
                    <a:pt x="243358" y="204806"/>
                    <a:pt x="245767" y="195168"/>
                  </a:cubicBezTo>
                  <a:cubicBezTo>
                    <a:pt x="246972" y="190349"/>
                    <a:pt x="247810" y="185423"/>
                    <a:pt x="249381" y="180711"/>
                  </a:cubicBezTo>
                  <a:lnTo>
                    <a:pt x="267453" y="126498"/>
                  </a:lnTo>
                  <a:lnTo>
                    <a:pt x="271067" y="115655"/>
                  </a:lnTo>
                  <a:lnTo>
                    <a:pt x="274681" y="104812"/>
                  </a:lnTo>
                  <a:cubicBezTo>
                    <a:pt x="273476" y="80717"/>
                    <a:pt x="274187" y="56450"/>
                    <a:pt x="271067" y="32528"/>
                  </a:cubicBezTo>
                  <a:cubicBezTo>
                    <a:pt x="269804" y="22843"/>
                    <a:pt x="259078" y="19323"/>
                    <a:pt x="252996" y="14457"/>
                  </a:cubicBezTo>
                  <a:cubicBezTo>
                    <a:pt x="227254" y="-6137"/>
                    <a:pt x="268285" y="22239"/>
                    <a:pt x="234924" y="0"/>
                  </a:cubicBezTo>
                  <a:cubicBezTo>
                    <a:pt x="232515" y="3614"/>
                    <a:pt x="230409" y="7450"/>
                    <a:pt x="227696" y="10842"/>
                  </a:cubicBezTo>
                  <a:cubicBezTo>
                    <a:pt x="225567" y="13503"/>
                    <a:pt x="221992" y="15023"/>
                    <a:pt x="220468" y="18071"/>
                  </a:cubicBezTo>
                  <a:cubicBezTo>
                    <a:pt x="203856" y="51295"/>
                    <a:pt x="222341" y="30653"/>
                    <a:pt x="206011" y="46985"/>
                  </a:cubicBezTo>
                  <a:lnTo>
                    <a:pt x="198782" y="68670"/>
                  </a:lnTo>
                  <a:cubicBezTo>
                    <a:pt x="197577" y="72284"/>
                    <a:pt x="197862" y="76819"/>
                    <a:pt x="195168" y="79513"/>
                  </a:cubicBezTo>
                  <a:lnTo>
                    <a:pt x="187939" y="86741"/>
                  </a:lnTo>
                  <a:cubicBezTo>
                    <a:pt x="184441" y="97235"/>
                    <a:pt x="184739" y="99510"/>
                    <a:pt x="177097" y="108427"/>
                  </a:cubicBezTo>
                  <a:cubicBezTo>
                    <a:pt x="172662" y="113601"/>
                    <a:pt x="169323" y="121548"/>
                    <a:pt x="162640" y="122884"/>
                  </a:cubicBezTo>
                  <a:cubicBezTo>
                    <a:pt x="152322" y="124947"/>
                    <a:pt x="140320" y="127050"/>
                    <a:pt x="130112" y="130112"/>
                  </a:cubicBezTo>
                  <a:cubicBezTo>
                    <a:pt x="122814" y="132301"/>
                    <a:pt x="115655" y="134930"/>
                    <a:pt x="108426" y="137340"/>
                  </a:cubicBezTo>
                  <a:cubicBezTo>
                    <a:pt x="71976" y="149491"/>
                    <a:pt x="128526" y="130950"/>
                    <a:pt x="83127" y="144569"/>
                  </a:cubicBezTo>
                  <a:cubicBezTo>
                    <a:pt x="56492" y="152559"/>
                    <a:pt x="49996" y="180712"/>
                    <a:pt x="43370" y="187940"/>
                  </a:cubicBezTo>
                  <a:close/>
                </a:path>
              </a:pathLst>
            </a:cu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Rectangle 2">
            <a:extLst>
              <a:ext uri="{FF2B5EF4-FFF2-40B4-BE49-F238E27FC236}">
                <a16:creationId xmlns:a16="http://schemas.microsoft.com/office/drawing/2014/main" id="{31E18BCC-35B2-6B9F-9091-E3145074C587}"/>
              </a:ext>
            </a:extLst>
          </p:cNvPr>
          <p:cNvSpPr/>
          <p:nvPr/>
        </p:nvSpPr>
        <p:spPr>
          <a:xfrm>
            <a:off x="1373270" y="5161200"/>
            <a:ext cx="4631397" cy="430887"/>
          </a:xfrm>
          <a:prstGeom prst="rect">
            <a:avLst/>
          </a:prstGeom>
        </p:spPr>
        <p:txBody>
          <a:bodyPr wrap="none">
            <a:spAutoFit/>
          </a:bodyPr>
          <a:lstStyle/>
          <a:p>
            <a:pPr algn="ctr"/>
            <a:r>
              <a:rPr lang="en-US" sz="2200" b="1" dirty="0">
                <a:solidFill>
                  <a:srgbClr val="0365C0"/>
                </a:solidFill>
                <a:effectLst/>
                <a:latin typeface="Helvetica" pitchFamily="2" charset="0"/>
              </a:rPr>
              <a:t>What is wrong about this model?</a:t>
            </a:r>
            <a:endParaRPr lang="en-US" sz="2200" dirty="0">
              <a:solidFill>
                <a:srgbClr val="0365C0"/>
              </a:solidFill>
              <a:effectLst/>
              <a:latin typeface="Helvetica" pitchFamily="2" charset="0"/>
            </a:endParaRPr>
          </a:p>
        </p:txBody>
      </p:sp>
    </p:spTree>
    <p:extLst>
      <p:ext uri="{BB962C8B-B14F-4D97-AF65-F5344CB8AC3E}">
        <p14:creationId xmlns:p14="http://schemas.microsoft.com/office/powerpoint/2010/main" val="109640472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F287771C-1688-954A-9FBE-49B3C6B97895}"/>
              </a:ext>
            </a:extLst>
          </p:cNvPr>
          <p:cNvSpPr txBox="1">
            <a:spLocks/>
          </p:cNvSpPr>
          <p:nvPr/>
        </p:nvSpPr>
        <p:spPr>
          <a:xfrm>
            <a:off x="5645136" y="841141"/>
            <a:ext cx="3619921" cy="1276694"/>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2800" dirty="0">
                <a:latin typeface="+mn-lt"/>
              </a:rPr>
              <a:t>We plotted              </a:t>
            </a:r>
            <a:r>
              <a:rPr lang="en-US" sz="2800" b="1" dirty="0">
                <a:solidFill>
                  <a:srgbClr val="C00000"/>
                </a:solidFill>
                <a:latin typeface="+mn-lt"/>
              </a:rPr>
              <a:t>zero-growth lines</a:t>
            </a:r>
            <a:r>
              <a:rPr lang="en-US" sz="2800" dirty="0">
                <a:latin typeface="+mn-lt"/>
              </a:rPr>
              <a:t> to evaluate lemur population trajectories across different </a:t>
            </a:r>
            <a:r>
              <a:rPr lang="en-US" sz="2800" b="1" dirty="0">
                <a:solidFill>
                  <a:srgbClr val="C00000"/>
                </a:solidFill>
                <a:latin typeface="+mn-lt"/>
              </a:rPr>
              <a:t>mortality rates</a:t>
            </a:r>
            <a:r>
              <a:rPr lang="en-US" sz="2800" dirty="0">
                <a:latin typeface="+mn-lt"/>
              </a:rPr>
              <a:t>.</a:t>
            </a:r>
          </a:p>
        </p:txBody>
      </p:sp>
      <p:sp>
        <p:nvSpPr>
          <p:cNvPr id="6" name="TextBox 5">
            <a:extLst>
              <a:ext uri="{FF2B5EF4-FFF2-40B4-BE49-F238E27FC236}">
                <a16:creationId xmlns:a16="http://schemas.microsoft.com/office/drawing/2014/main" id="{FFD8A75C-FF89-F554-99EA-8279EC36EBAF}"/>
              </a:ext>
            </a:extLst>
          </p:cNvPr>
          <p:cNvSpPr txBox="1"/>
          <p:nvPr/>
        </p:nvSpPr>
        <p:spPr>
          <a:xfrm>
            <a:off x="6875290" y="6492875"/>
            <a:ext cx="5316710" cy="369332"/>
          </a:xfrm>
          <a:prstGeom prst="rect">
            <a:avLst/>
          </a:prstGeom>
          <a:noFill/>
        </p:spPr>
        <p:txBody>
          <a:bodyPr wrap="square" rtlCol="0">
            <a:spAutoFit/>
          </a:bodyPr>
          <a:lstStyle/>
          <a:p>
            <a:pPr algn="r"/>
            <a:r>
              <a:rPr lang="en-US" dirty="0">
                <a:cs typeface="Franklin Gothic Medium"/>
              </a:rPr>
              <a:t>Brook et al. 2018. </a:t>
            </a:r>
            <a:r>
              <a:rPr lang="en-US" i="1" dirty="0">
                <a:cs typeface="Franklin Gothic Medium"/>
              </a:rPr>
              <a:t>Conservation Biology.</a:t>
            </a:r>
            <a:r>
              <a:rPr lang="en-US" dirty="0">
                <a:cs typeface="Franklin Gothic Medium"/>
              </a:rPr>
              <a:t> </a:t>
            </a:r>
            <a:endParaRPr lang="en-US" dirty="0">
              <a:latin typeface="+mj-lt"/>
              <a:cs typeface="Franklin Gothic Medium"/>
            </a:endParaRPr>
          </a:p>
        </p:txBody>
      </p:sp>
      <p:grpSp>
        <p:nvGrpSpPr>
          <p:cNvPr id="3" name="Group 2">
            <a:extLst>
              <a:ext uri="{FF2B5EF4-FFF2-40B4-BE49-F238E27FC236}">
                <a16:creationId xmlns:a16="http://schemas.microsoft.com/office/drawing/2014/main" id="{16EBA9DB-244E-8A4E-9B7D-3E69F67D158F}"/>
              </a:ext>
            </a:extLst>
          </p:cNvPr>
          <p:cNvGrpSpPr/>
          <p:nvPr/>
        </p:nvGrpSpPr>
        <p:grpSpPr>
          <a:xfrm>
            <a:off x="2235650" y="6720948"/>
            <a:ext cx="1851051" cy="246221"/>
            <a:chOff x="2181305" y="6648848"/>
            <a:chExt cx="1851051" cy="246221"/>
          </a:xfrm>
        </p:grpSpPr>
        <p:sp>
          <p:nvSpPr>
            <p:cNvPr id="2" name="Rectangle 1">
              <a:extLst>
                <a:ext uri="{FF2B5EF4-FFF2-40B4-BE49-F238E27FC236}">
                  <a16:creationId xmlns:a16="http://schemas.microsoft.com/office/drawing/2014/main" id="{00CFC9B2-C325-B548-8788-C47952F6AE99}"/>
                </a:ext>
              </a:extLst>
            </p:cNvPr>
            <p:cNvSpPr/>
            <p:nvPr/>
          </p:nvSpPr>
          <p:spPr>
            <a:xfrm>
              <a:off x="2471530" y="6721734"/>
              <a:ext cx="1371600" cy="1296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6B5381C4-E98C-374A-8696-6006CE22390E}"/>
                </a:ext>
              </a:extLst>
            </p:cNvPr>
            <p:cNvSpPr txBox="1"/>
            <p:nvPr/>
          </p:nvSpPr>
          <p:spPr>
            <a:xfrm>
              <a:off x="2181305" y="6648848"/>
              <a:ext cx="1851051" cy="246221"/>
            </a:xfrm>
            <a:prstGeom prst="rect">
              <a:avLst/>
            </a:prstGeom>
            <a:noFill/>
          </p:spPr>
          <p:txBody>
            <a:bodyPr wrap="square" rtlCol="0">
              <a:spAutoFit/>
            </a:bodyPr>
            <a:lstStyle/>
            <a:p>
              <a:pPr algn="ctr"/>
              <a:r>
                <a:rPr lang="en-US" sz="1000" dirty="0">
                  <a:latin typeface="+mj-lt"/>
                  <a:cs typeface="Franklin Gothic Medium"/>
                </a:rPr>
                <a:t>adult mortality rate per IBI</a:t>
              </a:r>
            </a:p>
          </p:txBody>
        </p:sp>
      </p:grpSp>
      <p:grpSp>
        <p:nvGrpSpPr>
          <p:cNvPr id="41" name="Group 40">
            <a:extLst>
              <a:ext uri="{FF2B5EF4-FFF2-40B4-BE49-F238E27FC236}">
                <a16:creationId xmlns:a16="http://schemas.microsoft.com/office/drawing/2014/main" id="{23C34E7E-6A72-1CA2-24E8-F662A48D0054}"/>
              </a:ext>
            </a:extLst>
          </p:cNvPr>
          <p:cNvGrpSpPr/>
          <p:nvPr/>
        </p:nvGrpSpPr>
        <p:grpSpPr>
          <a:xfrm>
            <a:off x="0" y="0"/>
            <a:ext cx="5555517" cy="6930099"/>
            <a:chOff x="0" y="0"/>
            <a:chExt cx="5555517" cy="6930099"/>
          </a:xfrm>
        </p:grpSpPr>
        <p:grpSp>
          <p:nvGrpSpPr>
            <p:cNvPr id="30" name="Group 29">
              <a:extLst>
                <a:ext uri="{FF2B5EF4-FFF2-40B4-BE49-F238E27FC236}">
                  <a16:creationId xmlns:a16="http://schemas.microsoft.com/office/drawing/2014/main" id="{80647518-E63C-7A4F-A61B-126A4702C56C}"/>
                </a:ext>
              </a:extLst>
            </p:cNvPr>
            <p:cNvGrpSpPr/>
            <p:nvPr/>
          </p:nvGrpSpPr>
          <p:grpSpPr>
            <a:xfrm>
              <a:off x="0" y="0"/>
              <a:ext cx="5555517" cy="6930099"/>
              <a:chOff x="-54345" y="-72099"/>
              <a:chExt cx="5555517" cy="6930099"/>
            </a:xfrm>
          </p:grpSpPr>
          <p:grpSp>
            <p:nvGrpSpPr>
              <p:cNvPr id="5" name="Group 4">
                <a:extLst>
                  <a:ext uri="{FF2B5EF4-FFF2-40B4-BE49-F238E27FC236}">
                    <a16:creationId xmlns:a16="http://schemas.microsoft.com/office/drawing/2014/main" id="{DF122639-5D57-CE48-9863-E56A3DEA889E}"/>
                  </a:ext>
                </a:extLst>
              </p:cNvPr>
              <p:cNvGrpSpPr/>
              <p:nvPr/>
            </p:nvGrpSpPr>
            <p:grpSpPr>
              <a:xfrm>
                <a:off x="-54345" y="-72099"/>
                <a:ext cx="5300797" cy="6930099"/>
                <a:chOff x="-54345" y="-72099"/>
                <a:chExt cx="5300797" cy="6930099"/>
              </a:xfrm>
            </p:grpSpPr>
            <p:pic>
              <p:nvPicPr>
                <p:cNvPr id="11" name="Picture 10">
                  <a:extLst>
                    <a:ext uri="{FF2B5EF4-FFF2-40B4-BE49-F238E27FC236}">
                      <a16:creationId xmlns:a16="http://schemas.microsoft.com/office/drawing/2014/main" id="{CCB5EF80-41D6-6747-8777-72D344AA1B0C}"/>
                    </a:ext>
                  </a:extLst>
                </p:cNvPr>
                <p:cNvPicPr>
                  <a:picLocks noChangeAspect="1"/>
                </p:cNvPicPr>
                <p:nvPr/>
              </p:nvPicPr>
              <p:blipFill rotWithShape="1">
                <a:blip r:embed="rId3"/>
                <a:srcRect l="20388" t="6368" r="23208" b="49665"/>
                <a:stretch/>
              </p:blipFill>
              <p:spPr>
                <a:xfrm>
                  <a:off x="-6485" y="553728"/>
                  <a:ext cx="850636" cy="657675"/>
                </a:xfrm>
                <a:prstGeom prst="rect">
                  <a:avLst/>
                </a:prstGeom>
                <a:ln>
                  <a:noFill/>
                </a:ln>
                <a:effectLst>
                  <a:softEdge rad="112500"/>
                </a:effectLst>
              </p:spPr>
            </p:pic>
            <p:pic>
              <p:nvPicPr>
                <p:cNvPr id="12" name="Picture 11">
                  <a:extLst>
                    <a:ext uri="{FF2B5EF4-FFF2-40B4-BE49-F238E27FC236}">
                      <a16:creationId xmlns:a16="http://schemas.microsoft.com/office/drawing/2014/main" id="{D579FD54-3E63-B244-AD9C-15912E7758BE}"/>
                    </a:ext>
                  </a:extLst>
                </p:cNvPr>
                <p:cNvPicPr>
                  <a:picLocks noChangeAspect="1"/>
                </p:cNvPicPr>
                <p:nvPr/>
              </p:nvPicPr>
              <p:blipFill rotWithShape="1">
                <a:blip r:embed="rId4"/>
                <a:srcRect l="13813" r="14819" b="-2001"/>
                <a:stretch/>
              </p:blipFill>
              <p:spPr>
                <a:xfrm>
                  <a:off x="5290" y="-72099"/>
                  <a:ext cx="774176" cy="698015"/>
                </a:xfrm>
                <a:prstGeom prst="rect">
                  <a:avLst/>
                </a:prstGeom>
                <a:ln>
                  <a:noFill/>
                </a:ln>
                <a:effectLst>
                  <a:softEdge rad="112500"/>
                </a:effectLst>
              </p:spPr>
            </p:pic>
            <p:pic>
              <p:nvPicPr>
                <p:cNvPr id="16" name="Picture 15">
                  <a:extLst>
                    <a:ext uri="{FF2B5EF4-FFF2-40B4-BE49-F238E27FC236}">
                      <a16:creationId xmlns:a16="http://schemas.microsoft.com/office/drawing/2014/main" id="{F19315B2-656B-C14B-A879-1B4C3FA0DB89}"/>
                    </a:ext>
                  </a:extLst>
                </p:cNvPr>
                <p:cNvPicPr>
                  <a:picLocks noChangeAspect="1"/>
                </p:cNvPicPr>
                <p:nvPr/>
              </p:nvPicPr>
              <p:blipFill rotWithShape="1">
                <a:blip r:embed="rId5"/>
                <a:srcRect l="-1" t="10740" r="41742" b="54974"/>
                <a:stretch/>
              </p:blipFill>
              <p:spPr>
                <a:xfrm>
                  <a:off x="-11412" y="1755600"/>
                  <a:ext cx="808480" cy="697934"/>
                </a:xfrm>
                <a:prstGeom prst="rect">
                  <a:avLst/>
                </a:prstGeom>
                <a:ln>
                  <a:noFill/>
                </a:ln>
                <a:effectLst>
                  <a:softEdge rad="112500"/>
                </a:effectLst>
              </p:spPr>
            </p:pic>
            <p:pic>
              <p:nvPicPr>
                <p:cNvPr id="17" name="Picture 16">
                  <a:extLst>
                    <a:ext uri="{FF2B5EF4-FFF2-40B4-BE49-F238E27FC236}">
                      <a16:creationId xmlns:a16="http://schemas.microsoft.com/office/drawing/2014/main" id="{1AC98432-98E7-BC4B-BBA3-25B2549CE77B}"/>
                    </a:ext>
                  </a:extLst>
                </p:cNvPr>
                <p:cNvPicPr>
                  <a:picLocks noChangeAspect="1"/>
                </p:cNvPicPr>
                <p:nvPr/>
              </p:nvPicPr>
              <p:blipFill rotWithShape="1">
                <a:blip r:embed="rId6"/>
                <a:srcRect l="15925" t="5321" r="17485" b="60660"/>
                <a:stretch/>
              </p:blipFill>
              <p:spPr>
                <a:xfrm>
                  <a:off x="-53567" y="2404157"/>
                  <a:ext cx="818848" cy="657676"/>
                </a:xfrm>
                <a:prstGeom prst="rect">
                  <a:avLst/>
                </a:prstGeom>
                <a:ln>
                  <a:noFill/>
                </a:ln>
                <a:effectLst>
                  <a:softEdge rad="112500"/>
                </a:effectLst>
              </p:spPr>
            </p:pic>
            <p:pic>
              <p:nvPicPr>
                <p:cNvPr id="18" name="Picture 17">
                  <a:extLst>
                    <a:ext uri="{FF2B5EF4-FFF2-40B4-BE49-F238E27FC236}">
                      <a16:creationId xmlns:a16="http://schemas.microsoft.com/office/drawing/2014/main" id="{217C94E5-6533-7F4D-97B7-106CCBF65566}"/>
                    </a:ext>
                  </a:extLst>
                </p:cNvPr>
                <p:cNvPicPr>
                  <a:picLocks noChangeAspect="1"/>
                </p:cNvPicPr>
                <p:nvPr/>
              </p:nvPicPr>
              <p:blipFill>
                <a:blip r:embed="rId7"/>
                <a:stretch>
                  <a:fillRect/>
                </a:stretch>
              </p:blipFill>
              <p:spPr>
                <a:xfrm>
                  <a:off x="-37746" y="3631781"/>
                  <a:ext cx="850636" cy="623188"/>
                </a:xfrm>
                <a:prstGeom prst="rect">
                  <a:avLst/>
                </a:prstGeom>
                <a:ln>
                  <a:noFill/>
                </a:ln>
                <a:effectLst>
                  <a:softEdge rad="112500"/>
                </a:effectLst>
              </p:spPr>
            </p:pic>
            <p:pic>
              <p:nvPicPr>
                <p:cNvPr id="19" name="Picture 18">
                  <a:extLst>
                    <a:ext uri="{FF2B5EF4-FFF2-40B4-BE49-F238E27FC236}">
                      <a16:creationId xmlns:a16="http://schemas.microsoft.com/office/drawing/2014/main" id="{46014EE6-5445-ED45-A425-F6A9081EC700}"/>
                    </a:ext>
                  </a:extLst>
                </p:cNvPr>
                <p:cNvPicPr>
                  <a:picLocks noChangeAspect="1"/>
                </p:cNvPicPr>
                <p:nvPr/>
              </p:nvPicPr>
              <p:blipFill rotWithShape="1">
                <a:blip r:embed="rId8"/>
                <a:srcRect l="43109" t="1" r="13599" b="42253"/>
                <a:stretch/>
              </p:blipFill>
              <p:spPr>
                <a:xfrm>
                  <a:off x="-16668" y="2971791"/>
                  <a:ext cx="808481" cy="697935"/>
                </a:xfrm>
                <a:prstGeom prst="rect">
                  <a:avLst/>
                </a:prstGeom>
                <a:ln>
                  <a:noFill/>
                </a:ln>
                <a:effectLst>
                  <a:softEdge rad="112500"/>
                </a:effectLst>
              </p:spPr>
            </p:pic>
            <p:pic>
              <p:nvPicPr>
                <p:cNvPr id="20" name="Picture 19">
                  <a:extLst>
                    <a:ext uri="{FF2B5EF4-FFF2-40B4-BE49-F238E27FC236}">
                      <a16:creationId xmlns:a16="http://schemas.microsoft.com/office/drawing/2014/main" id="{A628D314-8CC3-F54E-9AA4-8311BA785375}"/>
                    </a:ext>
                  </a:extLst>
                </p:cNvPr>
                <p:cNvPicPr>
                  <a:picLocks noChangeAspect="1"/>
                </p:cNvPicPr>
                <p:nvPr/>
              </p:nvPicPr>
              <p:blipFill rotWithShape="1">
                <a:blip r:embed="rId9"/>
                <a:srcRect r="31131" b="30619"/>
                <a:stretch/>
              </p:blipFill>
              <p:spPr>
                <a:xfrm>
                  <a:off x="-15350" y="4181892"/>
                  <a:ext cx="852920" cy="694245"/>
                </a:xfrm>
                <a:prstGeom prst="rect">
                  <a:avLst/>
                </a:prstGeom>
                <a:ln>
                  <a:noFill/>
                </a:ln>
                <a:effectLst>
                  <a:softEdge rad="112500"/>
                </a:effectLst>
              </p:spPr>
            </p:pic>
            <p:pic>
              <p:nvPicPr>
                <p:cNvPr id="21" name="Picture 20">
                  <a:extLst>
                    <a:ext uri="{FF2B5EF4-FFF2-40B4-BE49-F238E27FC236}">
                      <a16:creationId xmlns:a16="http://schemas.microsoft.com/office/drawing/2014/main" id="{4D28C1CA-04E5-1840-9981-A4E0B96D3D93}"/>
                    </a:ext>
                  </a:extLst>
                </p:cNvPr>
                <p:cNvPicPr>
                  <a:picLocks noChangeAspect="1"/>
                </p:cNvPicPr>
                <p:nvPr/>
              </p:nvPicPr>
              <p:blipFill rotWithShape="1">
                <a:blip r:embed="rId10"/>
                <a:srcRect l="26679" t="25356" r="14900" b="40808"/>
                <a:stretch/>
              </p:blipFill>
              <p:spPr>
                <a:xfrm>
                  <a:off x="5290" y="1150908"/>
                  <a:ext cx="774176" cy="657675"/>
                </a:xfrm>
                <a:prstGeom prst="rect">
                  <a:avLst/>
                </a:prstGeom>
                <a:ln>
                  <a:noFill/>
                </a:ln>
                <a:effectLst>
                  <a:softEdge rad="112500"/>
                </a:effectLst>
              </p:spPr>
            </p:pic>
            <p:pic>
              <p:nvPicPr>
                <p:cNvPr id="22" name="Picture 21">
                  <a:extLst>
                    <a:ext uri="{FF2B5EF4-FFF2-40B4-BE49-F238E27FC236}">
                      <a16:creationId xmlns:a16="http://schemas.microsoft.com/office/drawing/2014/main" id="{56C8DF80-E4DA-F542-A372-D88CB12FA3E0}"/>
                    </a:ext>
                  </a:extLst>
                </p:cNvPr>
                <p:cNvPicPr>
                  <a:picLocks noChangeAspect="1"/>
                </p:cNvPicPr>
                <p:nvPr/>
              </p:nvPicPr>
              <p:blipFill rotWithShape="1">
                <a:blip r:embed="rId11"/>
                <a:srcRect l="14000" r="27174" b="25759"/>
                <a:stretch/>
              </p:blipFill>
              <p:spPr>
                <a:xfrm>
                  <a:off x="-36082" y="5381998"/>
                  <a:ext cx="892501" cy="663033"/>
                </a:xfrm>
                <a:prstGeom prst="rect">
                  <a:avLst/>
                </a:prstGeom>
                <a:ln>
                  <a:noFill/>
                </a:ln>
                <a:effectLst>
                  <a:softEdge rad="112500"/>
                </a:effectLst>
              </p:spPr>
            </p:pic>
            <p:pic>
              <p:nvPicPr>
                <p:cNvPr id="23" name="Picture 22">
                  <a:extLst>
                    <a:ext uri="{FF2B5EF4-FFF2-40B4-BE49-F238E27FC236}">
                      <a16:creationId xmlns:a16="http://schemas.microsoft.com/office/drawing/2014/main" id="{A8B061AE-8E30-774F-A959-18CE3691C5ED}"/>
                    </a:ext>
                  </a:extLst>
                </p:cNvPr>
                <p:cNvPicPr>
                  <a:picLocks noChangeAspect="1"/>
                </p:cNvPicPr>
                <p:nvPr/>
              </p:nvPicPr>
              <p:blipFill rotWithShape="1">
                <a:blip r:embed="rId12"/>
                <a:srcRect l="18133" t="16489" r="26453" b="20158"/>
                <a:stretch/>
              </p:blipFill>
              <p:spPr>
                <a:xfrm>
                  <a:off x="-54345" y="5993988"/>
                  <a:ext cx="929867" cy="687990"/>
                </a:xfrm>
                <a:prstGeom prst="rect">
                  <a:avLst/>
                </a:prstGeom>
                <a:ln>
                  <a:noFill/>
                </a:ln>
                <a:effectLst>
                  <a:softEdge rad="112500"/>
                </a:effectLst>
              </p:spPr>
            </p:pic>
            <p:pic>
              <p:nvPicPr>
                <p:cNvPr id="24" name="Picture 23">
                  <a:extLst>
                    <a:ext uri="{FF2B5EF4-FFF2-40B4-BE49-F238E27FC236}">
                      <a16:creationId xmlns:a16="http://schemas.microsoft.com/office/drawing/2014/main" id="{85AFFB9D-5A5E-804C-A1D9-5F3EE191BE3A}"/>
                    </a:ext>
                  </a:extLst>
                </p:cNvPr>
                <p:cNvPicPr>
                  <a:picLocks noChangeAspect="1"/>
                </p:cNvPicPr>
                <p:nvPr/>
              </p:nvPicPr>
              <p:blipFill>
                <a:blip r:embed="rId13"/>
                <a:stretch>
                  <a:fillRect/>
                </a:stretch>
              </p:blipFill>
              <p:spPr>
                <a:xfrm>
                  <a:off x="-37746" y="4790104"/>
                  <a:ext cx="897820" cy="694245"/>
                </a:xfrm>
                <a:prstGeom prst="rect">
                  <a:avLst/>
                </a:prstGeom>
                <a:ln>
                  <a:noFill/>
                </a:ln>
                <a:effectLst>
                  <a:softEdge rad="112500"/>
                </a:effectLst>
              </p:spPr>
            </p:pic>
            <p:pic>
              <p:nvPicPr>
                <p:cNvPr id="26" name="Picture 25">
                  <a:extLst>
                    <a:ext uri="{FF2B5EF4-FFF2-40B4-BE49-F238E27FC236}">
                      <a16:creationId xmlns:a16="http://schemas.microsoft.com/office/drawing/2014/main" id="{241F9FFF-6244-3840-96F7-257FF4C7011B}"/>
                    </a:ext>
                  </a:extLst>
                </p:cNvPr>
                <p:cNvPicPr>
                  <a:picLocks noChangeAspect="1"/>
                </p:cNvPicPr>
                <p:nvPr/>
              </p:nvPicPr>
              <p:blipFill rotWithShape="1">
                <a:blip r:embed="rId14"/>
                <a:srcRect l="9105" t="562" r="9066" b="439"/>
                <a:stretch/>
              </p:blipFill>
              <p:spPr>
                <a:xfrm>
                  <a:off x="1037618" y="0"/>
                  <a:ext cx="4208834" cy="6858000"/>
                </a:xfrm>
                <a:prstGeom prst="rect">
                  <a:avLst/>
                </a:prstGeom>
              </p:spPr>
            </p:pic>
            <p:pic>
              <p:nvPicPr>
                <p:cNvPr id="4" name="Picture 3">
                  <a:extLst>
                    <a:ext uri="{FF2B5EF4-FFF2-40B4-BE49-F238E27FC236}">
                      <a16:creationId xmlns:a16="http://schemas.microsoft.com/office/drawing/2014/main" id="{5F8E8D26-B2F2-F94C-842C-42367EBDC686}"/>
                    </a:ext>
                  </a:extLst>
                </p:cNvPr>
                <p:cNvPicPr>
                  <a:picLocks noChangeAspect="1"/>
                </p:cNvPicPr>
                <p:nvPr/>
              </p:nvPicPr>
              <p:blipFill rotWithShape="1">
                <a:blip r:embed="rId14"/>
                <a:srcRect l="92578" t="666" r="851" b="3741"/>
                <a:stretch/>
              </p:blipFill>
              <p:spPr>
                <a:xfrm>
                  <a:off x="757782" y="0"/>
                  <a:ext cx="337940" cy="6625148"/>
                </a:xfrm>
                <a:prstGeom prst="rect">
                  <a:avLst/>
                </a:prstGeom>
              </p:spPr>
            </p:pic>
          </p:grpSp>
          <p:pic>
            <p:nvPicPr>
              <p:cNvPr id="28" name="Picture 27">
                <a:extLst>
                  <a:ext uri="{FF2B5EF4-FFF2-40B4-BE49-F238E27FC236}">
                    <a16:creationId xmlns:a16="http://schemas.microsoft.com/office/drawing/2014/main" id="{CDFB1E94-A870-0D49-9C51-D85AB1D29898}"/>
                  </a:ext>
                </a:extLst>
              </p:cNvPr>
              <p:cNvPicPr>
                <a:picLocks noChangeAspect="1"/>
              </p:cNvPicPr>
              <p:nvPr/>
            </p:nvPicPr>
            <p:blipFill rotWithShape="1">
              <a:blip r:embed="rId14"/>
              <a:srcRect l="5666" t="666" r="93155" b="3741"/>
              <a:stretch/>
            </p:blipFill>
            <p:spPr>
              <a:xfrm rot="10800000">
                <a:off x="5166437" y="-19880"/>
                <a:ext cx="60676" cy="6625147"/>
              </a:xfrm>
              <a:prstGeom prst="rect">
                <a:avLst/>
              </a:prstGeom>
            </p:spPr>
          </p:pic>
          <p:pic>
            <p:nvPicPr>
              <p:cNvPr id="27" name="Picture 26">
                <a:extLst>
                  <a:ext uri="{FF2B5EF4-FFF2-40B4-BE49-F238E27FC236}">
                    <a16:creationId xmlns:a16="http://schemas.microsoft.com/office/drawing/2014/main" id="{9777E7B5-79DB-C44B-9CA7-96BF070C0724}"/>
                  </a:ext>
                </a:extLst>
              </p:cNvPr>
              <p:cNvPicPr>
                <a:picLocks noChangeAspect="1"/>
              </p:cNvPicPr>
              <p:nvPr/>
            </p:nvPicPr>
            <p:blipFill rotWithShape="1">
              <a:blip r:embed="rId14"/>
              <a:srcRect l="3071" t="666" r="93934" b="3741"/>
              <a:stretch/>
            </p:blipFill>
            <p:spPr>
              <a:xfrm>
                <a:off x="5193234" y="6626"/>
                <a:ext cx="154018" cy="6625148"/>
              </a:xfrm>
              <a:prstGeom prst="rect">
                <a:avLst/>
              </a:prstGeom>
            </p:spPr>
          </p:pic>
          <p:pic>
            <p:nvPicPr>
              <p:cNvPr id="29" name="Picture 28">
                <a:extLst>
                  <a:ext uri="{FF2B5EF4-FFF2-40B4-BE49-F238E27FC236}">
                    <a16:creationId xmlns:a16="http://schemas.microsoft.com/office/drawing/2014/main" id="{09E92E69-5C3D-B449-8D80-456EF0444A13}"/>
                  </a:ext>
                </a:extLst>
              </p:cNvPr>
              <p:cNvPicPr>
                <a:picLocks noChangeAspect="1"/>
              </p:cNvPicPr>
              <p:nvPr/>
            </p:nvPicPr>
            <p:blipFill rotWithShape="1">
              <a:blip r:embed="rId14"/>
              <a:srcRect l="236" t="39195" r="96897" b="42831"/>
              <a:stretch/>
            </p:blipFill>
            <p:spPr>
              <a:xfrm rot="10800000">
                <a:off x="5353780" y="2748696"/>
                <a:ext cx="147392" cy="1245704"/>
              </a:xfrm>
              <a:prstGeom prst="rect">
                <a:avLst/>
              </a:prstGeom>
            </p:spPr>
          </p:pic>
        </p:grpSp>
        <p:sp>
          <p:nvSpPr>
            <p:cNvPr id="14" name="Freeform 13">
              <a:extLst>
                <a:ext uri="{FF2B5EF4-FFF2-40B4-BE49-F238E27FC236}">
                  <a16:creationId xmlns:a16="http://schemas.microsoft.com/office/drawing/2014/main" id="{F9EC7076-E225-D04B-2BE5-E0B17322B04B}"/>
                </a:ext>
              </a:extLst>
            </p:cNvPr>
            <p:cNvSpPr/>
            <p:nvPr/>
          </p:nvSpPr>
          <p:spPr>
            <a:xfrm>
              <a:off x="1180847" y="2513086"/>
              <a:ext cx="1344350" cy="508673"/>
            </a:xfrm>
            <a:custGeom>
              <a:avLst/>
              <a:gdLst>
                <a:gd name="connsiteX0" fmla="*/ 0 w 1344350"/>
                <a:gd name="connsiteY0" fmla="*/ 0 h 508673"/>
                <a:gd name="connsiteX1" fmla="*/ 472339 w 1344350"/>
                <a:gd name="connsiteY1" fmla="*/ 145335 h 508673"/>
                <a:gd name="connsiteX2" fmla="*/ 708509 w 1344350"/>
                <a:gd name="connsiteY2" fmla="*/ 254336 h 508673"/>
                <a:gd name="connsiteX3" fmla="*/ 878067 w 1344350"/>
                <a:gd name="connsiteY3" fmla="*/ 357282 h 508673"/>
                <a:gd name="connsiteX4" fmla="*/ 1096069 w 1344350"/>
                <a:gd name="connsiteY4" fmla="*/ 508673 h 508673"/>
                <a:gd name="connsiteX5" fmla="*/ 1344350 w 1344350"/>
                <a:gd name="connsiteY5" fmla="*/ 502617 h 508673"/>
                <a:gd name="connsiteX6" fmla="*/ 890178 w 1344350"/>
                <a:gd name="connsiteY6" fmla="*/ 284614 h 508673"/>
                <a:gd name="connsiteX7" fmla="*/ 0 w 1344350"/>
                <a:gd name="connsiteY7" fmla="*/ 0 h 508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44350" h="508673">
                  <a:moveTo>
                    <a:pt x="0" y="0"/>
                  </a:moveTo>
                  <a:lnTo>
                    <a:pt x="472339" y="145335"/>
                  </a:lnTo>
                  <a:lnTo>
                    <a:pt x="708509" y="254336"/>
                  </a:lnTo>
                  <a:lnTo>
                    <a:pt x="878067" y="357282"/>
                  </a:lnTo>
                  <a:lnTo>
                    <a:pt x="1096069" y="508673"/>
                  </a:lnTo>
                  <a:lnTo>
                    <a:pt x="1344350" y="502617"/>
                  </a:lnTo>
                  <a:lnTo>
                    <a:pt x="890178" y="284614"/>
                  </a:lnTo>
                  <a:lnTo>
                    <a:pt x="0" y="0"/>
                  </a:lnTo>
                  <a:close/>
                </a:path>
              </a:pathLst>
            </a:custGeom>
            <a:solidFill>
              <a:schemeClr val="tx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31">
              <a:extLst>
                <a:ext uri="{FF2B5EF4-FFF2-40B4-BE49-F238E27FC236}">
                  <a16:creationId xmlns:a16="http://schemas.microsoft.com/office/drawing/2014/main" id="{BB51881F-ADF2-7562-D732-9E2C9E5C1F7E}"/>
                </a:ext>
              </a:extLst>
            </p:cNvPr>
            <p:cNvSpPr/>
            <p:nvPr/>
          </p:nvSpPr>
          <p:spPr>
            <a:xfrm>
              <a:off x="1168736" y="3118649"/>
              <a:ext cx="2016850" cy="502618"/>
            </a:xfrm>
            <a:custGeom>
              <a:avLst/>
              <a:gdLst>
                <a:gd name="connsiteX0" fmla="*/ 0 w 1974135"/>
                <a:gd name="connsiteY0" fmla="*/ 0 h 502617"/>
                <a:gd name="connsiteX1" fmla="*/ 333059 w 1974135"/>
                <a:gd name="connsiteY1" fmla="*/ 102945 h 502617"/>
                <a:gd name="connsiteX2" fmla="*/ 678230 w 1974135"/>
                <a:gd name="connsiteY2" fmla="*/ 236169 h 502617"/>
                <a:gd name="connsiteX3" fmla="*/ 902288 w 1974135"/>
                <a:gd name="connsiteY3" fmla="*/ 369393 h 502617"/>
                <a:gd name="connsiteX4" fmla="*/ 1090013 w 1974135"/>
                <a:gd name="connsiteY4" fmla="*/ 502617 h 502617"/>
                <a:gd name="connsiteX5" fmla="*/ 1974135 w 1974135"/>
                <a:gd name="connsiteY5" fmla="*/ 502617 h 502617"/>
                <a:gd name="connsiteX6" fmla="*/ 0 w 1974135"/>
                <a:gd name="connsiteY6" fmla="*/ 0 h 502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74135" h="502617">
                  <a:moveTo>
                    <a:pt x="0" y="0"/>
                  </a:moveTo>
                  <a:lnTo>
                    <a:pt x="333059" y="102945"/>
                  </a:lnTo>
                  <a:lnTo>
                    <a:pt x="678230" y="236169"/>
                  </a:lnTo>
                  <a:lnTo>
                    <a:pt x="902288" y="369393"/>
                  </a:lnTo>
                  <a:lnTo>
                    <a:pt x="1090013" y="502617"/>
                  </a:lnTo>
                  <a:lnTo>
                    <a:pt x="1974135" y="502617"/>
                  </a:lnTo>
                  <a:lnTo>
                    <a:pt x="0" y="0"/>
                  </a:lnTo>
                  <a:close/>
                </a:path>
              </a:pathLst>
            </a:custGeom>
            <a:solidFill>
              <a:schemeClr val="tx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36">
              <a:extLst>
                <a:ext uri="{FF2B5EF4-FFF2-40B4-BE49-F238E27FC236}">
                  <a16:creationId xmlns:a16="http://schemas.microsoft.com/office/drawing/2014/main" id="{AA79B23D-8C28-6597-0272-EA21F3062898}"/>
                </a:ext>
              </a:extLst>
            </p:cNvPr>
            <p:cNvSpPr/>
            <p:nvPr/>
          </p:nvSpPr>
          <p:spPr>
            <a:xfrm>
              <a:off x="1186903" y="5540901"/>
              <a:ext cx="4026994" cy="496561"/>
            </a:xfrm>
            <a:custGeom>
              <a:avLst/>
              <a:gdLst>
                <a:gd name="connsiteX0" fmla="*/ 0 w 4026994"/>
                <a:gd name="connsiteY0" fmla="*/ 0 h 496561"/>
                <a:gd name="connsiteX1" fmla="*/ 569229 w 4026994"/>
                <a:gd name="connsiteY1" fmla="*/ 72667 h 496561"/>
                <a:gd name="connsiteX2" fmla="*/ 1199015 w 4026994"/>
                <a:gd name="connsiteY2" fmla="*/ 205891 h 496561"/>
                <a:gd name="connsiteX3" fmla="*/ 1653187 w 4026994"/>
                <a:gd name="connsiteY3" fmla="*/ 339115 h 496561"/>
                <a:gd name="connsiteX4" fmla="*/ 2010469 w 4026994"/>
                <a:gd name="connsiteY4" fmla="*/ 496561 h 496561"/>
                <a:gd name="connsiteX5" fmla="*/ 4026994 w 4026994"/>
                <a:gd name="connsiteY5" fmla="*/ 496561 h 496561"/>
                <a:gd name="connsiteX6" fmla="*/ 0 w 4026994"/>
                <a:gd name="connsiteY6" fmla="*/ 0 h 496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26994" h="496561">
                  <a:moveTo>
                    <a:pt x="0" y="0"/>
                  </a:moveTo>
                  <a:lnTo>
                    <a:pt x="569229" y="72667"/>
                  </a:lnTo>
                  <a:lnTo>
                    <a:pt x="1199015" y="205891"/>
                  </a:lnTo>
                  <a:lnTo>
                    <a:pt x="1653187" y="339115"/>
                  </a:lnTo>
                  <a:lnTo>
                    <a:pt x="2010469" y="496561"/>
                  </a:lnTo>
                  <a:lnTo>
                    <a:pt x="4026994" y="496561"/>
                  </a:lnTo>
                  <a:lnTo>
                    <a:pt x="0" y="0"/>
                  </a:lnTo>
                  <a:close/>
                </a:path>
              </a:pathLst>
            </a:custGeom>
            <a:solidFill>
              <a:schemeClr val="tx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7">
              <a:extLst>
                <a:ext uri="{FF2B5EF4-FFF2-40B4-BE49-F238E27FC236}">
                  <a16:creationId xmlns:a16="http://schemas.microsoft.com/office/drawing/2014/main" id="{91CE37C0-452B-926D-7EB6-1FBD6F91EE8F}"/>
                </a:ext>
              </a:extLst>
            </p:cNvPr>
            <p:cNvSpPr/>
            <p:nvPr/>
          </p:nvSpPr>
          <p:spPr>
            <a:xfrm>
              <a:off x="1186903" y="102946"/>
              <a:ext cx="4039105" cy="508673"/>
            </a:xfrm>
            <a:custGeom>
              <a:avLst/>
              <a:gdLst>
                <a:gd name="connsiteX0" fmla="*/ 0 w 4039105"/>
                <a:gd name="connsiteY0" fmla="*/ 0 h 508673"/>
                <a:gd name="connsiteX1" fmla="*/ 4020938 w 4039105"/>
                <a:gd name="connsiteY1" fmla="*/ 508673 h 508673"/>
                <a:gd name="connsiteX2" fmla="*/ 4039105 w 4039105"/>
                <a:gd name="connsiteY2" fmla="*/ 508673 h 508673"/>
                <a:gd name="connsiteX3" fmla="*/ 4039105 w 4039105"/>
                <a:gd name="connsiteY3" fmla="*/ 345171 h 508673"/>
                <a:gd name="connsiteX4" fmla="*/ 0 w 4039105"/>
                <a:gd name="connsiteY4" fmla="*/ 0 h 5086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39105" h="508673">
                  <a:moveTo>
                    <a:pt x="0" y="0"/>
                  </a:moveTo>
                  <a:lnTo>
                    <a:pt x="4020938" y="508673"/>
                  </a:lnTo>
                  <a:lnTo>
                    <a:pt x="4039105" y="508673"/>
                  </a:lnTo>
                  <a:lnTo>
                    <a:pt x="4039105" y="345171"/>
                  </a:lnTo>
                  <a:lnTo>
                    <a:pt x="0" y="0"/>
                  </a:lnTo>
                  <a:close/>
                </a:path>
              </a:pathLst>
            </a:custGeom>
            <a:solidFill>
              <a:schemeClr val="tx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9">
              <a:extLst>
                <a:ext uri="{FF2B5EF4-FFF2-40B4-BE49-F238E27FC236}">
                  <a16:creationId xmlns:a16="http://schemas.microsoft.com/office/drawing/2014/main" id="{AD143312-641F-5D61-E2FD-A8C6AC93AF8D}"/>
                </a:ext>
              </a:extLst>
            </p:cNvPr>
            <p:cNvSpPr/>
            <p:nvPr/>
          </p:nvSpPr>
          <p:spPr>
            <a:xfrm>
              <a:off x="1180848" y="1320127"/>
              <a:ext cx="1986246" cy="496562"/>
            </a:xfrm>
            <a:custGeom>
              <a:avLst/>
              <a:gdLst>
                <a:gd name="connsiteX0" fmla="*/ 0 w 1986246"/>
                <a:gd name="connsiteY0" fmla="*/ 0 h 496562"/>
                <a:gd name="connsiteX1" fmla="*/ 647952 w 1986246"/>
                <a:gd name="connsiteY1" fmla="*/ 181669 h 496562"/>
                <a:gd name="connsiteX2" fmla="*/ 920455 w 1986246"/>
                <a:gd name="connsiteY2" fmla="*/ 284615 h 496562"/>
                <a:gd name="connsiteX3" fmla="*/ 1271682 w 1986246"/>
                <a:gd name="connsiteY3" fmla="*/ 448117 h 496562"/>
                <a:gd name="connsiteX4" fmla="*/ 1356461 w 1986246"/>
                <a:gd name="connsiteY4" fmla="*/ 496562 h 496562"/>
                <a:gd name="connsiteX5" fmla="*/ 1986246 w 1986246"/>
                <a:gd name="connsiteY5" fmla="*/ 496562 h 496562"/>
                <a:gd name="connsiteX6" fmla="*/ 0 w 1986246"/>
                <a:gd name="connsiteY6" fmla="*/ 0 h 4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86246" h="496562">
                  <a:moveTo>
                    <a:pt x="0" y="0"/>
                  </a:moveTo>
                  <a:lnTo>
                    <a:pt x="647952" y="181669"/>
                  </a:lnTo>
                  <a:lnTo>
                    <a:pt x="920455" y="284615"/>
                  </a:lnTo>
                  <a:lnTo>
                    <a:pt x="1271682" y="448117"/>
                  </a:lnTo>
                  <a:lnTo>
                    <a:pt x="1356461" y="496562"/>
                  </a:lnTo>
                  <a:lnTo>
                    <a:pt x="1986246" y="496562"/>
                  </a:lnTo>
                  <a:lnTo>
                    <a:pt x="0" y="0"/>
                  </a:lnTo>
                  <a:close/>
                </a:path>
              </a:pathLst>
            </a:custGeom>
            <a:solidFill>
              <a:schemeClr val="tx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12">
              <a:extLst>
                <a:ext uri="{FF2B5EF4-FFF2-40B4-BE49-F238E27FC236}">
                  <a16:creationId xmlns:a16="http://schemas.microsoft.com/office/drawing/2014/main" id="{61483D4A-D68B-A634-CFFD-D450D92CC13B}"/>
                </a:ext>
              </a:extLst>
            </p:cNvPr>
            <p:cNvSpPr/>
            <p:nvPr/>
          </p:nvSpPr>
          <p:spPr>
            <a:xfrm>
              <a:off x="1192959" y="1919634"/>
              <a:ext cx="1980191" cy="502618"/>
            </a:xfrm>
            <a:custGeom>
              <a:avLst/>
              <a:gdLst>
                <a:gd name="connsiteX0" fmla="*/ 0 w 1980191"/>
                <a:gd name="connsiteY0" fmla="*/ 0 h 502618"/>
                <a:gd name="connsiteX1" fmla="*/ 369393 w 1980191"/>
                <a:gd name="connsiteY1" fmla="*/ 115057 h 502618"/>
                <a:gd name="connsiteX2" fmla="*/ 593452 w 1980191"/>
                <a:gd name="connsiteY2" fmla="*/ 205892 h 502618"/>
                <a:gd name="connsiteX3" fmla="*/ 799343 w 1980191"/>
                <a:gd name="connsiteY3" fmla="*/ 308838 h 502618"/>
                <a:gd name="connsiteX4" fmla="*/ 987067 w 1980191"/>
                <a:gd name="connsiteY4" fmla="*/ 429950 h 502618"/>
                <a:gd name="connsiteX5" fmla="*/ 1083958 w 1980191"/>
                <a:gd name="connsiteY5" fmla="*/ 502618 h 502618"/>
                <a:gd name="connsiteX6" fmla="*/ 1980191 w 1980191"/>
                <a:gd name="connsiteY6" fmla="*/ 502618 h 502618"/>
                <a:gd name="connsiteX7" fmla="*/ 0 w 1980191"/>
                <a:gd name="connsiteY7" fmla="*/ 0 h 502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80191" h="502618">
                  <a:moveTo>
                    <a:pt x="0" y="0"/>
                  </a:moveTo>
                  <a:lnTo>
                    <a:pt x="369393" y="115057"/>
                  </a:lnTo>
                  <a:lnTo>
                    <a:pt x="593452" y="205892"/>
                  </a:lnTo>
                  <a:lnTo>
                    <a:pt x="799343" y="308838"/>
                  </a:lnTo>
                  <a:lnTo>
                    <a:pt x="987067" y="429950"/>
                  </a:lnTo>
                  <a:lnTo>
                    <a:pt x="1083958" y="502618"/>
                  </a:lnTo>
                  <a:lnTo>
                    <a:pt x="1980191" y="502618"/>
                  </a:lnTo>
                  <a:lnTo>
                    <a:pt x="0" y="0"/>
                  </a:lnTo>
                  <a:close/>
                </a:path>
              </a:pathLst>
            </a:custGeom>
            <a:solidFill>
              <a:schemeClr val="tx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32">
              <a:extLst>
                <a:ext uri="{FF2B5EF4-FFF2-40B4-BE49-F238E27FC236}">
                  <a16:creationId xmlns:a16="http://schemas.microsoft.com/office/drawing/2014/main" id="{FC729B73-2BAB-93DB-DE18-7AD5DFC07167}"/>
                </a:ext>
              </a:extLst>
            </p:cNvPr>
            <p:cNvSpPr/>
            <p:nvPr/>
          </p:nvSpPr>
          <p:spPr>
            <a:xfrm>
              <a:off x="1180848" y="3724212"/>
              <a:ext cx="1998357" cy="508673"/>
            </a:xfrm>
            <a:custGeom>
              <a:avLst/>
              <a:gdLst>
                <a:gd name="connsiteX0" fmla="*/ 0 w 1998357"/>
                <a:gd name="connsiteY0" fmla="*/ 0 h 508673"/>
                <a:gd name="connsiteX1" fmla="*/ 278559 w 1998357"/>
                <a:gd name="connsiteY1" fmla="*/ 84779 h 508673"/>
                <a:gd name="connsiteX2" fmla="*/ 551062 w 1998357"/>
                <a:gd name="connsiteY2" fmla="*/ 187724 h 508673"/>
                <a:gd name="connsiteX3" fmla="*/ 769065 w 1998357"/>
                <a:gd name="connsiteY3" fmla="*/ 290670 h 508673"/>
                <a:gd name="connsiteX4" fmla="*/ 1096069 w 1998357"/>
                <a:gd name="connsiteY4" fmla="*/ 508673 h 508673"/>
                <a:gd name="connsiteX5" fmla="*/ 1998357 w 1998357"/>
                <a:gd name="connsiteY5" fmla="*/ 502617 h 508673"/>
                <a:gd name="connsiteX6" fmla="*/ 1695576 w 1998357"/>
                <a:gd name="connsiteY6" fmla="*/ 363338 h 508673"/>
                <a:gd name="connsiteX7" fmla="*/ 1223237 w 1998357"/>
                <a:gd name="connsiteY7" fmla="*/ 224058 h 508673"/>
                <a:gd name="connsiteX8" fmla="*/ 817510 w 1998357"/>
                <a:gd name="connsiteY8" fmla="*/ 139279 h 508673"/>
                <a:gd name="connsiteX9" fmla="*/ 0 w 1998357"/>
                <a:gd name="connsiteY9" fmla="*/ 0 h 508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98357" h="508673">
                  <a:moveTo>
                    <a:pt x="0" y="0"/>
                  </a:moveTo>
                  <a:lnTo>
                    <a:pt x="278559" y="84779"/>
                  </a:lnTo>
                  <a:lnTo>
                    <a:pt x="551062" y="187724"/>
                  </a:lnTo>
                  <a:lnTo>
                    <a:pt x="769065" y="290670"/>
                  </a:lnTo>
                  <a:lnTo>
                    <a:pt x="1096069" y="508673"/>
                  </a:lnTo>
                  <a:lnTo>
                    <a:pt x="1998357" y="502617"/>
                  </a:lnTo>
                  <a:lnTo>
                    <a:pt x="1695576" y="363338"/>
                  </a:lnTo>
                  <a:lnTo>
                    <a:pt x="1223237" y="224058"/>
                  </a:lnTo>
                  <a:lnTo>
                    <a:pt x="817510" y="139279"/>
                  </a:lnTo>
                  <a:lnTo>
                    <a:pt x="0" y="0"/>
                  </a:lnTo>
                  <a:close/>
                </a:path>
              </a:pathLst>
            </a:custGeom>
            <a:solidFill>
              <a:schemeClr val="tx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34">
              <a:extLst>
                <a:ext uri="{FF2B5EF4-FFF2-40B4-BE49-F238E27FC236}">
                  <a16:creationId xmlns:a16="http://schemas.microsoft.com/office/drawing/2014/main" id="{76B8C6CC-A7B7-431F-8CB5-428460174075}"/>
                </a:ext>
              </a:extLst>
            </p:cNvPr>
            <p:cNvSpPr/>
            <p:nvPr/>
          </p:nvSpPr>
          <p:spPr>
            <a:xfrm>
              <a:off x="1180848" y="4329775"/>
              <a:ext cx="1980190" cy="502617"/>
            </a:xfrm>
            <a:custGeom>
              <a:avLst/>
              <a:gdLst>
                <a:gd name="connsiteX0" fmla="*/ 0 w 1980190"/>
                <a:gd name="connsiteY0" fmla="*/ 0 h 502617"/>
                <a:gd name="connsiteX1" fmla="*/ 635841 w 1980190"/>
                <a:gd name="connsiteY1" fmla="*/ 181669 h 502617"/>
                <a:gd name="connsiteX2" fmla="*/ 987067 w 1980190"/>
                <a:gd name="connsiteY2" fmla="*/ 320948 h 502617"/>
                <a:gd name="connsiteX3" fmla="*/ 1350405 w 1980190"/>
                <a:gd name="connsiteY3" fmla="*/ 502617 h 502617"/>
                <a:gd name="connsiteX4" fmla="*/ 1980190 w 1980190"/>
                <a:gd name="connsiteY4" fmla="*/ 502617 h 502617"/>
                <a:gd name="connsiteX5" fmla="*/ 1507851 w 1980190"/>
                <a:gd name="connsiteY5" fmla="*/ 375449 h 502617"/>
                <a:gd name="connsiteX6" fmla="*/ 1029457 w 1980190"/>
                <a:gd name="connsiteY6" fmla="*/ 260392 h 502617"/>
                <a:gd name="connsiteX7" fmla="*/ 0 w 1980190"/>
                <a:gd name="connsiteY7" fmla="*/ 0 h 502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80190" h="502617">
                  <a:moveTo>
                    <a:pt x="0" y="0"/>
                  </a:moveTo>
                  <a:lnTo>
                    <a:pt x="635841" y="181669"/>
                  </a:lnTo>
                  <a:lnTo>
                    <a:pt x="987067" y="320948"/>
                  </a:lnTo>
                  <a:lnTo>
                    <a:pt x="1350405" y="502617"/>
                  </a:lnTo>
                  <a:lnTo>
                    <a:pt x="1980190" y="502617"/>
                  </a:lnTo>
                  <a:lnTo>
                    <a:pt x="1507851" y="375449"/>
                  </a:lnTo>
                  <a:lnTo>
                    <a:pt x="1029457" y="260392"/>
                  </a:lnTo>
                  <a:lnTo>
                    <a:pt x="0" y="0"/>
                  </a:lnTo>
                  <a:close/>
                </a:path>
              </a:pathLst>
            </a:custGeom>
            <a:solidFill>
              <a:schemeClr val="tx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35">
              <a:extLst>
                <a:ext uri="{FF2B5EF4-FFF2-40B4-BE49-F238E27FC236}">
                  <a16:creationId xmlns:a16="http://schemas.microsoft.com/office/drawing/2014/main" id="{69CA3142-8570-355B-BD67-1F896EF68965}"/>
                </a:ext>
              </a:extLst>
            </p:cNvPr>
            <p:cNvSpPr/>
            <p:nvPr/>
          </p:nvSpPr>
          <p:spPr>
            <a:xfrm>
              <a:off x="1186903" y="4935338"/>
              <a:ext cx="4045161" cy="502617"/>
            </a:xfrm>
            <a:custGeom>
              <a:avLst/>
              <a:gdLst>
                <a:gd name="connsiteX0" fmla="*/ 0 w 4045161"/>
                <a:gd name="connsiteY0" fmla="*/ 0 h 502617"/>
                <a:gd name="connsiteX1" fmla="*/ 702453 w 4045161"/>
                <a:gd name="connsiteY1" fmla="*/ 102945 h 502617"/>
                <a:gd name="connsiteX2" fmla="*/ 1295905 w 4045161"/>
                <a:gd name="connsiteY2" fmla="*/ 230114 h 502617"/>
                <a:gd name="connsiteX3" fmla="*/ 1695576 w 4045161"/>
                <a:gd name="connsiteY3" fmla="*/ 363337 h 502617"/>
                <a:gd name="connsiteX4" fmla="*/ 2016525 w 4045161"/>
                <a:gd name="connsiteY4" fmla="*/ 496561 h 502617"/>
                <a:gd name="connsiteX5" fmla="*/ 4045161 w 4045161"/>
                <a:gd name="connsiteY5" fmla="*/ 502617 h 502617"/>
                <a:gd name="connsiteX6" fmla="*/ 0 w 4045161"/>
                <a:gd name="connsiteY6" fmla="*/ 0 h 502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5161" h="502617">
                  <a:moveTo>
                    <a:pt x="0" y="0"/>
                  </a:moveTo>
                  <a:lnTo>
                    <a:pt x="702453" y="102945"/>
                  </a:lnTo>
                  <a:lnTo>
                    <a:pt x="1295905" y="230114"/>
                  </a:lnTo>
                  <a:lnTo>
                    <a:pt x="1695576" y="363337"/>
                  </a:lnTo>
                  <a:lnTo>
                    <a:pt x="2016525" y="496561"/>
                  </a:lnTo>
                  <a:lnTo>
                    <a:pt x="4045161" y="502617"/>
                  </a:lnTo>
                  <a:lnTo>
                    <a:pt x="0" y="0"/>
                  </a:lnTo>
                  <a:close/>
                </a:path>
              </a:pathLst>
            </a:custGeom>
            <a:solidFill>
              <a:schemeClr val="tx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Freeform 37">
              <a:extLst>
                <a:ext uri="{FF2B5EF4-FFF2-40B4-BE49-F238E27FC236}">
                  <a16:creationId xmlns:a16="http://schemas.microsoft.com/office/drawing/2014/main" id="{18D3F4AD-C9AD-0C43-CBFA-A5C5D910A917}"/>
                </a:ext>
              </a:extLst>
            </p:cNvPr>
            <p:cNvSpPr/>
            <p:nvPr/>
          </p:nvSpPr>
          <p:spPr>
            <a:xfrm>
              <a:off x="1186903" y="6140408"/>
              <a:ext cx="1326183" cy="502617"/>
            </a:xfrm>
            <a:custGeom>
              <a:avLst/>
              <a:gdLst>
                <a:gd name="connsiteX0" fmla="*/ 0 w 1326183"/>
                <a:gd name="connsiteY0" fmla="*/ 0 h 502617"/>
                <a:gd name="connsiteX1" fmla="*/ 345171 w 1326183"/>
                <a:gd name="connsiteY1" fmla="*/ 109001 h 502617"/>
                <a:gd name="connsiteX2" fmla="*/ 672175 w 1326183"/>
                <a:gd name="connsiteY2" fmla="*/ 236169 h 502617"/>
                <a:gd name="connsiteX3" fmla="*/ 914400 w 1326183"/>
                <a:gd name="connsiteY3" fmla="*/ 381505 h 502617"/>
                <a:gd name="connsiteX4" fmla="*/ 1096069 w 1326183"/>
                <a:gd name="connsiteY4" fmla="*/ 502617 h 502617"/>
                <a:gd name="connsiteX5" fmla="*/ 1326183 w 1326183"/>
                <a:gd name="connsiteY5" fmla="*/ 496562 h 502617"/>
                <a:gd name="connsiteX6" fmla="*/ 1005235 w 1326183"/>
                <a:gd name="connsiteY6" fmla="*/ 333060 h 502617"/>
                <a:gd name="connsiteX7" fmla="*/ 654008 w 1326183"/>
                <a:gd name="connsiteY7" fmla="*/ 193780 h 502617"/>
                <a:gd name="connsiteX8" fmla="*/ 0 w 1326183"/>
                <a:gd name="connsiteY8" fmla="*/ 0 h 502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26183" h="502617">
                  <a:moveTo>
                    <a:pt x="0" y="0"/>
                  </a:moveTo>
                  <a:lnTo>
                    <a:pt x="345171" y="109001"/>
                  </a:lnTo>
                  <a:lnTo>
                    <a:pt x="672175" y="236169"/>
                  </a:lnTo>
                  <a:lnTo>
                    <a:pt x="914400" y="381505"/>
                  </a:lnTo>
                  <a:lnTo>
                    <a:pt x="1096069" y="502617"/>
                  </a:lnTo>
                  <a:lnTo>
                    <a:pt x="1326183" y="496562"/>
                  </a:lnTo>
                  <a:lnTo>
                    <a:pt x="1005235" y="333060"/>
                  </a:lnTo>
                  <a:lnTo>
                    <a:pt x="654008" y="193780"/>
                  </a:lnTo>
                  <a:lnTo>
                    <a:pt x="0" y="0"/>
                  </a:lnTo>
                  <a:close/>
                </a:path>
              </a:pathLst>
            </a:custGeom>
            <a:solidFill>
              <a:schemeClr val="tx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TextBox 6">
            <a:extLst>
              <a:ext uri="{FF2B5EF4-FFF2-40B4-BE49-F238E27FC236}">
                <a16:creationId xmlns:a16="http://schemas.microsoft.com/office/drawing/2014/main" id="{5063CEF6-1F9F-F17E-77CB-5883279A4238}"/>
              </a:ext>
            </a:extLst>
          </p:cNvPr>
          <p:cNvSpPr txBox="1"/>
          <p:nvPr/>
        </p:nvSpPr>
        <p:spPr>
          <a:xfrm>
            <a:off x="3987857" y="142953"/>
            <a:ext cx="1132124" cy="215444"/>
          </a:xfrm>
          <a:prstGeom prst="rect">
            <a:avLst/>
          </a:prstGeom>
          <a:solidFill>
            <a:schemeClr val="tx1"/>
          </a:solidFill>
        </p:spPr>
        <p:txBody>
          <a:bodyPr wrap="square" rtlCol="0">
            <a:spAutoFit/>
          </a:bodyPr>
          <a:lstStyle/>
          <a:p>
            <a:r>
              <a:rPr lang="en-US" sz="800" dirty="0">
                <a:solidFill>
                  <a:schemeClr val="bg1"/>
                </a:solidFill>
                <a:latin typeface="Arial" panose="020B0604020202020204" pitchFamily="34" charset="0"/>
                <a:cs typeface="Arial" panose="020B0604020202020204" pitchFamily="34" charset="0"/>
              </a:rPr>
              <a:t>population growth</a:t>
            </a:r>
          </a:p>
        </p:txBody>
      </p:sp>
      <p:sp>
        <p:nvSpPr>
          <p:cNvPr id="15" name="TextBox 14">
            <a:extLst>
              <a:ext uri="{FF2B5EF4-FFF2-40B4-BE49-F238E27FC236}">
                <a16:creationId xmlns:a16="http://schemas.microsoft.com/office/drawing/2014/main" id="{2EFA53C7-A091-3DEA-9B86-0CAC002A8430}"/>
              </a:ext>
            </a:extLst>
          </p:cNvPr>
          <p:cNvSpPr txBox="1"/>
          <p:nvPr/>
        </p:nvSpPr>
        <p:spPr>
          <a:xfrm>
            <a:off x="4075258" y="781303"/>
            <a:ext cx="1132124" cy="215444"/>
          </a:xfrm>
          <a:prstGeom prst="rect">
            <a:avLst/>
          </a:prstGeom>
          <a:solidFill>
            <a:schemeClr val="tx1"/>
          </a:solidFill>
        </p:spPr>
        <p:txBody>
          <a:bodyPr wrap="square" rtlCol="0">
            <a:spAutoFit/>
          </a:bodyPr>
          <a:lstStyle/>
          <a:p>
            <a:r>
              <a:rPr lang="en-US" sz="800" dirty="0">
                <a:solidFill>
                  <a:schemeClr val="bg1"/>
                </a:solidFill>
                <a:latin typeface="Arial" panose="020B0604020202020204" pitchFamily="34" charset="0"/>
                <a:cs typeface="Arial" panose="020B0604020202020204" pitchFamily="34" charset="0"/>
              </a:rPr>
              <a:t>population decline</a:t>
            </a:r>
          </a:p>
        </p:txBody>
      </p:sp>
      <p:sp>
        <p:nvSpPr>
          <p:cNvPr id="34" name="TextBox 33">
            <a:extLst>
              <a:ext uri="{FF2B5EF4-FFF2-40B4-BE49-F238E27FC236}">
                <a16:creationId xmlns:a16="http://schemas.microsoft.com/office/drawing/2014/main" id="{A49255E6-CB85-C623-42D2-41558D710E4B}"/>
              </a:ext>
            </a:extLst>
          </p:cNvPr>
          <p:cNvSpPr txBox="1"/>
          <p:nvPr/>
        </p:nvSpPr>
        <p:spPr>
          <a:xfrm>
            <a:off x="4069318" y="1366027"/>
            <a:ext cx="1132124" cy="215444"/>
          </a:xfrm>
          <a:prstGeom prst="rect">
            <a:avLst/>
          </a:prstGeom>
          <a:solidFill>
            <a:schemeClr val="tx1"/>
          </a:solidFill>
        </p:spPr>
        <p:txBody>
          <a:bodyPr wrap="square" rtlCol="0">
            <a:spAutoFit/>
          </a:bodyPr>
          <a:lstStyle/>
          <a:p>
            <a:r>
              <a:rPr lang="en-US" sz="800" dirty="0">
                <a:solidFill>
                  <a:schemeClr val="bg1"/>
                </a:solidFill>
                <a:latin typeface="Arial" panose="020B0604020202020204" pitchFamily="34" charset="0"/>
                <a:cs typeface="Arial" panose="020B0604020202020204" pitchFamily="34" charset="0"/>
              </a:rPr>
              <a:t>population decline</a:t>
            </a:r>
          </a:p>
        </p:txBody>
      </p:sp>
      <p:sp>
        <p:nvSpPr>
          <p:cNvPr id="39" name="TextBox 38">
            <a:extLst>
              <a:ext uri="{FF2B5EF4-FFF2-40B4-BE49-F238E27FC236}">
                <a16:creationId xmlns:a16="http://schemas.microsoft.com/office/drawing/2014/main" id="{0ABD81B9-396E-9F0A-9ECC-3441E056F589}"/>
              </a:ext>
            </a:extLst>
          </p:cNvPr>
          <p:cNvSpPr txBox="1"/>
          <p:nvPr/>
        </p:nvSpPr>
        <p:spPr>
          <a:xfrm>
            <a:off x="4077872" y="1991267"/>
            <a:ext cx="1132124" cy="215444"/>
          </a:xfrm>
          <a:prstGeom prst="rect">
            <a:avLst/>
          </a:prstGeom>
          <a:solidFill>
            <a:schemeClr val="tx1"/>
          </a:solidFill>
        </p:spPr>
        <p:txBody>
          <a:bodyPr wrap="square" rtlCol="0">
            <a:spAutoFit/>
          </a:bodyPr>
          <a:lstStyle/>
          <a:p>
            <a:r>
              <a:rPr lang="en-US" sz="800" dirty="0">
                <a:solidFill>
                  <a:schemeClr val="bg1"/>
                </a:solidFill>
                <a:latin typeface="Arial" panose="020B0604020202020204" pitchFamily="34" charset="0"/>
                <a:cs typeface="Arial" panose="020B0604020202020204" pitchFamily="34" charset="0"/>
              </a:rPr>
              <a:t>population decline</a:t>
            </a:r>
          </a:p>
        </p:txBody>
      </p:sp>
      <p:sp>
        <p:nvSpPr>
          <p:cNvPr id="40" name="TextBox 39">
            <a:extLst>
              <a:ext uri="{FF2B5EF4-FFF2-40B4-BE49-F238E27FC236}">
                <a16:creationId xmlns:a16="http://schemas.microsoft.com/office/drawing/2014/main" id="{86D813D7-A353-50CA-89F0-13B013A14749}"/>
              </a:ext>
            </a:extLst>
          </p:cNvPr>
          <p:cNvSpPr txBox="1"/>
          <p:nvPr/>
        </p:nvSpPr>
        <p:spPr>
          <a:xfrm>
            <a:off x="4075258" y="2587678"/>
            <a:ext cx="1132124" cy="215444"/>
          </a:xfrm>
          <a:prstGeom prst="rect">
            <a:avLst/>
          </a:prstGeom>
          <a:solidFill>
            <a:schemeClr val="tx1"/>
          </a:solidFill>
        </p:spPr>
        <p:txBody>
          <a:bodyPr wrap="square" rtlCol="0">
            <a:spAutoFit/>
          </a:bodyPr>
          <a:lstStyle/>
          <a:p>
            <a:r>
              <a:rPr lang="en-US" sz="800" dirty="0">
                <a:solidFill>
                  <a:schemeClr val="bg1"/>
                </a:solidFill>
                <a:latin typeface="Arial" panose="020B0604020202020204" pitchFamily="34" charset="0"/>
                <a:cs typeface="Arial" panose="020B0604020202020204" pitchFamily="34" charset="0"/>
              </a:rPr>
              <a:t>population decline</a:t>
            </a:r>
          </a:p>
        </p:txBody>
      </p:sp>
      <p:sp>
        <p:nvSpPr>
          <p:cNvPr id="42" name="TextBox 41">
            <a:extLst>
              <a:ext uri="{FF2B5EF4-FFF2-40B4-BE49-F238E27FC236}">
                <a16:creationId xmlns:a16="http://schemas.microsoft.com/office/drawing/2014/main" id="{C0AC0E6A-973E-BF58-ED1C-77F124D6182C}"/>
              </a:ext>
            </a:extLst>
          </p:cNvPr>
          <p:cNvSpPr txBox="1"/>
          <p:nvPr/>
        </p:nvSpPr>
        <p:spPr>
          <a:xfrm>
            <a:off x="4058303" y="3169229"/>
            <a:ext cx="1132124" cy="215444"/>
          </a:xfrm>
          <a:prstGeom prst="rect">
            <a:avLst/>
          </a:prstGeom>
          <a:solidFill>
            <a:schemeClr val="tx1"/>
          </a:solidFill>
        </p:spPr>
        <p:txBody>
          <a:bodyPr wrap="square" rtlCol="0">
            <a:spAutoFit/>
          </a:bodyPr>
          <a:lstStyle/>
          <a:p>
            <a:r>
              <a:rPr lang="en-US" sz="800" dirty="0">
                <a:solidFill>
                  <a:schemeClr val="bg1"/>
                </a:solidFill>
                <a:latin typeface="Arial" panose="020B0604020202020204" pitchFamily="34" charset="0"/>
                <a:cs typeface="Arial" panose="020B0604020202020204" pitchFamily="34" charset="0"/>
              </a:rPr>
              <a:t>population decline</a:t>
            </a:r>
          </a:p>
        </p:txBody>
      </p:sp>
      <p:sp>
        <p:nvSpPr>
          <p:cNvPr id="43" name="TextBox 42">
            <a:extLst>
              <a:ext uri="{FF2B5EF4-FFF2-40B4-BE49-F238E27FC236}">
                <a16:creationId xmlns:a16="http://schemas.microsoft.com/office/drawing/2014/main" id="{7B1F442A-2316-02AB-DF83-0EE12CA34CBC}"/>
              </a:ext>
            </a:extLst>
          </p:cNvPr>
          <p:cNvSpPr txBox="1"/>
          <p:nvPr/>
        </p:nvSpPr>
        <p:spPr>
          <a:xfrm>
            <a:off x="4067057" y="3765640"/>
            <a:ext cx="1132124" cy="215444"/>
          </a:xfrm>
          <a:prstGeom prst="rect">
            <a:avLst/>
          </a:prstGeom>
          <a:solidFill>
            <a:schemeClr val="tx1"/>
          </a:solidFill>
        </p:spPr>
        <p:txBody>
          <a:bodyPr wrap="square" rtlCol="0">
            <a:spAutoFit/>
          </a:bodyPr>
          <a:lstStyle/>
          <a:p>
            <a:r>
              <a:rPr lang="en-US" sz="800" dirty="0">
                <a:solidFill>
                  <a:schemeClr val="bg1"/>
                </a:solidFill>
                <a:latin typeface="Arial" panose="020B0604020202020204" pitchFamily="34" charset="0"/>
                <a:cs typeface="Arial" panose="020B0604020202020204" pitchFamily="34" charset="0"/>
              </a:rPr>
              <a:t>population decline</a:t>
            </a:r>
          </a:p>
        </p:txBody>
      </p:sp>
      <p:sp>
        <p:nvSpPr>
          <p:cNvPr id="44" name="TextBox 43">
            <a:extLst>
              <a:ext uri="{FF2B5EF4-FFF2-40B4-BE49-F238E27FC236}">
                <a16:creationId xmlns:a16="http://schemas.microsoft.com/office/drawing/2014/main" id="{6CC418DF-3582-0A8F-0381-C2938783E7BB}"/>
              </a:ext>
            </a:extLst>
          </p:cNvPr>
          <p:cNvSpPr txBox="1"/>
          <p:nvPr/>
        </p:nvSpPr>
        <p:spPr>
          <a:xfrm>
            <a:off x="4064884" y="4417912"/>
            <a:ext cx="1132124" cy="215444"/>
          </a:xfrm>
          <a:prstGeom prst="rect">
            <a:avLst/>
          </a:prstGeom>
          <a:solidFill>
            <a:schemeClr val="tx1"/>
          </a:solidFill>
        </p:spPr>
        <p:txBody>
          <a:bodyPr wrap="square" rtlCol="0">
            <a:spAutoFit/>
          </a:bodyPr>
          <a:lstStyle/>
          <a:p>
            <a:r>
              <a:rPr lang="en-US" sz="800" dirty="0">
                <a:solidFill>
                  <a:schemeClr val="bg1"/>
                </a:solidFill>
                <a:latin typeface="Arial" panose="020B0604020202020204" pitchFamily="34" charset="0"/>
                <a:cs typeface="Arial" panose="020B0604020202020204" pitchFamily="34" charset="0"/>
              </a:rPr>
              <a:t>population decline</a:t>
            </a:r>
          </a:p>
        </p:txBody>
      </p:sp>
      <p:sp>
        <p:nvSpPr>
          <p:cNvPr id="45" name="TextBox 44">
            <a:extLst>
              <a:ext uri="{FF2B5EF4-FFF2-40B4-BE49-F238E27FC236}">
                <a16:creationId xmlns:a16="http://schemas.microsoft.com/office/drawing/2014/main" id="{B483BCE7-1196-DDE0-D55A-4F67DE1616A6}"/>
              </a:ext>
            </a:extLst>
          </p:cNvPr>
          <p:cNvSpPr txBox="1"/>
          <p:nvPr/>
        </p:nvSpPr>
        <p:spPr>
          <a:xfrm>
            <a:off x="4073480" y="5014323"/>
            <a:ext cx="1132124" cy="215444"/>
          </a:xfrm>
          <a:prstGeom prst="rect">
            <a:avLst/>
          </a:prstGeom>
          <a:solidFill>
            <a:schemeClr val="tx1"/>
          </a:solidFill>
        </p:spPr>
        <p:txBody>
          <a:bodyPr wrap="square" rtlCol="0">
            <a:spAutoFit/>
          </a:bodyPr>
          <a:lstStyle/>
          <a:p>
            <a:r>
              <a:rPr lang="en-US" sz="800" dirty="0">
                <a:solidFill>
                  <a:schemeClr val="bg1"/>
                </a:solidFill>
                <a:latin typeface="Arial" panose="020B0604020202020204" pitchFamily="34" charset="0"/>
                <a:cs typeface="Arial" panose="020B0604020202020204" pitchFamily="34" charset="0"/>
              </a:rPr>
              <a:t>population decline</a:t>
            </a:r>
          </a:p>
        </p:txBody>
      </p:sp>
      <p:sp>
        <p:nvSpPr>
          <p:cNvPr id="46" name="TextBox 45">
            <a:extLst>
              <a:ext uri="{FF2B5EF4-FFF2-40B4-BE49-F238E27FC236}">
                <a16:creationId xmlns:a16="http://schemas.microsoft.com/office/drawing/2014/main" id="{729807C5-5FA9-A0B6-C156-BF049F07CD2F}"/>
              </a:ext>
            </a:extLst>
          </p:cNvPr>
          <p:cNvSpPr txBox="1"/>
          <p:nvPr/>
        </p:nvSpPr>
        <p:spPr>
          <a:xfrm>
            <a:off x="4058303" y="5632215"/>
            <a:ext cx="1132124" cy="215444"/>
          </a:xfrm>
          <a:prstGeom prst="rect">
            <a:avLst/>
          </a:prstGeom>
          <a:solidFill>
            <a:schemeClr val="tx1"/>
          </a:solidFill>
        </p:spPr>
        <p:txBody>
          <a:bodyPr wrap="square" rtlCol="0">
            <a:spAutoFit/>
          </a:bodyPr>
          <a:lstStyle/>
          <a:p>
            <a:r>
              <a:rPr lang="en-US" sz="800" dirty="0">
                <a:solidFill>
                  <a:schemeClr val="bg1"/>
                </a:solidFill>
                <a:latin typeface="Arial" panose="020B0604020202020204" pitchFamily="34" charset="0"/>
                <a:cs typeface="Arial" panose="020B0604020202020204" pitchFamily="34" charset="0"/>
              </a:rPr>
              <a:t>population decline</a:t>
            </a:r>
          </a:p>
        </p:txBody>
      </p:sp>
      <p:sp>
        <p:nvSpPr>
          <p:cNvPr id="47" name="TextBox 46">
            <a:extLst>
              <a:ext uri="{FF2B5EF4-FFF2-40B4-BE49-F238E27FC236}">
                <a16:creationId xmlns:a16="http://schemas.microsoft.com/office/drawing/2014/main" id="{50F7F876-4C30-1C5C-1C9E-27464FB90887}"/>
              </a:ext>
            </a:extLst>
          </p:cNvPr>
          <p:cNvSpPr txBox="1"/>
          <p:nvPr/>
        </p:nvSpPr>
        <p:spPr>
          <a:xfrm>
            <a:off x="4080120" y="6176342"/>
            <a:ext cx="1132124" cy="215444"/>
          </a:xfrm>
          <a:prstGeom prst="rect">
            <a:avLst/>
          </a:prstGeom>
          <a:solidFill>
            <a:schemeClr val="tx1"/>
          </a:solidFill>
        </p:spPr>
        <p:txBody>
          <a:bodyPr wrap="square" rtlCol="0">
            <a:spAutoFit/>
          </a:bodyPr>
          <a:lstStyle/>
          <a:p>
            <a:r>
              <a:rPr lang="en-US" sz="800" dirty="0">
                <a:solidFill>
                  <a:schemeClr val="bg1"/>
                </a:solidFill>
                <a:latin typeface="Arial" panose="020B0604020202020204" pitchFamily="34" charset="0"/>
                <a:cs typeface="Arial" panose="020B0604020202020204" pitchFamily="34" charset="0"/>
              </a:rPr>
              <a:t>population growth</a:t>
            </a:r>
          </a:p>
        </p:txBody>
      </p:sp>
      <p:sp>
        <p:nvSpPr>
          <p:cNvPr id="48" name="Title 1">
            <a:extLst>
              <a:ext uri="{FF2B5EF4-FFF2-40B4-BE49-F238E27FC236}">
                <a16:creationId xmlns:a16="http://schemas.microsoft.com/office/drawing/2014/main" id="{C2FCE9C0-9E09-68F3-2C72-F8DB5F05ADA0}"/>
              </a:ext>
            </a:extLst>
          </p:cNvPr>
          <p:cNvSpPr txBox="1">
            <a:spLocks/>
          </p:cNvSpPr>
          <p:nvPr/>
        </p:nvSpPr>
        <p:spPr>
          <a:xfrm>
            <a:off x="3349761" y="120358"/>
            <a:ext cx="1581908" cy="262904"/>
          </a:xfrm>
          <a:prstGeom prst="rect">
            <a:avLst/>
          </a:prstGeom>
          <a:solidFill>
            <a:schemeClr val="tx1"/>
          </a:solidFill>
          <a:ln>
            <a:noFill/>
          </a:ln>
        </p:spPr>
        <p:txBody>
          <a:bodyPr vert="horz" lIns="0" tIns="0" rIns="0" bIns="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2000" b="1" i="1" dirty="0">
                <a:solidFill>
                  <a:srgbClr val="FF9300"/>
                </a:solidFill>
                <a:latin typeface="+mn-lt"/>
              </a:rPr>
              <a:t>Smallest lemur</a:t>
            </a:r>
          </a:p>
        </p:txBody>
      </p:sp>
      <p:sp>
        <p:nvSpPr>
          <p:cNvPr id="49" name="Title 1">
            <a:extLst>
              <a:ext uri="{FF2B5EF4-FFF2-40B4-BE49-F238E27FC236}">
                <a16:creationId xmlns:a16="http://schemas.microsoft.com/office/drawing/2014/main" id="{C8711B1D-44C2-DD8B-E144-AA7D85446EAA}"/>
              </a:ext>
            </a:extLst>
          </p:cNvPr>
          <p:cNvSpPr txBox="1">
            <a:spLocks/>
          </p:cNvSpPr>
          <p:nvPr/>
        </p:nvSpPr>
        <p:spPr>
          <a:xfrm>
            <a:off x="3417749" y="6172251"/>
            <a:ext cx="1752009" cy="246222"/>
          </a:xfrm>
          <a:prstGeom prst="rect">
            <a:avLst/>
          </a:prstGeom>
          <a:solidFill>
            <a:schemeClr val="tx1"/>
          </a:solidFill>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2000" b="1" i="1" dirty="0">
                <a:solidFill>
                  <a:srgbClr val="FF9300"/>
                </a:solidFill>
                <a:latin typeface="+mn-lt"/>
              </a:rPr>
              <a:t>Biggest lemur</a:t>
            </a:r>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C09ACBEF-CA9E-EB47-37DD-0234E1C411D4}"/>
                  </a:ext>
                </a:extLst>
              </p:cNvPr>
              <p:cNvSpPr txBox="1"/>
              <p:nvPr/>
            </p:nvSpPr>
            <p:spPr>
              <a:xfrm>
                <a:off x="4938690" y="470010"/>
                <a:ext cx="231068" cy="123111"/>
              </a:xfrm>
              <a:prstGeom prst="rect">
                <a:avLst/>
              </a:prstGeom>
              <a:solidFill>
                <a:schemeClr val="tx1"/>
              </a:solidFill>
              <a:ln>
                <a:noFill/>
              </a:ln>
            </p:spPr>
            <p:txBody>
              <a:bodyPr wrap="square" lIns="0" tIns="0" rIns="0" bIns="0" rtlCol="0">
                <a:spAutoFit/>
              </a:bodyPr>
              <a:lstStyle/>
              <a:p>
                <a14:m>
                  <m:oMath xmlns:m="http://schemas.openxmlformats.org/officeDocument/2006/math">
                    <m:r>
                      <a:rPr lang="en-US" sz="800" b="1" i="1" smtClean="0">
                        <a:solidFill>
                          <a:schemeClr val="bg1"/>
                        </a:solidFill>
                        <a:latin typeface="Cambria Math" charset="0"/>
                      </a:rPr>
                      <m:t>𝝀</m:t>
                    </m:r>
                  </m:oMath>
                </a14:m>
                <a:r>
                  <a:rPr lang="en-US" sz="800" b="1" i="1" dirty="0">
                    <a:solidFill>
                      <a:schemeClr val="bg1"/>
                    </a:solidFill>
                  </a:rPr>
                  <a:t> &lt; 1</a:t>
                </a:r>
                <a:endParaRPr lang="en-US" sz="800" dirty="0">
                  <a:solidFill>
                    <a:schemeClr val="bg1"/>
                  </a:solidFill>
                  <a:latin typeface="Arial" panose="020B0604020202020204" pitchFamily="34" charset="0"/>
                  <a:cs typeface="Arial" panose="020B0604020202020204" pitchFamily="34" charset="0"/>
                </a:endParaRPr>
              </a:p>
            </p:txBody>
          </p:sp>
        </mc:Choice>
        <mc:Fallback xmlns="">
          <p:sp>
            <p:nvSpPr>
              <p:cNvPr id="51" name="TextBox 50">
                <a:extLst>
                  <a:ext uri="{FF2B5EF4-FFF2-40B4-BE49-F238E27FC236}">
                    <a16:creationId xmlns:a16="http://schemas.microsoft.com/office/drawing/2014/main" id="{C09ACBEF-CA9E-EB47-37DD-0234E1C411D4}"/>
                  </a:ext>
                </a:extLst>
              </p:cNvPr>
              <p:cNvSpPr txBox="1">
                <a:spLocks noRot="1" noChangeAspect="1" noMove="1" noResize="1" noEditPoints="1" noAdjustHandles="1" noChangeArrowheads="1" noChangeShapeType="1" noTextEdit="1"/>
              </p:cNvSpPr>
              <p:nvPr/>
            </p:nvSpPr>
            <p:spPr>
              <a:xfrm>
                <a:off x="4938690" y="470010"/>
                <a:ext cx="231068" cy="123111"/>
              </a:xfrm>
              <a:prstGeom prst="rect">
                <a:avLst/>
              </a:prstGeom>
              <a:blipFill>
                <a:blip r:embed="rId15"/>
                <a:stretch>
                  <a:fillRect l="-15000" t="-9091" r="-10000" b="-54545"/>
                </a:stretch>
              </a:blipFill>
              <a:ln>
                <a:noFill/>
              </a:ln>
            </p:spPr>
            <p:txBody>
              <a:bodyPr/>
              <a:lstStyle/>
              <a:p>
                <a:r>
                  <a:rPr lang="en-US">
                    <a:noFill/>
                  </a:rPr>
                  <a:t> </a:t>
                </a:r>
              </a:p>
            </p:txBody>
          </p:sp>
        </mc:Fallback>
      </mc:AlternateContent>
      <p:sp>
        <p:nvSpPr>
          <p:cNvPr id="52" name="TextBox 51">
            <a:extLst>
              <a:ext uri="{FF2B5EF4-FFF2-40B4-BE49-F238E27FC236}">
                <a16:creationId xmlns:a16="http://schemas.microsoft.com/office/drawing/2014/main" id="{E87117BF-36C1-75C4-46CE-1775CCA16DD4}"/>
              </a:ext>
            </a:extLst>
          </p:cNvPr>
          <p:cNvSpPr txBox="1"/>
          <p:nvPr/>
        </p:nvSpPr>
        <p:spPr>
          <a:xfrm>
            <a:off x="4251048" y="365399"/>
            <a:ext cx="895731" cy="123111"/>
          </a:xfrm>
          <a:prstGeom prst="rect">
            <a:avLst/>
          </a:prstGeom>
          <a:solidFill>
            <a:schemeClr val="tx1"/>
          </a:solidFill>
        </p:spPr>
        <p:txBody>
          <a:bodyPr wrap="square" lIns="0" tIns="0" rIns="0" bIns="0" rtlCol="0">
            <a:spAutoFit/>
          </a:bodyPr>
          <a:lstStyle/>
          <a:p>
            <a:r>
              <a:rPr lang="en-US" sz="800" dirty="0">
                <a:solidFill>
                  <a:schemeClr val="bg1"/>
                </a:solidFill>
                <a:latin typeface="Arial" panose="020B0604020202020204" pitchFamily="34" charset="0"/>
                <a:cs typeface="Arial" panose="020B0604020202020204" pitchFamily="34" charset="0"/>
              </a:rPr>
              <a:t>population decline</a:t>
            </a:r>
          </a:p>
        </p:txBody>
      </p: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E3AE8C8C-C2E2-D88C-74AE-87F3C38E506A}"/>
                  </a:ext>
                </a:extLst>
              </p:cNvPr>
              <p:cNvSpPr txBox="1"/>
              <p:nvPr/>
            </p:nvSpPr>
            <p:spPr>
              <a:xfrm>
                <a:off x="2679570" y="380788"/>
                <a:ext cx="623861" cy="215444"/>
              </a:xfrm>
              <a:prstGeom prst="rect">
                <a:avLst/>
              </a:prstGeom>
              <a:noFill/>
              <a:ln>
                <a:noFill/>
              </a:ln>
            </p:spPr>
            <p:txBody>
              <a:bodyPr wrap="square" lIns="0" tIns="0" rIns="0" bIns="0" rtlCol="0">
                <a:spAutoFit/>
              </a:bodyPr>
              <a:lstStyle/>
              <a:p>
                <a14:m>
                  <m:oMath xmlns:m="http://schemas.openxmlformats.org/officeDocument/2006/math">
                    <m:r>
                      <a:rPr lang="en-US" sz="1400" b="1" i="1" smtClean="0">
                        <a:solidFill>
                          <a:srgbClr val="C00000"/>
                        </a:solidFill>
                        <a:latin typeface="Cambria Math" charset="0"/>
                      </a:rPr>
                      <m:t>𝝀</m:t>
                    </m:r>
                  </m:oMath>
                </a14:m>
                <a:r>
                  <a:rPr lang="en-US" sz="1400" b="1" i="1" dirty="0">
                    <a:solidFill>
                      <a:srgbClr val="C00000"/>
                    </a:solidFill>
                  </a:rPr>
                  <a:t> = 1</a:t>
                </a:r>
                <a:endParaRPr lang="en-US" sz="1400" dirty="0">
                  <a:solidFill>
                    <a:srgbClr val="C00000"/>
                  </a:solidFill>
                  <a:latin typeface="Arial" panose="020B0604020202020204" pitchFamily="34" charset="0"/>
                  <a:cs typeface="Arial" panose="020B0604020202020204" pitchFamily="34" charset="0"/>
                </a:endParaRPr>
              </a:p>
            </p:txBody>
          </p:sp>
        </mc:Choice>
        <mc:Fallback xmlns="">
          <p:sp>
            <p:nvSpPr>
              <p:cNvPr id="54" name="TextBox 53">
                <a:extLst>
                  <a:ext uri="{FF2B5EF4-FFF2-40B4-BE49-F238E27FC236}">
                    <a16:creationId xmlns:a16="http://schemas.microsoft.com/office/drawing/2014/main" id="{E3AE8C8C-C2E2-D88C-74AE-87F3C38E506A}"/>
                  </a:ext>
                </a:extLst>
              </p:cNvPr>
              <p:cNvSpPr txBox="1">
                <a:spLocks noRot="1" noChangeAspect="1" noMove="1" noResize="1" noEditPoints="1" noAdjustHandles="1" noChangeArrowheads="1" noChangeShapeType="1" noTextEdit="1"/>
              </p:cNvSpPr>
              <p:nvPr/>
            </p:nvSpPr>
            <p:spPr>
              <a:xfrm>
                <a:off x="2679570" y="380788"/>
                <a:ext cx="623861" cy="215444"/>
              </a:xfrm>
              <a:prstGeom prst="rect">
                <a:avLst/>
              </a:prstGeom>
              <a:blipFill>
                <a:blip r:embed="rId16"/>
                <a:stretch>
                  <a:fillRect l="-12000" t="-21053" b="-42105"/>
                </a:stretch>
              </a:blipFill>
              <a:ln>
                <a:noFill/>
              </a:ln>
            </p:spPr>
            <p:txBody>
              <a:bodyPr/>
              <a:lstStyle/>
              <a:p>
                <a:r>
                  <a:rPr lang="en-US">
                    <a:noFill/>
                  </a:rPr>
                  <a:t> </a:t>
                </a:r>
              </a:p>
            </p:txBody>
          </p:sp>
        </mc:Fallback>
      </mc:AlternateContent>
      <p:sp>
        <p:nvSpPr>
          <p:cNvPr id="55" name="TextBox 54">
            <a:extLst>
              <a:ext uri="{FF2B5EF4-FFF2-40B4-BE49-F238E27FC236}">
                <a16:creationId xmlns:a16="http://schemas.microsoft.com/office/drawing/2014/main" id="{1273340B-2F4A-9FD9-1E09-876C0736A3C9}"/>
              </a:ext>
            </a:extLst>
          </p:cNvPr>
          <p:cNvSpPr txBox="1"/>
          <p:nvPr/>
        </p:nvSpPr>
        <p:spPr>
          <a:xfrm>
            <a:off x="4124963" y="6502577"/>
            <a:ext cx="895731" cy="123111"/>
          </a:xfrm>
          <a:prstGeom prst="rect">
            <a:avLst/>
          </a:prstGeom>
          <a:solidFill>
            <a:schemeClr val="tx1"/>
          </a:solidFill>
        </p:spPr>
        <p:txBody>
          <a:bodyPr wrap="square" lIns="0" tIns="0" rIns="0" bIns="0" rtlCol="0">
            <a:spAutoFit/>
          </a:bodyPr>
          <a:lstStyle/>
          <a:p>
            <a:r>
              <a:rPr lang="en-US" sz="800" dirty="0">
                <a:solidFill>
                  <a:schemeClr val="bg1"/>
                </a:solidFill>
                <a:latin typeface="Arial" panose="020B0604020202020204" pitchFamily="34" charset="0"/>
                <a:cs typeface="Arial" panose="020B0604020202020204" pitchFamily="34" charset="0"/>
              </a:rPr>
              <a:t>population decline</a:t>
            </a: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FB9FA6B1-9914-05CD-3747-4E1CA23D04DA}"/>
                  </a:ext>
                </a:extLst>
              </p:cNvPr>
              <p:cNvSpPr txBox="1"/>
              <p:nvPr/>
            </p:nvSpPr>
            <p:spPr>
              <a:xfrm>
                <a:off x="4754915" y="998926"/>
                <a:ext cx="231068" cy="123111"/>
              </a:xfrm>
              <a:prstGeom prst="rect">
                <a:avLst/>
              </a:prstGeom>
              <a:solidFill>
                <a:schemeClr val="tx1"/>
              </a:solidFill>
              <a:ln>
                <a:noFill/>
              </a:ln>
            </p:spPr>
            <p:txBody>
              <a:bodyPr wrap="square" lIns="0" tIns="0" rIns="0" bIns="0" rtlCol="0">
                <a:spAutoFit/>
              </a:bodyPr>
              <a:lstStyle/>
              <a:p>
                <a14:m>
                  <m:oMath xmlns:m="http://schemas.openxmlformats.org/officeDocument/2006/math">
                    <m:r>
                      <a:rPr lang="en-US" sz="800" b="1" i="1" smtClean="0">
                        <a:solidFill>
                          <a:schemeClr val="bg1"/>
                        </a:solidFill>
                        <a:latin typeface="Cambria Math" charset="0"/>
                      </a:rPr>
                      <m:t>𝝀</m:t>
                    </m:r>
                  </m:oMath>
                </a14:m>
                <a:r>
                  <a:rPr lang="en-US" sz="800" b="1" i="1" dirty="0">
                    <a:solidFill>
                      <a:schemeClr val="bg1"/>
                    </a:solidFill>
                  </a:rPr>
                  <a:t> &lt; 1</a:t>
                </a:r>
                <a:endParaRPr lang="en-US" sz="800" dirty="0">
                  <a:solidFill>
                    <a:schemeClr val="bg1"/>
                  </a:solidFill>
                  <a:latin typeface="Arial" panose="020B0604020202020204" pitchFamily="34" charset="0"/>
                  <a:cs typeface="Arial" panose="020B0604020202020204" pitchFamily="34" charset="0"/>
                </a:endParaRPr>
              </a:p>
            </p:txBody>
          </p:sp>
        </mc:Choice>
        <mc:Fallback xmlns="">
          <p:sp>
            <p:nvSpPr>
              <p:cNvPr id="56" name="TextBox 55">
                <a:extLst>
                  <a:ext uri="{FF2B5EF4-FFF2-40B4-BE49-F238E27FC236}">
                    <a16:creationId xmlns:a16="http://schemas.microsoft.com/office/drawing/2014/main" id="{FB9FA6B1-9914-05CD-3747-4E1CA23D04DA}"/>
                  </a:ext>
                </a:extLst>
              </p:cNvPr>
              <p:cNvSpPr txBox="1">
                <a:spLocks noRot="1" noChangeAspect="1" noMove="1" noResize="1" noEditPoints="1" noAdjustHandles="1" noChangeArrowheads="1" noChangeShapeType="1" noTextEdit="1"/>
              </p:cNvSpPr>
              <p:nvPr/>
            </p:nvSpPr>
            <p:spPr>
              <a:xfrm>
                <a:off x="4754915" y="998926"/>
                <a:ext cx="231068" cy="123111"/>
              </a:xfrm>
              <a:prstGeom prst="rect">
                <a:avLst/>
              </a:prstGeom>
              <a:blipFill>
                <a:blip r:embed="rId17"/>
                <a:stretch>
                  <a:fillRect l="-15789" t="-18182" r="-15789" b="-54545"/>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82459E0F-AB21-DE66-C9EC-DFFCA463B15F}"/>
                  </a:ext>
                </a:extLst>
              </p:cNvPr>
              <p:cNvSpPr txBox="1"/>
              <p:nvPr/>
            </p:nvSpPr>
            <p:spPr>
              <a:xfrm>
                <a:off x="4468567" y="1609350"/>
                <a:ext cx="231068" cy="123111"/>
              </a:xfrm>
              <a:prstGeom prst="rect">
                <a:avLst/>
              </a:prstGeom>
              <a:solidFill>
                <a:schemeClr val="tx1"/>
              </a:solidFill>
              <a:ln>
                <a:noFill/>
              </a:ln>
            </p:spPr>
            <p:txBody>
              <a:bodyPr wrap="square" lIns="0" tIns="0" rIns="0" bIns="0" rtlCol="0">
                <a:spAutoFit/>
              </a:bodyPr>
              <a:lstStyle/>
              <a:p>
                <a14:m>
                  <m:oMath xmlns:m="http://schemas.openxmlformats.org/officeDocument/2006/math">
                    <m:r>
                      <a:rPr lang="en-US" sz="800" b="1" i="1" smtClean="0">
                        <a:solidFill>
                          <a:schemeClr val="bg1"/>
                        </a:solidFill>
                        <a:latin typeface="Cambria Math" charset="0"/>
                      </a:rPr>
                      <m:t>𝝀</m:t>
                    </m:r>
                  </m:oMath>
                </a14:m>
                <a:r>
                  <a:rPr lang="en-US" sz="800" b="1" i="1" dirty="0">
                    <a:solidFill>
                      <a:schemeClr val="bg1"/>
                    </a:solidFill>
                  </a:rPr>
                  <a:t> &lt; 1</a:t>
                </a:r>
                <a:endParaRPr lang="en-US" sz="800" dirty="0">
                  <a:solidFill>
                    <a:schemeClr val="bg1"/>
                  </a:solidFill>
                  <a:latin typeface="Arial" panose="020B0604020202020204" pitchFamily="34" charset="0"/>
                  <a:cs typeface="Arial" panose="020B0604020202020204" pitchFamily="34" charset="0"/>
                </a:endParaRPr>
              </a:p>
            </p:txBody>
          </p:sp>
        </mc:Choice>
        <mc:Fallback xmlns="">
          <p:sp>
            <p:nvSpPr>
              <p:cNvPr id="57" name="TextBox 56">
                <a:extLst>
                  <a:ext uri="{FF2B5EF4-FFF2-40B4-BE49-F238E27FC236}">
                    <a16:creationId xmlns:a16="http://schemas.microsoft.com/office/drawing/2014/main" id="{82459E0F-AB21-DE66-C9EC-DFFCA463B15F}"/>
                  </a:ext>
                </a:extLst>
              </p:cNvPr>
              <p:cNvSpPr txBox="1">
                <a:spLocks noRot="1" noChangeAspect="1" noMove="1" noResize="1" noEditPoints="1" noAdjustHandles="1" noChangeArrowheads="1" noChangeShapeType="1" noTextEdit="1"/>
              </p:cNvSpPr>
              <p:nvPr/>
            </p:nvSpPr>
            <p:spPr>
              <a:xfrm>
                <a:off x="4468567" y="1609350"/>
                <a:ext cx="231068" cy="123111"/>
              </a:xfrm>
              <a:prstGeom prst="rect">
                <a:avLst/>
              </a:prstGeom>
              <a:blipFill>
                <a:blip r:embed="rId18"/>
                <a:stretch>
                  <a:fillRect l="-15000" t="-18182" r="-10000" b="-54545"/>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365FE703-6B43-6E5A-8762-27D7FB8A4782}"/>
                  </a:ext>
                </a:extLst>
              </p:cNvPr>
              <p:cNvSpPr txBox="1"/>
              <p:nvPr/>
            </p:nvSpPr>
            <p:spPr>
              <a:xfrm>
                <a:off x="4448965" y="2233136"/>
                <a:ext cx="231068" cy="123111"/>
              </a:xfrm>
              <a:prstGeom prst="rect">
                <a:avLst/>
              </a:prstGeom>
              <a:solidFill>
                <a:schemeClr val="tx1"/>
              </a:solidFill>
              <a:ln>
                <a:noFill/>
              </a:ln>
            </p:spPr>
            <p:txBody>
              <a:bodyPr wrap="square" lIns="0" tIns="0" rIns="0" bIns="0" rtlCol="0">
                <a:spAutoFit/>
              </a:bodyPr>
              <a:lstStyle/>
              <a:p>
                <a14:m>
                  <m:oMath xmlns:m="http://schemas.openxmlformats.org/officeDocument/2006/math">
                    <m:r>
                      <a:rPr lang="en-US" sz="800" b="1" i="1" smtClean="0">
                        <a:solidFill>
                          <a:schemeClr val="bg1"/>
                        </a:solidFill>
                        <a:latin typeface="Cambria Math" charset="0"/>
                      </a:rPr>
                      <m:t>𝝀</m:t>
                    </m:r>
                  </m:oMath>
                </a14:m>
                <a:r>
                  <a:rPr lang="en-US" sz="800" b="1" i="1" dirty="0">
                    <a:solidFill>
                      <a:schemeClr val="bg1"/>
                    </a:solidFill>
                  </a:rPr>
                  <a:t> &lt; 1</a:t>
                </a:r>
                <a:endParaRPr lang="en-US" sz="800" dirty="0">
                  <a:solidFill>
                    <a:schemeClr val="bg1"/>
                  </a:solidFill>
                  <a:latin typeface="Arial" panose="020B0604020202020204" pitchFamily="34" charset="0"/>
                  <a:cs typeface="Arial" panose="020B0604020202020204" pitchFamily="34" charset="0"/>
                </a:endParaRPr>
              </a:p>
            </p:txBody>
          </p:sp>
        </mc:Choice>
        <mc:Fallback xmlns="">
          <p:sp>
            <p:nvSpPr>
              <p:cNvPr id="59" name="TextBox 58">
                <a:extLst>
                  <a:ext uri="{FF2B5EF4-FFF2-40B4-BE49-F238E27FC236}">
                    <a16:creationId xmlns:a16="http://schemas.microsoft.com/office/drawing/2014/main" id="{365FE703-6B43-6E5A-8762-27D7FB8A4782}"/>
                  </a:ext>
                </a:extLst>
              </p:cNvPr>
              <p:cNvSpPr txBox="1">
                <a:spLocks noRot="1" noChangeAspect="1" noMove="1" noResize="1" noEditPoints="1" noAdjustHandles="1" noChangeArrowheads="1" noChangeShapeType="1" noTextEdit="1"/>
              </p:cNvSpPr>
              <p:nvPr/>
            </p:nvSpPr>
            <p:spPr>
              <a:xfrm>
                <a:off x="4448965" y="2233136"/>
                <a:ext cx="231068" cy="123111"/>
              </a:xfrm>
              <a:prstGeom prst="rect">
                <a:avLst/>
              </a:prstGeom>
              <a:blipFill>
                <a:blip r:embed="rId19"/>
                <a:stretch>
                  <a:fillRect l="-15789" t="-9091" r="-15789" b="-54545"/>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65ACFB98-C79B-BF4B-AEFB-584D0996B9E9}"/>
                  </a:ext>
                </a:extLst>
              </p:cNvPr>
              <p:cNvSpPr txBox="1"/>
              <p:nvPr/>
            </p:nvSpPr>
            <p:spPr>
              <a:xfrm>
                <a:off x="4451239" y="2829439"/>
                <a:ext cx="231068" cy="123111"/>
              </a:xfrm>
              <a:prstGeom prst="rect">
                <a:avLst/>
              </a:prstGeom>
              <a:solidFill>
                <a:schemeClr val="tx1"/>
              </a:solidFill>
              <a:ln>
                <a:noFill/>
              </a:ln>
            </p:spPr>
            <p:txBody>
              <a:bodyPr wrap="square" lIns="0" tIns="0" rIns="0" bIns="0" rtlCol="0">
                <a:spAutoFit/>
              </a:bodyPr>
              <a:lstStyle/>
              <a:p>
                <a14:m>
                  <m:oMath xmlns:m="http://schemas.openxmlformats.org/officeDocument/2006/math">
                    <m:r>
                      <a:rPr lang="en-US" sz="800" b="1" i="1" smtClean="0">
                        <a:solidFill>
                          <a:schemeClr val="bg1"/>
                        </a:solidFill>
                        <a:latin typeface="Cambria Math" charset="0"/>
                      </a:rPr>
                      <m:t>𝝀</m:t>
                    </m:r>
                  </m:oMath>
                </a14:m>
                <a:r>
                  <a:rPr lang="en-US" sz="800" b="1" i="1" dirty="0">
                    <a:solidFill>
                      <a:schemeClr val="bg1"/>
                    </a:solidFill>
                  </a:rPr>
                  <a:t> &lt; 1</a:t>
                </a:r>
                <a:endParaRPr lang="en-US" sz="800" dirty="0">
                  <a:solidFill>
                    <a:schemeClr val="bg1"/>
                  </a:solidFill>
                  <a:latin typeface="Arial" panose="020B0604020202020204" pitchFamily="34" charset="0"/>
                  <a:cs typeface="Arial" panose="020B0604020202020204" pitchFamily="34" charset="0"/>
                </a:endParaRPr>
              </a:p>
            </p:txBody>
          </p:sp>
        </mc:Choice>
        <mc:Fallback xmlns="">
          <p:sp>
            <p:nvSpPr>
              <p:cNvPr id="60" name="TextBox 59">
                <a:extLst>
                  <a:ext uri="{FF2B5EF4-FFF2-40B4-BE49-F238E27FC236}">
                    <a16:creationId xmlns:a16="http://schemas.microsoft.com/office/drawing/2014/main" id="{65ACFB98-C79B-BF4B-AEFB-584D0996B9E9}"/>
                  </a:ext>
                </a:extLst>
              </p:cNvPr>
              <p:cNvSpPr txBox="1">
                <a:spLocks noRot="1" noChangeAspect="1" noMove="1" noResize="1" noEditPoints="1" noAdjustHandles="1" noChangeArrowheads="1" noChangeShapeType="1" noTextEdit="1"/>
              </p:cNvSpPr>
              <p:nvPr/>
            </p:nvSpPr>
            <p:spPr>
              <a:xfrm>
                <a:off x="4451239" y="2829439"/>
                <a:ext cx="231068" cy="123111"/>
              </a:xfrm>
              <a:prstGeom prst="rect">
                <a:avLst/>
              </a:prstGeom>
              <a:blipFill>
                <a:blip r:embed="rId20"/>
                <a:stretch>
                  <a:fillRect l="-15789" t="-9091" r="-15789" b="-54545"/>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44E6F72A-703F-66E2-2A1C-D2415CF77BC1}"/>
                  </a:ext>
                </a:extLst>
              </p:cNvPr>
              <p:cNvSpPr txBox="1"/>
              <p:nvPr/>
            </p:nvSpPr>
            <p:spPr>
              <a:xfrm>
                <a:off x="4468567" y="3411772"/>
                <a:ext cx="231068" cy="123111"/>
              </a:xfrm>
              <a:prstGeom prst="rect">
                <a:avLst/>
              </a:prstGeom>
              <a:solidFill>
                <a:schemeClr val="tx1"/>
              </a:solidFill>
              <a:ln>
                <a:noFill/>
              </a:ln>
            </p:spPr>
            <p:txBody>
              <a:bodyPr wrap="square" lIns="0" tIns="0" rIns="0" bIns="0" rtlCol="0">
                <a:spAutoFit/>
              </a:bodyPr>
              <a:lstStyle/>
              <a:p>
                <a14:m>
                  <m:oMath xmlns:m="http://schemas.openxmlformats.org/officeDocument/2006/math">
                    <m:r>
                      <a:rPr lang="en-US" sz="800" b="1" i="1" smtClean="0">
                        <a:solidFill>
                          <a:schemeClr val="bg1"/>
                        </a:solidFill>
                        <a:latin typeface="Cambria Math" charset="0"/>
                      </a:rPr>
                      <m:t>𝝀</m:t>
                    </m:r>
                  </m:oMath>
                </a14:m>
                <a:r>
                  <a:rPr lang="en-US" sz="800" b="1" i="1" dirty="0">
                    <a:solidFill>
                      <a:schemeClr val="bg1"/>
                    </a:solidFill>
                  </a:rPr>
                  <a:t> &lt; 1</a:t>
                </a:r>
                <a:endParaRPr lang="en-US" sz="800" dirty="0">
                  <a:solidFill>
                    <a:schemeClr val="bg1"/>
                  </a:solidFill>
                  <a:latin typeface="Arial" panose="020B0604020202020204" pitchFamily="34" charset="0"/>
                  <a:cs typeface="Arial" panose="020B0604020202020204" pitchFamily="34" charset="0"/>
                </a:endParaRPr>
              </a:p>
            </p:txBody>
          </p:sp>
        </mc:Choice>
        <mc:Fallback xmlns="">
          <p:sp>
            <p:nvSpPr>
              <p:cNvPr id="61" name="TextBox 60">
                <a:extLst>
                  <a:ext uri="{FF2B5EF4-FFF2-40B4-BE49-F238E27FC236}">
                    <a16:creationId xmlns:a16="http://schemas.microsoft.com/office/drawing/2014/main" id="{44E6F72A-703F-66E2-2A1C-D2415CF77BC1}"/>
                  </a:ext>
                </a:extLst>
              </p:cNvPr>
              <p:cNvSpPr txBox="1">
                <a:spLocks noRot="1" noChangeAspect="1" noMove="1" noResize="1" noEditPoints="1" noAdjustHandles="1" noChangeArrowheads="1" noChangeShapeType="1" noTextEdit="1"/>
              </p:cNvSpPr>
              <p:nvPr/>
            </p:nvSpPr>
            <p:spPr>
              <a:xfrm>
                <a:off x="4468567" y="3411772"/>
                <a:ext cx="231068" cy="123111"/>
              </a:xfrm>
              <a:prstGeom prst="rect">
                <a:avLst/>
              </a:prstGeom>
              <a:blipFill>
                <a:blip r:embed="rId21"/>
                <a:stretch>
                  <a:fillRect l="-15000" t="-18182" r="-10000" b="-45455"/>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F0FB90F0-27A0-2D62-17CC-D975BC0EDB3D}"/>
                  </a:ext>
                </a:extLst>
              </p:cNvPr>
              <p:cNvSpPr txBox="1"/>
              <p:nvPr/>
            </p:nvSpPr>
            <p:spPr>
              <a:xfrm>
                <a:off x="4468567" y="4021693"/>
                <a:ext cx="231068" cy="123111"/>
              </a:xfrm>
              <a:prstGeom prst="rect">
                <a:avLst/>
              </a:prstGeom>
              <a:solidFill>
                <a:schemeClr val="tx1"/>
              </a:solidFill>
              <a:ln>
                <a:noFill/>
              </a:ln>
            </p:spPr>
            <p:txBody>
              <a:bodyPr wrap="square" lIns="0" tIns="0" rIns="0" bIns="0" rtlCol="0">
                <a:spAutoFit/>
              </a:bodyPr>
              <a:lstStyle/>
              <a:p>
                <a14:m>
                  <m:oMath xmlns:m="http://schemas.openxmlformats.org/officeDocument/2006/math">
                    <m:r>
                      <a:rPr lang="en-US" sz="800" b="1" i="1" smtClean="0">
                        <a:solidFill>
                          <a:schemeClr val="bg1"/>
                        </a:solidFill>
                        <a:latin typeface="Cambria Math" charset="0"/>
                      </a:rPr>
                      <m:t>𝝀</m:t>
                    </m:r>
                  </m:oMath>
                </a14:m>
                <a:r>
                  <a:rPr lang="en-US" sz="800" b="1" i="1" dirty="0">
                    <a:solidFill>
                      <a:schemeClr val="bg1"/>
                    </a:solidFill>
                  </a:rPr>
                  <a:t> &lt; 1</a:t>
                </a:r>
                <a:endParaRPr lang="en-US" sz="800" dirty="0">
                  <a:solidFill>
                    <a:schemeClr val="bg1"/>
                  </a:solidFill>
                  <a:latin typeface="Arial" panose="020B0604020202020204" pitchFamily="34" charset="0"/>
                  <a:cs typeface="Arial" panose="020B0604020202020204" pitchFamily="34" charset="0"/>
                </a:endParaRPr>
              </a:p>
            </p:txBody>
          </p:sp>
        </mc:Choice>
        <mc:Fallback xmlns="">
          <p:sp>
            <p:nvSpPr>
              <p:cNvPr id="62" name="TextBox 61">
                <a:extLst>
                  <a:ext uri="{FF2B5EF4-FFF2-40B4-BE49-F238E27FC236}">
                    <a16:creationId xmlns:a16="http://schemas.microsoft.com/office/drawing/2014/main" id="{F0FB90F0-27A0-2D62-17CC-D975BC0EDB3D}"/>
                  </a:ext>
                </a:extLst>
              </p:cNvPr>
              <p:cNvSpPr txBox="1">
                <a:spLocks noRot="1" noChangeAspect="1" noMove="1" noResize="1" noEditPoints="1" noAdjustHandles="1" noChangeArrowheads="1" noChangeShapeType="1" noTextEdit="1"/>
              </p:cNvSpPr>
              <p:nvPr/>
            </p:nvSpPr>
            <p:spPr>
              <a:xfrm>
                <a:off x="4468567" y="4021693"/>
                <a:ext cx="231068" cy="123111"/>
              </a:xfrm>
              <a:prstGeom prst="rect">
                <a:avLst/>
              </a:prstGeom>
              <a:blipFill>
                <a:blip r:embed="rId21"/>
                <a:stretch>
                  <a:fillRect l="-15000" t="-18182" r="-10000" b="-45455"/>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CFC06D78-B114-C58B-C48E-B320939693CA}"/>
                  </a:ext>
                </a:extLst>
              </p:cNvPr>
              <p:cNvSpPr txBox="1"/>
              <p:nvPr/>
            </p:nvSpPr>
            <p:spPr>
              <a:xfrm>
                <a:off x="4470515" y="4673347"/>
                <a:ext cx="231068" cy="123111"/>
              </a:xfrm>
              <a:prstGeom prst="rect">
                <a:avLst/>
              </a:prstGeom>
              <a:solidFill>
                <a:schemeClr val="tx1"/>
              </a:solidFill>
              <a:ln>
                <a:noFill/>
              </a:ln>
            </p:spPr>
            <p:txBody>
              <a:bodyPr wrap="square" lIns="0" tIns="0" rIns="0" bIns="0" rtlCol="0">
                <a:spAutoFit/>
              </a:bodyPr>
              <a:lstStyle/>
              <a:p>
                <a14:m>
                  <m:oMath xmlns:m="http://schemas.openxmlformats.org/officeDocument/2006/math">
                    <m:r>
                      <a:rPr lang="en-US" sz="800" b="1" i="1" smtClean="0">
                        <a:solidFill>
                          <a:schemeClr val="bg1"/>
                        </a:solidFill>
                        <a:latin typeface="Cambria Math" charset="0"/>
                      </a:rPr>
                      <m:t>𝝀</m:t>
                    </m:r>
                  </m:oMath>
                </a14:m>
                <a:r>
                  <a:rPr lang="en-US" sz="800" b="1" i="1" dirty="0">
                    <a:solidFill>
                      <a:schemeClr val="bg1"/>
                    </a:solidFill>
                  </a:rPr>
                  <a:t> &lt; 1</a:t>
                </a:r>
                <a:endParaRPr lang="en-US" sz="800" dirty="0">
                  <a:solidFill>
                    <a:schemeClr val="bg1"/>
                  </a:solidFill>
                  <a:latin typeface="Arial" panose="020B0604020202020204" pitchFamily="34" charset="0"/>
                  <a:cs typeface="Arial" panose="020B0604020202020204" pitchFamily="34" charset="0"/>
                </a:endParaRPr>
              </a:p>
            </p:txBody>
          </p:sp>
        </mc:Choice>
        <mc:Fallback xmlns="">
          <p:sp>
            <p:nvSpPr>
              <p:cNvPr id="63" name="TextBox 62">
                <a:extLst>
                  <a:ext uri="{FF2B5EF4-FFF2-40B4-BE49-F238E27FC236}">
                    <a16:creationId xmlns:a16="http://schemas.microsoft.com/office/drawing/2014/main" id="{CFC06D78-B114-C58B-C48E-B320939693CA}"/>
                  </a:ext>
                </a:extLst>
              </p:cNvPr>
              <p:cNvSpPr txBox="1">
                <a:spLocks noRot="1" noChangeAspect="1" noMove="1" noResize="1" noEditPoints="1" noAdjustHandles="1" noChangeArrowheads="1" noChangeShapeType="1" noTextEdit="1"/>
              </p:cNvSpPr>
              <p:nvPr/>
            </p:nvSpPr>
            <p:spPr>
              <a:xfrm>
                <a:off x="4470515" y="4673347"/>
                <a:ext cx="231068" cy="123111"/>
              </a:xfrm>
              <a:prstGeom prst="rect">
                <a:avLst/>
              </a:prstGeom>
              <a:blipFill>
                <a:blip r:embed="rId22"/>
                <a:stretch>
                  <a:fillRect l="-15000" t="-20000" r="-15000" b="-60000"/>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2E3A883A-4D82-255F-1E91-1ED55C535B0E}"/>
                  </a:ext>
                </a:extLst>
              </p:cNvPr>
              <p:cNvSpPr txBox="1"/>
              <p:nvPr/>
            </p:nvSpPr>
            <p:spPr>
              <a:xfrm>
                <a:off x="4457294" y="5241245"/>
                <a:ext cx="231068" cy="123111"/>
              </a:xfrm>
              <a:prstGeom prst="rect">
                <a:avLst/>
              </a:prstGeom>
              <a:solidFill>
                <a:schemeClr val="tx1"/>
              </a:solidFill>
              <a:ln>
                <a:noFill/>
              </a:ln>
            </p:spPr>
            <p:txBody>
              <a:bodyPr wrap="square" lIns="0" tIns="0" rIns="0" bIns="0" rtlCol="0">
                <a:spAutoFit/>
              </a:bodyPr>
              <a:lstStyle/>
              <a:p>
                <a14:m>
                  <m:oMath xmlns:m="http://schemas.openxmlformats.org/officeDocument/2006/math">
                    <m:r>
                      <a:rPr lang="en-US" sz="800" b="1" i="1" smtClean="0">
                        <a:solidFill>
                          <a:schemeClr val="bg1"/>
                        </a:solidFill>
                        <a:latin typeface="Cambria Math" charset="0"/>
                      </a:rPr>
                      <m:t>𝝀</m:t>
                    </m:r>
                  </m:oMath>
                </a14:m>
                <a:r>
                  <a:rPr lang="en-US" sz="800" b="1" i="1" dirty="0">
                    <a:solidFill>
                      <a:schemeClr val="bg1"/>
                    </a:solidFill>
                  </a:rPr>
                  <a:t> &lt; 1</a:t>
                </a:r>
                <a:endParaRPr lang="en-US" sz="800" dirty="0">
                  <a:solidFill>
                    <a:schemeClr val="bg1"/>
                  </a:solidFill>
                  <a:latin typeface="Arial" panose="020B0604020202020204" pitchFamily="34" charset="0"/>
                  <a:cs typeface="Arial" panose="020B0604020202020204" pitchFamily="34" charset="0"/>
                </a:endParaRPr>
              </a:p>
            </p:txBody>
          </p:sp>
        </mc:Choice>
        <mc:Fallback xmlns="">
          <p:sp>
            <p:nvSpPr>
              <p:cNvPr id="64" name="TextBox 63">
                <a:extLst>
                  <a:ext uri="{FF2B5EF4-FFF2-40B4-BE49-F238E27FC236}">
                    <a16:creationId xmlns:a16="http://schemas.microsoft.com/office/drawing/2014/main" id="{2E3A883A-4D82-255F-1E91-1ED55C535B0E}"/>
                  </a:ext>
                </a:extLst>
              </p:cNvPr>
              <p:cNvSpPr txBox="1">
                <a:spLocks noRot="1" noChangeAspect="1" noMove="1" noResize="1" noEditPoints="1" noAdjustHandles="1" noChangeArrowheads="1" noChangeShapeType="1" noTextEdit="1"/>
              </p:cNvSpPr>
              <p:nvPr/>
            </p:nvSpPr>
            <p:spPr>
              <a:xfrm>
                <a:off x="4457294" y="5241245"/>
                <a:ext cx="231068" cy="123111"/>
              </a:xfrm>
              <a:prstGeom prst="rect">
                <a:avLst/>
              </a:prstGeom>
              <a:blipFill>
                <a:blip r:embed="rId23"/>
                <a:stretch>
                  <a:fillRect l="-15000" t="-18182" r="-10000" b="-54545"/>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CAEB6A89-96A6-4636-44B0-0B801A42A0ED}"/>
                  </a:ext>
                </a:extLst>
              </p:cNvPr>
              <p:cNvSpPr txBox="1"/>
              <p:nvPr/>
            </p:nvSpPr>
            <p:spPr>
              <a:xfrm>
                <a:off x="4421428" y="5885871"/>
                <a:ext cx="231068" cy="123111"/>
              </a:xfrm>
              <a:prstGeom prst="rect">
                <a:avLst/>
              </a:prstGeom>
              <a:solidFill>
                <a:schemeClr val="tx1"/>
              </a:solidFill>
              <a:ln>
                <a:noFill/>
              </a:ln>
            </p:spPr>
            <p:txBody>
              <a:bodyPr wrap="square" lIns="0" tIns="0" rIns="0" bIns="0" rtlCol="0">
                <a:spAutoFit/>
              </a:bodyPr>
              <a:lstStyle/>
              <a:p>
                <a14:m>
                  <m:oMath xmlns:m="http://schemas.openxmlformats.org/officeDocument/2006/math">
                    <m:r>
                      <a:rPr lang="en-US" sz="800" b="1" i="1" smtClean="0">
                        <a:solidFill>
                          <a:schemeClr val="bg1"/>
                        </a:solidFill>
                        <a:latin typeface="Cambria Math" charset="0"/>
                      </a:rPr>
                      <m:t>𝝀</m:t>
                    </m:r>
                  </m:oMath>
                </a14:m>
                <a:r>
                  <a:rPr lang="en-US" sz="800" b="1" i="1" dirty="0">
                    <a:solidFill>
                      <a:schemeClr val="bg1"/>
                    </a:solidFill>
                  </a:rPr>
                  <a:t> &lt; 1</a:t>
                </a:r>
                <a:endParaRPr lang="en-US" sz="800" dirty="0">
                  <a:solidFill>
                    <a:schemeClr val="bg1"/>
                  </a:solidFill>
                  <a:latin typeface="Arial" panose="020B0604020202020204" pitchFamily="34" charset="0"/>
                  <a:cs typeface="Arial" panose="020B0604020202020204" pitchFamily="34" charset="0"/>
                </a:endParaRPr>
              </a:p>
            </p:txBody>
          </p:sp>
        </mc:Choice>
        <mc:Fallback xmlns="">
          <p:sp>
            <p:nvSpPr>
              <p:cNvPr id="65" name="TextBox 64">
                <a:extLst>
                  <a:ext uri="{FF2B5EF4-FFF2-40B4-BE49-F238E27FC236}">
                    <a16:creationId xmlns:a16="http://schemas.microsoft.com/office/drawing/2014/main" id="{CAEB6A89-96A6-4636-44B0-0B801A42A0ED}"/>
                  </a:ext>
                </a:extLst>
              </p:cNvPr>
              <p:cNvSpPr txBox="1">
                <a:spLocks noRot="1" noChangeAspect="1" noMove="1" noResize="1" noEditPoints="1" noAdjustHandles="1" noChangeArrowheads="1" noChangeShapeType="1" noTextEdit="1"/>
              </p:cNvSpPr>
              <p:nvPr/>
            </p:nvSpPr>
            <p:spPr>
              <a:xfrm>
                <a:off x="4421428" y="5885871"/>
                <a:ext cx="231068" cy="123111"/>
              </a:xfrm>
              <a:prstGeom prst="rect">
                <a:avLst/>
              </a:prstGeom>
              <a:blipFill>
                <a:blip r:embed="rId24"/>
                <a:stretch>
                  <a:fillRect l="-15789" t="-18182" r="-15789" b="-45455"/>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7DD48D0B-8891-1771-F2E6-19E5BB0A5252}"/>
                  </a:ext>
                </a:extLst>
              </p:cNvPr>
              <p:cNvSpPr txBox="1"/>
              <p:nvPr/>
            </p:nvSpPr>
            <p:spPr>
              <a:xfrm>
                <a:off x="3781218" y="6494374"/>
                <a:ext cx="231068" cy="123111"/>
              </a:xfrm>
              <a:prstGeom prst="rect">
                <a:avLst/>
              </a:prstGeom>
              <a:solidFill>
                <a:schemeClr val="tx1"/>
              </a:solidFill>
              <a:ln>
                <a:noFill/>
              </a:ln>
            </p:spPr>
            <p:txBody>
              <a:bodyPr wrap="square" lIns="0" tIns="0" rIns="0" bIns="0" rtlCol="0">
                <a:spAutoFit/>
              </a:bodyPr>
              <a:lstStyle/>
              <a:p>
                <a14:m>
                  <m:oMath xmlns:m="http://schemas.openxmlformats.org/officeDocument/2006/math">
                    <m:r>
                      <a:rPr lang="en-US" sz="800" b="1" i="1" smtClean="0">
                        <a:solidFill>
                          <a:schemeClr val="bg1"/>
                        </a:solidFill>
                        <a:latin typeface="Cambria Math" charset="0"/>
                      </a:rPr>
                      <m:t>𝝀</m:t>
                    </m:r>
                  </m:oMath>
                </a14:m>
                <a:r>
                  <a:rPr lang="en-US" sz="800" b="1" i="1" dirty="0">
                    <a:solidFill>
                      <a:schemeClr val="bg1"/>
                    </a:solidFill>
                  </a:rPr>
                  <a:t> &lt; 1</a:t>
                </a:r>
                <a:endParaRPr lang="en-US" sz="800" dirty="0">
                  <a:solidFill>
                    <a:schemeClr val="bg1"/>
                  </a:solidFill>
                  <a:latin typeface="Arial" panose="020B0604020202020204" pitchFamily="34" charset="0"/>
                  <a:cs typeface="Arial" panose="020B0604020202020204" pitchFamily="34" charset="0"/>
                </a:endParaRPr>
              </a:p>
            </p:txBody>
          </p:sp>
        </mc:Choice>
        <mc:Fallback xmlns="">
          <p:sp>
            <p:nvSpPr>
              <p:cNvPr id="66" name="TextBox 65">
                <a:extLst>
                  <a:ext uri="{FF2B5EF4-FFF2-40B4-BE49-F238E27FC236}">
                    <a16:creationId xmlns:a16="http://schemas.microsoft.com/office/drawing/2014/main" id="{7DD48D0B-8891-1771-F2E6-19E5BB0A5252}"/>
                  </a:ext>
                </a:extLst>
              </p:cNvPr>
              <p:cNvSpPr txBox="1">
                <a:spLocks noRot="1" noChangeAspect="1" noMove="1" noResize="1" noEditPoints="1" noAdjustHandles="1" noChangeArrowheads="1" noChangeShapeType="1" noTextEdit="1"/>
              </p:cNvSpPr>
              <p:nvPr/>
            </p:nvSpPr>
            <p:spPr>
              <a:xfrm>
                <a:off x="3781218" y="6494374"/>
                <a:ext cx="231068" cy="123111"/>
              </a:xfrm>
              <a:prstGeom prst="rect">
                <a:avLst/>
              </a:prstGeom>
              <a:blipFill>
                <a:blip r:embed="rId25"/>
                <a:stretch>
                  <a:fillRect l="-15789" t="-18182" r="-21053" b="-45455"/>
                </a:stretch>
              </a:blipFill>
              <a:ln>
                <a:noFill/>
              </a:ln>
            </p:spPr>
            <p:txBody>
              <a:bodyPr/>
              <a:lstStyle/>
              <a:p>
                <a:r>
                  <a:rPr lang="en-US">
                    <a:noFill/>
                  </a:rPr>
                  <a:t> </a:t>
                </a:r>
              </a:p>
            </p:txBody>
          </p:sp>
        </mc:Fallback>
      </mc:AlternateContent>
      <p:cxnSp>
        <p:nvCxnSpPr>
          <p:cNvPr id="68" name="Straight Arrow Connector 67">
            <a:extLst>
              <a:ext uri="{FF2B5EF4-FFF2-40B4-BE49-F238E27FC236}">
                <a16:creationId xmlns:a16="http://schemas.microsoft.com/office/drawing/2014/main" id="{72BB279D-6B65-EF65-4CEA-F31551665DFB}"/>
              </a:ext>
            </a:extLst>
          </p:cNvPr>
          <p:cNvCxnSpPr>
            <a:cxnSpLocks/>
          </p:cNvCxnSpPr>
          <p:nvPr/>
        </p:nvCxnSpPr>
        <p:spPr>
          <a:xfrm flipV="1">
            <a:off x="3097175" y="380788"/>
            <a:ext cx="133090" cy="107722"/>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A28D4A2C-4063-C2ED-C48D-9614B7CED8CB}"/>
                  </a:ext>
                </a:extLst>
              </p:cNvPr>
              <p:cNvSpPr txBox="1"/>
              <p:nvPr/>
            </p:nvSpPr>
            <p:spPr>
              <a:xfrm>
                <a:off x="1269331" y="6309553"/>
                <a:ext cx="231068" cy="123111"/>
              </a:xfrm>
              <a:prstGeom prst="rect">
                <a:avLst/>
              </a:prstGeom>
              <a:noFill/>
              <a:ln>
                <a:noFill/>
              </a:ln>
            </p:spPr>
            <p:txBody>
              <a:bodyPr wrap="square" lIns="0" tIns="0" rIns="0" bIns="0" rtlCol="0">
                <a:spAutoFit/>
              </a:bodyPr>
              <a:lstStyle/>
              <a:p>
                <a14:m>
                  <m:oMath xmlns:m="http://schemas.openxmlformats.org/officeDocument/2006/math">
                    <m:r>
                      <a:rPr lang="en-US" sz="800" b="1" i="1" smtClean="0">
                        <a:solidFill>
                          <a:schemeClr val="tx1"/>
                        </a:solidFill>
                        <a:latin typeface="Cambria Math" charset="0"/>
                      </a:rPr>
                      <m:t>𝝀</m:t>
                    </m:r>
                  </m:oMath>
                </a14:m>
                <a:r>
                  <a:rPr lang="en-US" sz="800" b="1" i="1" dirty="0">
                    <a:solidFill>
                      <a:schemeClr val="tx1"/>
                    </a:solidFill>
                  </a:rPr>
                  <a:t> &gt; 1</a:t>
                </a:r>
                <a:endParaRPr lang="en-US" sz="800" dirty="0">
                  <a:solidFill>
                    <a:schemeClr val="tx1"/>
                  </a:solidFill>
                  <a:latin typeface="Arial" panose="020B0604020202020204" pitchFamily="34" charset="0"/>
                  <a:cs typeface="Arial" panose="020B0604020202020204" pitchFamily="34" charset="0"/>
                </a:endParaRPr>
              </a:p>
            </p:txBody>
          </p:sp>
        </mc:Choice>
        <mc:Fallback xmlns="">
          <p:sp>
            <p:nvSpPr>
              <p:cNvPr id="70" name="TextBox 69">
                <a:extLst>
                  <a:ext uri="{FF2B5EF4-FFF2-40B4-BE49-F238E27FC236}">
                    <a16:creationId xmlns:a16="http://schemas.microsoft.com/office/drawing/2014/main" id="{A28D4A2C-4063-C2ED-C48D-9614B7CED8CB}"/>
                  </a:ext>
                </a:extLst>
              </p:cNvPr>
              <p:cNvSpPr txBox="1">
                <a:spLocks noRot="1" noChangeAspect="1" noMove="1" noResize="1" noEditPoints="1" noAdjustHandles="1" noChangeArrowheads="1" noChangeShapeType="1" noTextEdit="1"/>
              </p:cNvSpPr>
              <p:nvPr/>
            </p:nvSpPr>
            <p:spPr>
              <a:xfrm>
                <a:off x="1269331" y="6309553"/>
                <a:ext cx="231068" cy="123111"/>
              </a:xfrm>
              <a:prstGeom prst="rect">
                <a:avLst/>
              </a:prstGeom>
              <a:blipFill>
                <a:blip r:embed="rId26"/>
                <a:stretch>
                  <a:fillRect l="-15000" t="-18182" r="-10000" b="-54545"/>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A65C23E0-2B66-14C3-A066-148F27B14460}"/>
                  </a:ext>
                </a:extLst>
              </p:cNvPr>
              <p:cNvSpPr txBox="1"/>
              <p:nvPr/>
            </p:nvSpPr>
            <p:spPr>
              <a:xfrm>
                <a:off x="1250212" y="5734744"/>
                <a:ext cx="231068" cy="123111"/>
              </a:xfrm>
              <a:prstGeom prst="rect">
                <a:avLst/>
              </a:prstGeom>
              <a:noFill/>
              <a:ln>
                <a:noFill/>
              </a:ln>
            </p:spPr>
            <p:txBody>
              <a:bodyPr wrap="square" lIns="0" tIns="0" rIns="0" bIns="0" rtlCol="0">
                <a:spAutoFit/>
              </a:bodyPr>
              <a:lstStyle/>
              <a:p>
                <a14:m>
                  <m:oMath xmlns:m="http://schemas.openxmlformats.org/officeDocument/2006/math">
                    <m:r>
                      <a:rPr lang="en-US" sz="800" b="1" i="1" smtClean="0">
                        <a:solidFill>
                          <a:schemeClr val="tx1"/>
                        </a:solidFill>
                        <a:latin typeface="Cambria Math" charset="0"/>
                      </a:rPr>
                      <m:t>𝝀</m:t>
                    </m:r>
                  </m:oMath>
                </a14:m>
                <a:r>
                  <a:rPr lang="en-US" sz="800" b="1" i="1" dirty="0">
                    <a:solidFill>
                      <a:schemeClr val="tx1"/>
                    </a:solidFill>
                  </a:rPr>
                  <a:t> &gt; 1</a:t>
                </a:r>
                <a:endParaRPr lang="en-US" sz="800" dirty="0">
                  <a:solidFill>
                    <a:schemeClr val="tx1"/>
                  </a:solidFill>
                  <a:latin typeface="Arial" panose="020B0604020202020204" pitchFamily="34" charset="0"/>
                  <a:cs typeface="Arial" panose="020B0604020202020204" pitchFamily="34" charset="0"/>
                </a:endParaRPr>
              </a:p>
            </p:txBody>
          </p:sp>
        </mc:Choice>
        <mc:Fallback xmlns="">
          <p:sp>
            <p:nvSpPr>
              <p:cNvPr id="71" name="TextBox 70">
                <a:extLst>
                  <a:ext uri="{FF2B5EF4-FFF2-40B4-BE49-F238E27FC236}">
                    <a16:creationId xmlns:a16="http://schemas.microsoft.com/office/drawing/2014/main" id="{A65C23E0-2B66-14C3-A066-148F27B14460}"/>
                  </a:ext>
                </a:extLst>
              </p:cNvPr>
              <p:cNvSpPr txBox="1">
                <a:spLocks noRot="1" noChangeAspect="1" noMove="1" noResize="1" noEditPoints="1" noAdjustHandles="1" noChangeArrowheads="1" noChangeShapeType="1" noTextEdit="1"/>
              </p:cNvSpPr>
              <p:nvPr/>
            </p:nvSpPr>
            <p:spPr>
              <a:xfrm>
                <a:off x="1250212" y="5734744"/>
                <a:ext cx="231068" cy="123111"/>
              </a:xfrm>
              <a:prstGeom prst="rect">
                <a:avLst/>
              </a:prstGeom>
              <a:blipFill>
                <a:blip r:embed="rId27"/>
                <a:stretch>
                  <a:fillRect l="-15789" t="-18182" r="-15789" b="-45455"/>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BAA3E370-69C3-FE88-B8E7-6087B1B70378}"/>
                  </a:ext>
                </a:extLst>
              </p:cNvPr>
              <p:cNvSpPr txBox="1"/>
              <p:nvPr/>
            </p:nvSpPr>
            <p:spPr>
              <a:xfrm>
                <a:off x="1257987" y="5134374"/>
                <a:ext cx="231068" cy="123111"/>
              </a:xfrm>
              <a:prstGeom prst="rect">
                <a:avLst/>
              </a:prstGeom>
              <a:noFill/>
              <a:ln>
                <a:noFill/>
              </a:ln>
            </p:spPr>
            <p:txBody>
              <a:bodyPr wrap="square" lIns="0" tIns="0" rIns="0" bIns="0" rtlCol="0">
                <a:spAutoFit/>
              </a:bodyPr>
              <a:lstStyle/>
              <a:p>
                <a14:m>
                  <m:oMath xmlns:m="http://schemas.openxmlformats.org/officeDocument/2006/math">
                    <m:r>
                      <a:rPr lang="en-US" sz="800" b="1" i="1" smtClean="0">
                        <a:solidFill>
                          <a:schemeClr val="tx1"/>
                        </a:solidFill>
                        <a:latin typeface="Cambria Math" charset="0"/>
                      </a:rPr>
                      <m:t>𝝀</m:t>
                    </m:r>
                  </m:oMath>
                </a14:m>
                <a:r>
                  <a:rPr lang="en-US" sz="800" b="1" i="1" dirty="0">
                    <a:solidFill>
                      <a:schemeClr val="tx1"/>
                    </a:solidFill>
                  </a:rPr>
                  <a:t> &gt; 1</a:t>
                </a:r>
                <a:endParaRPr lang="en-US" sz="800" dirty="0">
                  <a:solidFill>
                    <a:schemeClr val="tx1"/>
                  </a:solidFill>
                  <a:latin typeface="Arial" panose="020B0604020202020204" pitchFamily="34" charset="0"/>
                  <a:cs typeface="Arial" panose="020B0604020202020204" pitchFamily="34" charset="0"/>
                </a:endParaRPr>
              </a:p>
            </p:txBody>
          </p:sp>
        </mc:Choice>
        <mc:Fallback xmlns="">
          <p:sp>
            <p:nvSpPr>
              <p:cNvPr id="72" name="TextBox 71">
                <a:extLst>
                  <a:ext uri="{FF2B5EF4-FFF2-40B4-BE49-F238E27FC236}">
                    <a16:creationId xmlns:a16="http://schemas.microsoft.com/office/drawing/2014/main" id="{BAA3E370-69C3-FE88-B8E7-6087B1B70378}"/>
                  </a:ext>
                </a:extLst>
              </p:cNvPr>
              <p:cNvSpPr txBox="1">
                <a:spLocks noRot="1" noChangeAspect="1" noMove="1" noResize="1" noEditPoints="1" noAdjustHandles="1" noChangeArrowheads="1" noChangeShapeType="1" noTextEdit="1"/>
              </p:cNvSpPr>
              <p:nvPr/>
            </p:nvSpPr>
            <p:spPr>
              <a:xfrm>
                <a:off x="1257987" y="5134374"/>
                <a:ext cx="231068" cy="123111"/>
              </a:xfrm>
              <a:prstGeom prst="rect">
                <a:avLst/>
              </a:prstGeom>
              <a:blipFill>
                <a:blip r:embed="rId28"/>
                <a:stretch>
                  <a:fillRect l="-10000" t="-20000" r="-15000" b="-60000"/>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A2D9FFBF-D889-0D7D-88AC-AA02B1A1ADDB}"/>
                  </a:ext>
                </a:extLst>
              </p:cNvPr>
              <p:cNvSpPr txBox="1"/>
              <p:nvPr/>
            </p:nvSpPr>
            <p:spPr>
              <a:xfrm>
                <a:off x="1250212" y="4534867"/>
                <a:ext cx="231068" cy="123111"/>
              </a:xfrm>
              <a:prstGeom prst="rect">
                <a:avLst/>
              </a:prstGeom>
              <a:noFill/>
              <a:ln>
                <a:noFill/>
              </a:ln>
            </p:spPr>
            <p:txBody>
              <a:bodyPr wrap="square" lIns="0" tIns="0" rIns="0" bIns="0" rtlCol="0">
                <a:spAutoFit/>
              </a:bodyPr>
              <a:lstStyle/>
              <a:p>
                <a14:m>
                  <m:oMath xmlns:m="http://schemas.openxmlformats.org/officeDocument/2006/math">
                    <m:r>
                      <a:rPr lang="en-US" sz="800" b="1" i="1" smtClean="0">
                        <a:solidFill>
                          <a:schemeClr val="tx1"/>
                        </a:solidFill>
                        <a:latin typeface="Cambria Math" charset="0"/>
                      </a:rPr>
                      <m:t>𝝀</m:t>
                    </m:r>
                  </m:oMath>
                </a14:m>
                <a:r>
                  <a:rPr lang="en-US" sz="800" b="1" i="1" dirty="0">
                    <a:solidFill>
                      <a:schemeClr val="tx1"/>
                    </a:solidFill>
                  </a:rPr>
                  <a:t> &gt; 1</a:t>
                </a:r>
                <a:endParaRPr lang="en-US" sz="800" dirty="0">
                  <a:solidFill>
                    <a:schemeClr val="tx1"/>
                  </a:solidFill>
                  <a:latin typeface="Arial" panose="020B0604020202020204" pitchFamily="34" charset="0"/>
                  <a:cs typeface="Arial" panose="020B0604020202020204" pitchFamily="34" charset="0"/>
                </a:endParaRPr>
              </a:p>
            </p:txBody>
          </p:sp>
        </mc:Choice>
        <mc:Fallback xmlns="">
          <p:sp>
            <p:nvSpPr>
              <p:cNvPr id="73" name="TextBox 72">
                <a:extLst>
                  <a:ext uri="{FF2B5EF4-FFF2-40B4-BE49-F238E27FC236}">
                    <a16:creationId xmlns:a16="http://schemas.microsoft.com/office/drawing/2014/main" id="{A2D9FFBF-D889-0D7D-88AC-AA02B1A1ADDB}"/>
                  </a:ext>
                </a:extLst>
              </p:cNvPr>
              <p:cNvSpPr txBox="1">
                <a:spLocks noRot="1" noChangeAspect="1" noMove="1" noResize="1" noEditPoints="1" noAdjustHandles="1" noChangeArrowheads="1" noChangeShapeType="1" noTextEdit="1"/>
              </p:cNvSpPr>
              <p:nvPr/>
            </p:nvSpPr>
            <p:spPr>
              <a:xfrm>
                <a:off x="1250212" y="4534867"/>
                <a:ext cx="231068" cy="123111"/>
              </a:xfrm>
              <a:prstGeom prst="rect">
                <a:avLst/>
              </a:prstGeom>
              <a:blipFill>
                <a:blip r:embed="rId29"/>
                <a:stretch>
                  <a:fillRect l="-15789" t="-20000" r="-15789" b="-60000"/>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029ABE19-BEED-8076-5EAC-C7CE92D7F66E}"/>
                  </a:ext>
                </a:extLst>
              </p:cNvPr>
              <p:cNvSpPr txBox="1"/>
              <p:nvPr/>
            </p:nvSpPr>
            <p:spPr>
              <a:xfrm>
                <a:off x="1254418" y="3878133"/>
                <a:ext cx="231068" cy="123111"/>
              </a:xfrm>
              <a:prstGeom prst="rect">
                <a:avLst/>
              </a:prstGeom>
              <a:noFill/>
              <a:ln>
                <a:noFill/>
              </a:ln>
            </p:spPr>
            <p:txBody>
              <a:bodyPr wrap="square" lIns="0" tIns="0" rIns="0" bIns="0" rtlCol="0">
                <a:spAutoFit/>
              </a:bodyPr>
              <a:lstStyle/>
              <a:p>
                <a14:m>
                  <m:oMath xmlns:m="http://schemas.openxmlformats.org/officeDocument/2006/math">
                    <m:r>
                      <a:rPr lang="en-US" sz="800" b="1" i="1" smtClean="0">
                        <a:solidFill>
                          <a:schemeClr val="tx1"/>
                        </a:solidFill>
                        <a:latin typeface="Cambria Math" charset="0"/>
                      </a:rPr>
                      <m:t>𝝀</m:t>
                    </m:r>
                  </m:oMath>
                </a14:m>
                <a:r>
                  <a:rPr lang="en-US" sz="800" b="1" i="1" dirty="0">
                    <a:solidFill>
                      <a:schemeClr val="tx1"/>
                    </a:solidFill>
                  </a:rPr>
                  <a:t> &gt; 1</a:t>
                </a:r>
                <a:endParaRPr lang="en-US" sz="800" dirty="0">
                  <a:solidFill>
                    <a:schemeClr val="tx1"/>
                  </a:solidFill>
                  <a:latin typeface="Arial" panose="020B0604020202020204" pitchFamily="34" charset="0"/>
                  <a:cs typeface="Arial" panose="020B0604020202020204" pitchFamily="34" charset="0"/>
                </a:endParaRPr>
              </a:p>
            </p:txBody>
          </p:sp>
        </mc:Choice>
        <mc:Fallback xmlns="">
          <p:sp>
            <p:nvSpPr>
              <p:cNvPr id="74" name="TextBox 73">
                <a:extLst>
                  <a:ext uri="{FF2B5EF4-FFF2-40B4-BE49-F238E27FC236}">
                    <a16:creationId xmlns:a16="http://schemas.microsoft.com/office/drawing/2014/main" id="{029ABE19-BEED-8076-5EAC-C7CE92D7F66E}"/>
                  </a:ext>
                </a:extLst>
              </p:cNvPr>
              <p:cNvSpPr txBox="1">
                <a:spLocks noRot="1" noChangeAspect="1" noMove="1" noResize="1" noEditPoints="1" noAdjustHandles="1" noChangeArrowheads="1" noChangeShapeType="1" noTextEdit="1"/>
              </p:cNvSpPr>
              <p:nvPr/>
            </p:nvSpPr>
            <p:spPr>
              <a:xfrm>
                <a:off x="1254418" y="3878133"/>
                <a:ext cx="231068" cy="123111"/>
              </a:xfrm>
              <a:prstGeom prst="rect">
                <a:avLst/>
              </a:prstGeom>
              <a:blipFill>
                <a:blip r:embed="rId30"/>
                <a:stretch>
                  <a:fillRect l="-15000" t="-20000" r="-15000" b="-60000"/>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B3009C30-23ED-287E-EA13-D2F919D1B690}"/>
                  </a:ext>
                </a:extLst>
              </p:cNvPr>
              <p:cNvSpPr txBox="1"/>
              <p:nvPr/>
            </p:nvSpPr>
            <p:spPr>
              <a:xfrm>
                <a:off x="1231093" y="3303237"/>
                <a:ext cx="231068" cy="123111"/>
              </a:xfrm>
              <a:prstGeom prst="rect">
                <a:avLst/>
              </a:prstGeom>
              <a:noFill/>
              <a:ln>
                <a:noFill/>
              </a:ln>
            </p:spPr>
            <p:txBody>
              <a:bodyPr wrap="square" lIns="0" tIns="0" rIns="0" bIns="0" rtlCol="0">
                <a:spAutoFit/>
              </a:bodyPr>
              <a:lstStyle/>
              <a:p>
                <a14:m>
                  <m:oMath xmlns:m="http://schemas.openxmlformats.org/officeDocument/2006/math">
                    <m:r>
                      <a:rPr lang="en-US" sz="800" b="1" i="1" smtClean="0">
                        <a:solidFill>
                          <a:schemeClr val="tx1"/>
                        </a:solidFill>
                        <a:latin typeface="Cambria Math" charset="0"/>
                      </a:rPr>
                      <m:t>𝝀</m:t>
                    </m:r>
                  </m:oMath>
                </a14:m>
                <a:r>
                  <a:rPr lang="en-US" sz="800" b="1" i="1" dirty="0">
                    <a:solidFill>
                      <a:schemeClr val="tx1"/>
                    </a:solidFill>
                  </a:rPr>
                  <a:t> &gt; 1</a:t>
                </a:r>
                <a:endParaRPr lang="en-US" sz="800" dirty="0">
                  <a:solidFill>
                    <a:schemeClr val="tx1"/>
                  </a:solidFill>
                  <a:latin typeface="Arial" panose="020B0604020202020204" pitchFamily="34" charset="0"/>
                  <a:cs typeface="Arial" panose="020B0604020202020204" pitchFamily="34" charset="0"/>
                </a:endParaRPr>
              </a:p>
            </p:txBody>
          </p:sp>
        </mc:Choice>
        <mc:Fallback xmlns="">
          <p:sp>
            <p:nvSpPr>
              <p:cNvPr id="75" name="TextBox 74">
                <a:extLst>
                  <a:ext uri="{FF2B5EF4-FFF2-40B4-BE49-F238E27FC236}">
                    <a16:creationId xmlns:a16="http://schemas.microsoft.com/office/drawing/2014/main" id="{B3009C30-23ED-287E-EA13-D2F919D1B690}"/>
                  </a:ext>
                </a:extLst>
              </p:cNvPr>
              <p:cNvSpPr txBox="1">
                <a:spLocks noRot="1" noChangeAspect="1" noMove="1" noResize="1" noEditPoints="1" noAdjustHandles="1" noChangeArrowheads="1" noChangeShapeType="1" noTextEdit="1"/>
              </p:cNvSpPr>
              <p:nvPr/>
            </p:nvSpPr>
            <p:spPr>
              <a:xfrm>
                <a:off x="1231093" y="3303237"/>
                <a:ext cx="231068" cy="123111"/>
              </a:xfrm>
              <a:prstGeom prst="rect">
                <a:avLst/>
              </a:prstGeom>
              <a:blipFill>
                <a:blip r:embed="rId31"/>
                <a:stretch>
                  <a:fillRect l="-15000" t="-20000" r="-15000" b="-60000"/>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47EE06E0-4FC7-EFD6-2809-8787115F6FF6}"/>
                  </a:ext>
                </a:extLst>
              </p:cNvPr>
              <p:cNvSpPr txBox="1"/>
              <p:nvPr/>
            </p:nvSpPr>
            <p:spPr>
              <a:xfrm>
                <a:off x="1248746" y="2725434"/>
                <a:ext cx="231068" cy="123111"/>
              </a:xfrm>
              <a:prstGeom prst="rect">
                <a:avLst/>
              </a:prstGeom>
              <a:noFill/>
              <a:ln>
                <a:noFill/>
              </a:ln>
            </p:spPr>
            <p:txBody>
              <a:bodyPr wrap="square" lIns="0" tIns="0" rIns="0" bIns="0" rtlCol="0">
                <a:spAutoFit/>
              </a:bodyPr>
              <a:lstStyle/>
              <a:p>
                <a14:m>
                  <m:oMath xmlns:m="http://schemas.openxmlformats.org/officeDocument/2006/math">
                    <m:r>
                      <a:rPr lang="en-US" sz="800" b="1" i="1" smtClean="0">
                        <a:solidFill>
                          <a:schemeClr val="tx1"/>
                        </a:solidFill>
                        <a:latin typeface="Cambria Math" charset="0"/>
                      </a:rPr>
                      <m:t>𝝀</m:t>
                    </m:r>
                  </m:oMath>
                </a14:m>
                <a:r>
                  <a:rPr lang="en-US" sz="800" b="1" i="1" dirty="0">
                    <a:solidFill>
                      <a:schemeClr val="tx1"/>
                    </a:solidFill>
                  </a:rPr>
                  <a:t> &gt; 1</a:t>
                </a:r>
                <a:endParaRPr lang="en-US" sz="800" dirty="0">
                  <a:solidFill>
                    <a:schemeClr val="tx1"/>
                  </a:solidFill>
                  <a:latin typeface="Arial" panose="020B0604020202020204" pitchFamily="34" charset="0"/>
                  <a:cs typeface="Arial" panose="020B0604020202020204" pitchFamily="34" charset="0"/>
                </a:endParaRPr>
              </a:p>
            </p:txBody>
          </p:sp>
        </mc:Choice>
        <mc:Fallback xmlns="">
          <p:sp>
            <p:nvSpPr>
              <p:cNvPr id="76" name="TextBox 75">
                <a:extLst>
                  <a:ext uri="{FF2B5EF4-FFF2-40B4-BE49-F238E27FC236}">
                    <a16:creationId xmlns:a16="http://schemas.microsoft.com/office/drawing/2014/main" id="{47EE06E0-4FC7-EFD6-2809-8787115F6FF6}"/>
                  </a:ext>
                </a:extLst>
              </p:cNvPr>
              <p:cNvSpPr txBox="1">
                <a:spLocks noRot="1" noChangeAspect="1" noMove="1" noResize="1" noEditPoints="1" noAdjustHandles="1" noChangeArrowheads="1" noChangeShapeType="1" noTextEdit="1"/>
              </p:cNvSpPr>
              <p:nvPr/>
            </p:nvSpPr>
            <p:spPr>
              <a:xfrm>
                <a:off x="1248746" y="2725434"/>
                <a:ext cx="231068" cy="123111"/>
              </a:xfrm>
              <a:prstGeom prst="rect">
                <a:avLst/>
              </a:prstGeom>
              <a:blipFill>
                <a:blip r:embed="rId32"/>
                <a:stretch>
                  <a:fillRect l="-15789" t="-18182" r="-15789" b="-45455"/>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B9D2C774-45C4-44A7-D7F8-2563F3198BEC}"/>
                  </a:ext>
                </a:extLst>
              </p:cNvPr>
              <p:cNvSpPr txBox="1"/>
              <p:nvPr/>
            </p:nvSpPr>
            <p:spPr>
              <a:xfrm>
                <a:off x="1238868" y="2110025"/>
                <a:ext cx="231068" cy="123111"/>
              </a:xfrm>
              <a:prstGeom prst="rect">
                <a:avLst/>
              </a:prstGeom>
              <a:noFill/>
              <a:ln>
                <a:noFill/>
              </a:ln>
            </p:spPr>
            <p:txBody>
              <a:bodyPr wrap="square" lIns="0" tIns="0" rIns="0" bIns="0" rtlCol="0">
                <a:spAutoFit/>
              </a:bodyPr>
              <a:lstStyle/>
              <a:p>
                <a14:m>
                  <m:oMath xmlns:m="http://schemas.openxmlformats.org/officeDocument/2006/math">
                    <m:r>
                      <a:rPr lang="en-US" sz="800" b="1" i="1" smtClean="0">
                        <a:solidFill>
                          <a:schemeClr val="tx1"/>
                        </a:solidFill>
                        <a:latin typeface="Cambria Math" charset="0"/>
                      </a:rPr>
                      <m:t>𝝀</m:t>
                    </m:r>
                  </m:oMath>
                </a14:m>
                <a:r>
                  <a:rPr lang="en-US" sz="800" b="1" i="1" dirty="0">
                    <a:solidFill>
                      <a:schemeClr val="tx1"/>
                    </a:solidFill>
                  </a:rPr>
                  <a:t> &gt; 1</a:t>
                </a:r>
                <a:endParaRPr lang="en-US" sz="800" dirty="0">
                  <a:solidFill>
                    <a:schemeClr val="tx1"/>
                  </a:solidFill>
                  <a:latin typeface="Arial" panose="020B0604020202020204" pitchFamily="34" charset="0"/>
                  <a:cs typeface="Arial" panose="020B0604020202020204" pitchFamily="34" charset="0"/>
                </a:endParaRPr>
              </a:p>
            </p:txBody>
          </p:sp>
        </mc:Choice>
        <mc:Fallback xmlns="">
          <p:sp>
            <p:nvSpPr>
              <p:cNvPr id="77" name="TextBox 76">
                <a:extLst>
                  <a:ext uri="{FF2B5EF4-FFF2-40B4-BE49-F238E27FC236}">
                    <a16:creationId xmlns:a16="http://schemas.microsoft.com/office/drawing/2014/main" id="{B9D2C774-45C4-44A7-D7F8-2563F3198BEC}"/>
                  </a:ext>
                </a:extLst>
              </p:cNvPr>
              <p:cNvSpPr txBox="1">
                <a:spLocks noRot="1" noChangeAspect="1" noMove="1" noResize="1" noEditPoints="1" noAdjustHandles="1" noChangeArrowheads="1" noChangeShapeType="1" noTextEdit="1"/>
              </p:cNvSpPr>
              <p:nvPr/>
            </p:nvSpPr>
            <p:spPr>
              <a:xfrm>
                <a:off x="1238868" y="2110025"/>
                <a:ext cx="231068" cy="123111"/>
              </a:xfrm>
              <a:prstGeom prst="rect">
                <a:avLst/>
              </a:prstGeom>
              <a:blipFill>
                <a:blip r:embed="rId33"/>
                <a:stretch>
                  <a:fillRect l="-15789" t="-20000" r="-15789" b="-60000"/>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3FF18C89-D188-1815-5BED-64C13CACCAEE}"/>
                  </a:ext>
                </a:extLst>
              </p:cNvPr>
              <p:cNvSpPr txBox="1"/>
              <p:nvPr/>
            </p:nvSpPr>
            <p:spPr>
              <a:xfrm>
                <a:off x="1269331" y="1509449"/>
                <a:ext cx="231068" cy="123111"/>
              </a:xfrm>
              <a:prstGeom prst="rect">
                <a:avLst/>
              </a:prstGeom>
              <a:noFill/>
              <a:ln>
                <a:noFill/>
              </a:ln>
            </p:spPr>
            <p:txBody>
              <a:bodyPr wrap="square" lIns="0" tIns="0" rIns="0" bIns="0" rtlCol="0">
                <a:spAutoFit/>
              </a:bodyPr>
              <a:lstStyle/>
              <a:p>
                <a14:m>
                  <m:oMath xmlns:m="http://schemas.openxmlformats.org/officeDocument/2006/math">
                    <m:r>
                      <a:rPr lang="en-US" sz="800" b="1" i="1" smtClean="0">
                        <a:solidFill>
                          <a:schemeClr val="tx1"/>
                        </a:solidFill>
                        <a:latin typeface="Cambria Math" charset="0"/>
                      </a:rPr>
                      <m:t>𝝀</m:t>
                    </m:r>
                  </m:oMath>
                </a14:m>
                <a:r>
                  <a:rPr lang="en-US" sz="800" b="1" i="1" dirty="0">
                    <a:solidFill>
                      <a:schemeClr val="tx1"/>
                    </a:solidFill>
                  </a:rPr>
                  <a:t> &gt; 1</a:t>
                </a:r>
                <a:endParaRPr lang="en-US" sz="800" dirty="0">
                  <a:solidFill>
                    <a:schemeClr val="tx1"/>
                  </a:solidFill>
                  <a:latin typeface="Arial" panose="020B0604020202020204" pitchFamily="34" charset="0"/>
                  <a:cs typeface="Arial" panose="020B0604020202020204" pitchFamily="34" charset="0"/>
                </a:endParaRPr>
              </a:p>
            </p:txBody>
          </p:sp>
        </mc:Choice>
        <mc:Fallback xmlns="">
          <p:sp>
            <p:nvSpPr>
              <p:cNvPr id="78" name="TextBox 77">
                <a:extLst>
                  <a:ext uri="{FF2B5EF4-FFF2-40B4-BE49-F238E27FC236}">
                    <a16:creationId xmlns:a16="http://schemas.microsoft.com/office/drawing/2014/main" id="{3FF18C89-D188-1815-5BED-64C13CACCAEE}"/>
                  </a:ext>
                </a:extLst>
              </p:cNvPr>
              <p:cNvSpPr txBox="1">
                <a:spLocks noRot="1" noChangeAspect="1" noMove="1" noResize="1" noEditPoints="1" noAdjustHandles="1" noChangeArrowheads="1" noChangeShapeType="1" noTextEdit="1"/>
              </p:cNvSpPr>
              <p:nvPr/>
            </p:nvSpPr>
            <p:spPr>
              <a:xfrm>
                <a:off x="1269331" y="1509449"/>
                <a:ext cx="231068" cy="123111"/>
              </a:xfrm>
              <a:prstGeom prst="rect">
                <a:avLst/>
              </a:prstGeom>
              <a:blipFill>
                <a:blip r:embed="rId34"/>
                <a:stretch>
                  <a:fillRect l="-15000" t="-20000" r="-10000" b="-50000"/>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80C98285-7ECE-D3C4-DD11-3291A3235E36}"/>
                  </a:ext>
                </a:extLst>
              </p:cNvPr>
              <p:cNvSpPr txBox="1"/>
              <p:nvPr/>
            </p:nvSpPr>
            <p:spPr>
              <a:xfrm>
                <a:off x="1234581" y="897242"/>
                <a:ext cx="231068" cy="123111"/>
              </a:xfrm>
              <a:prstGeom prst="rect">
                <a:avLst/>
              </a:prstGeom>
              <a:noFill/>
              <a:ln>
                <a:noFill/>
              </a:ln>
            </p:spPr>
            <p:txBody>
              <a:bodyPr wrap="square" lIns="0" tIns="0" rIns="0" bIns="0" rtlCol="0">
                <a:spAutoFit/>
              </a:bodyPr>
              <a:lstStyle/>
              <a:p>
                <a14:m>
                  <m:oMath xmlns:m="http://schemas.openxmlformats.org/officeDocument/2006/math">
                    <m:r>
                      <a:rPr lang="en-US" sz="800" b="1" i="1" smtClean="0">
                        <a:solidFill>
                          <a:schemeClr val="tx1"/>
                        </a:solidFill>
                        <a:latin typeface="Cambria Math" charset="0"/>
                      </a:rPr>
                      <m:t>𝝀</m:t>
                    </m:r>
                  </m:oMath>
                </a14:m>
                <a:r>
                  <a:rPr lang="en-US" sz="800" b="1" i="1" dirty="0">
                    <a:solidFill>
                      <a:schemeClr val="tx1"/>
                    </a:solidFill>
                  </a:rPr>
                  <a:t> &gt; 1</a:t>
                </a:r>
                <a:endParaRPr lang="en-US" sz="800" dirty="0">
                  <a:solidFill>
                    <a:schemeClr val="tx1"/>
                  </a:solidFill>
                  <a:latin typeface="Arial" panose="020B0604020202020204" pitchFamily="34" charset="0"/>
                  <a:cs typeface="Arial" panose="020B0604020202020204" pitchFamily="34" charset="0"/>
                </a:endParaRPr>
              </a:p>
            </p:txBody>
          </p:sp>
        </mc:Choice>
        <mc:Fallback xmlns="">
          <p:sp>
            <p:nvSpPr>
              <p:cNvPr id="79" name="TextBox 78">
                <a:extLst>
                  <a:ext uri="{FF2B5EF4-FFF2-40B4-BE49-F238E27FC236}">
                    <a16:creationId xmlns:a16="http://schemas.microsoft.com/office/drawing/2014/main" id="{80C98285-7ECE-D3C4-DD11-3291A3235E36}"/>
                  </a:ext>
                </a:extLst>
              </p:cNvPr>
              <p:cNvSpPr txBox="1">
                <a:spLocks noRot="1" noChangeAspect="1" noMove="1" noResize="1" noEditPoints="1" noAdjustHandles="1" noChangeArrowheads="1" noChangeShapeType="1" noTextEdit="1"/>
              </p:cNvSpPr>
              <p:nvPr/>
            </p:nvSpPr>
            <p:spPr>
              <a:xfrm>
                <a:off x="1234581" y="897242"/>
                <a:ext cx="231068" cy="123111"/>
              </a:xfrm>
              <a:prstGeom prst="rect">
                <a:avLst/>
              </a:prstGeom>
              <a:blipFill>
                <a:blip r:embed="rId35"/>
                <a:stretch>
                  <a:fillRect l="-15789" t="-9091" r="-15789" b="-45455"/>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E80DD9E2-F43F-C399-9074-D63B08FE0B4F}"/>
                  </a:ext>
                </a:extLst>
              </p:cNvPr>
              <p:cNvSpPr txBox="1"/>
              <p:nvPr/>
            </p:nvSpPr>
            <p:spPr>
              <a:xfrm>
                <a:off x="1265762" y="315360"/>
                <a:ext cx="231068" cy="123111"/>
              </a:xfrm>
              <a:prstGeom prst="rect">
                <a:avLst/>
              </a:prstGeom>
              <a:noFill/>
              <a:ln>
                <a:noFill/>
              </a:ln>
            </p:spPr>
            <p:txBody>
              <a:bodyPr wrap="square" lIns="0" tIns="0" rIns="0" bIns="0" rtlCol="0">
                <a:spAutoFit/>
              </a:bodyPr>
              <a:lstStyle/>
              <a:p>
                <a14:m>
                  <m:oMath xmlns:m="http://schemas.openxmlformats.org/officeDocument/2006/math">
                    <m:r>
                      <a:rPr lang="en-US" sz="800" b="1" i="1" smtClean="0">
                        <a:solidFill>
                          <a:schemeClr val="tx1"/>
                        </a:solidFill>
                        <a:latin typeface="Cambria Math" charset="0"/>
                      </a:rPr>
                      <m:t>𝝀</m:t>
                    </m:r>
                  </m:oMath>
                </a14:m>
                <a:r>
                  <a:rPr lang="en-US" sz="800" b="1" i="1" dirty="0">
                    <a:solidFill>
                      <a:schemeClr val="tx1"/>
                    </a:solidFill>
                  </a:rPr>
                  <a:t> &gt; 1</a:t>
                </a:r>
                <a:endParaRPr lang="en-US" sz="800" dirty="0">
                  <a:solidFill>
                    <a:schemeClr val="tx1"/>
                  </a:solidFill>
                  <a:latin typeface="Arial" panose="020B0604020202020204" pitchFamily="34" charset="0"/>
                  <a:cs typeface="Arial" panose="020B0604020202020204" pitchFamily="34" charset="0"/>
                </a:endParaRPr>
              </a:p>
            </p:txBody>
          </p:sp>
        </mc:Choice>
        <mc:Fallback xmlns="">
          <p:sp>
            <p:nvSpPr>
              <p:cNvPr id="80" name="TextBox 79">
                <a:extLst>
                  <a:ext uri="{FF2B5EF4-FFF2-40B4-BE49-F238E27FC236}">
                    <a16:creationId xmlns:a16="http://schemas.microsoft.com/office/drawing/2014/main" id="{E80DD9E2-F43F-C399-9074-D63B08FE0B4F}"/>
                  </a:ext>
                </a:extLst>
              </p:cNvPr>
              <p:cNvSpPr txBox="1">
                <a:spLocks noRot="1" noChangeAspect="1" noMove="1" noResize="1" noEditPoints="1" noAdjustHandles="1" noChangeArrowheads="1" noChangeShapeType="1" noTextEdit="1"/>
              </p:cNvSpPr>
              <p:nvPr/>
            </p:nvSpPr>
            <p:spPr>
              <a:xfrm>
                <a:off x="1265762" y="315360"/>
                <a:ext cx="231068" cy="123111"/>
              </a:xfrm>
              <a:prstGeom prst="rect">
                <a:avLst/>
              </a:prstGeom>
              <a:blipFill>
                <a:blip r:embed="rId36"/>
                <a:stretch>
                  <a:fillRect l="-15000" t="-9091" r="-10000" b="-45455"/>
                </a:stretch>
              </a:blipFill>
              <a:ln>
                <a:noFill/>
              </a:ln>
            </p:spPr>
            <p:txBody>
              <a:bodyPr/>
              <a:lstStyle/>
              <a:p>
                <a:r>
                  <a:rPr lang="en-US">
                    <a:noFill/>
                  </a:rPr>
                  <a:t> </a:t>
                </a:r>
              </a:p>
            </p:txBody>
          </p:sp>
        </mc:Fallback>
      </mc:AlternateContent>
      <p:sp>
        <p:nvSpPr>
          <p:cNvPr id="50" name="TextBox 49">
            <a:extLst>
              <a:ext uri="{FF2B5EF4-FFF2-40B4-BE49-F238E27FC236}">
                <a16:creationId xmlns:a16="http://schemas.microsoft.com/office/drawing/2014/main" id="{F2E08C64-43BA-74F4-34EA-6D26AC844550}"/>
              </a:ext>
            </a:extLst>
          </p:cNvPr>
          <p:cNvSpPr txBox="1"/>
          <p:nvPr/>
        </p:nvSpPr>
        <p:spPr>
          <a:xfrm rot="5400000">
            <a:off x="4470407" y="3241682"/>
            <a:ext cx="2110234" cy="246221"/>
          </a:xfrm>
          <a:prstGeom prst="rect">
            <a:avLst/>
          </a:prstGeom>
          <a:solidFill>
            <a:schemeClr val="bg1"/>
          </a:solidFill>
        </p:spPr>
        <p:txBody>
          <a:bodyPr wrap="square" rtlCol="0">
            <a:spAutoFit/>
          </a:bodyPr>
          <a:lstStyle/>
          <a:p>
            <a:pPr algn="r"/>
            <a:r>
              <a:rPr lang="en-US" sz="1000" dirty="0">
                <a:latin typeface="+mj-lt"/>
                <a:cs typeface="Franklin Gothic Medium"/>
              </a:rPr>
              <a:t>juvenile mortality rate per IBI</a:t>
            </a:r>
          </a:p>
        </p:txBody>
      </p:sp>
    </p:spTree>
    <p:extLst>
      <p:ext uri="{BB962C8B-B14F-4D97-AF65-F5344CB8AC3E}">
        <p14:creationId xmlns:p14="http://schemas.microsoft.com/office/powerpoint/2010/main" val="41693983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FCBFDF-AB1B-03BA-EEBD-326C4570B01B}"/>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1DCD833E-A370-1BB9-A902-E713374FED32}"/>
              </a:ext>
            </a:extLst>
          </p:cNvPr>
          <p:cNvSpPr txBox="1"/>
          <p:nvPr/>
        </p:nvSpPr>
        <p:spPr>
          <a:xfrm>
            <a:off x="6875290" y="6492875"/>
            <a:ext cx="5316710" cy="369332"/>
          </a:xfrm>
          <a:prstGeom prst="rect">
            <a:avLst/>
          </a:prstGeom>
          <a:noFill/>
        </p:spPr>
        <p:txBody>
          <a:bodyPr wrap="square" rtlCol="0">
            <a:spAutoFit/>
          </a:bodyPr>
          <a:lstStyle/>
          <a:p>
            <a:pPr algn="r"/>
            <a:r>
              <a:rPr lang="en-US" dirty="0">
                <a:cs typeface="Franklin Gothic Medium"/>
              </a:rPr>
              <a:t>Brook et al. 2018. </a:t>
            </a:r>
            <a:r>
              <a:rPr lang="en-US" i="1" dirty="0">
                <a:cs typeface="Franklin Gothic Medium"/>
              </a:rPr>
              <a:t>Conservation Biology.</a:t>
            </a:r>
            <a:r>
              <a:rPr lang="en-US" dirty="0">
                <a:cs typeface="Franklin Gothic Medium"/>
              </a:rPr>
              <a:t> </a:t>
            </a:r>
            <a:endParaRPr lang="en-US" dirty="0">
              <a:latin typeface="+mj-lt"/>
              <a:cs typeface="Franklin Gothic Medium"/>
            </a:endParaRPr>
          </a:p>
        </p:txBody>
      </p:sp>
      <p:grpSp>
        <p:nvGrpSpPr>
          <p:cNvPr id="3" name="Group 2">
            <a:extLst>
              <a:ext uri="{FF2B5EF4-FFF2-40B4-BE49-F238E27FC236}">
                <a16:creationId xmlns:a16="http://schemas.microsoft.com/office/drawing/2014/main" id="{00CBB5DD-1A92-3E8B-D506-4D7FC2C6167A}"/>
              </a:ext>
            </a:extLst>
          </p:cNvPr>
          <p:cNvGrpSpPr/>
          <p:nvPr/>
        </p:nvGrpSpPr>
        <p:grpSpPr>
          <a:xfrm>
            <a:off x="2235650" y="6720948"/>
            <a:ext cx="1851051" cy="246221"/>
            <a:chOff x="2181305" y="6648848"/>
            <a:chExt cx="1851051" cy="246221"/>
          </a:xfrm>
        </p:grpSpPr>
        <p:sp>
          <p:nvSpPr>
            <p:cNvPr id="2" name="Rectangle 1">
              <a:extLst>
                <a:ext uri="{FF2B5EF4-FFF2-40B4-BE49-F238E27FC236}">
                  <a16:creationId xmlns:a16="http://schemas.microsoft.com/office/drawing/2014/main" id="{BA3622A8-A14B-8F0E-3F72-C81E8B5A028E}"/>
                </a:ext>
              </a:extLst>
            </p:cNvPr>
            <p:cNvSpPr/>
            <p:nvPr/>
          </p:nvSpPr>
          <p:spPr>
            <a:xfrm>
              <a:off x="2471530" y="6721734"/>
              <a:ext cx="1371600" cy="1296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2FAA2A60-4909-CF95-FE47-193F46ABC351}"/>
                </a:ext>
              </a:extLst>
            </p:cNvPr>
            <p:cNvSpPr txBox="1"/>
            <p:nvPr/>
          </p:nvSpPr>
          <p:spPr>
            <a:xfrm>
              <a:off x="2181305" y="6648848"/>
              <a:ext cx="1851051" cy="246221"/>
            </a:xfrm>
            <a:prstGeom prst="rect">
              <a:avLst/>
            </a:prstGeom>
            <a:noFill/>
          </p:spPr>
          <p:txBody>
            <a:bodyPr wrap="square" rtlCol="0">
              <a:spAutoFit/>
            </a:bodyPr>
            <a:lstStyle/>
            <a:p>
              <a:pPr algn="ctr"/>
              <a:r>
                <a:rPr lang="en-US" sz="1000" dirty="0">
                  <a:latin typeface="+mj-lt"/>
                  <a:cs typeface="Franklin Gothic Medium"/>
                </a:rPr>
                <a:t>adult mortality rate per IBI</a:t>
              </a:r>
            </a:p>
          </p:txBody>
        </p:sp>
      </p:grpSp>
      <p:grpSp>
        <p:nvGrpSpPr>
          <p:cNvPr id="41" name="Group 40">
            <a:extLst>
              <a:ext uri="{FF2B5EF4-FFF2-40B4-BE49-F238E27FC236}">
                <a16:creationId xmlns:a16="http://schemas.microsoft.com/office/drawing/2014/main" id="{19CE85F4-CF9D-CDDF-216F-3535A971EAC4}"/>
              </a:ext>
            </a:extLst>
          </p:cNvPr>
          <p:cNvGrpSpPr/>
          <p:nvPr/>
        </p:nvGrpSpPr>
        <p:grpSpPr>
          <a:xfrm>
            <a:off x="0" y="0"/>
            <a:ext cx="5555517" cy="6930099"/>
            <a:chOff x="0" y="0"/>
            <a:chExt cx="5555517" cy="6930099"/>
          </a:xfrm>
        </p:grpSpPr>
        <p:grpSp>
          <p:nvGrpSpPr>
            <p:cNvPr id="30" name="Group 29">
              <a:extLst>
                <a:ext uri="{FF2B5EF4-FFF2-40B4-BE49-F238E27FC236}">
                  <a16:creationId xmlns:a16="http://schemas.microsoft.com/office/drawing/2014/main" id="{612FE006-326D-342E-4D73-E9A64D53C264}"/>
                </a:ext>
              </a:extLst>
            </p:cNvPr>
            <p:cNvGrpSpPr/>
            <p:nvPr/>
          </p:nvGrpSpPr>
          <p:grpSpPr>
            <a:xfrm>
              <a:off x="0" y="0"/>
              <a:ext cx="5555517" cy="6930099"/>
              <a:chOff x="-54345" y="-72099"/>
              <a:chExt cx="5555517" cy="6930099"/>
            </a:xfrm>
          </p:grpSpPr>
          <p:grpSp>
            <p:nvGrpSpPr>
              <p:cNvPr id="5" name="Group 4">
                <a:extLst>
                  <a:ext uri="{FF2B5EF4-FFF2-40B4-BE49-F238E27FC236}">
                    <a16:creationId xmlns:a16="http://schemas.microsoft.com/office/drawing/2014/main" id="{AA13C2F5-6D3F-33C2-7F31-6B8CB1D3D707}"/>
                  </a:ext>
                </a:extLst>
              </p:cNvPr>
              <p:cNvGrpSpPr/>
              <p:nvPr/>
            </p:nvGrpSpPr>
            <p:grpSpPr>
              <a:xfrm>
                <a:off x="-54345" y="-72099"/>
                <a:ext cx="5300797" cy="6930099"/>
                <a:chOff x="-54345" y="-72099"/>
                <a:chExt cx="5300797" cy="6930099"/>
              </a:xfrm>
            </p:grpSpPr>
            <p:pic>
              <p:nvPicPr>
                <p:cNvPr id="11" name="Picture 10">
                  <a:extLst>
                    <a:ext uri="{FF2B5EF4-FFF2-40B4-BE49-F238E27FC236}">
                      <a16:creationId xmlns:a16="http://schemas.microsoft.com/office/drawing/2014/main" id="{4DAF62EF-E82A-B267-BF92-63FA4692E6EF}"/>
                    </a:ext>
                  </a:extLst>
                </p:cNvPr>
                <p:cNvPicPr>
                  <a:picLocks noChangeAspect="1"/>
                </p:cNvPicPr>
                <p:nvPr/>
              </p:nvPicPr>
              <p:blipFill rotWithShape="1">
                <a:blip r:embed="rId3"/>
                <a:srcRect l="20388" t="6368" r="23208" b="49665"/>
                <a:stretch/>
              </p:blipFill>
              <p:spPr>
                <a:xfrm>
                  <a:off x="-6485" y="553728"/>
                  <a:ext cx="850636" cy="657675"/>
                </a:xfrm>
                <a:prstGeom prst="rect">
                  <a:avLst/>
                </a:prstGeom>
                <a:ln>
                  <a:noFill/>
                </a:ln>
                <a:effectLst>
                  <a:softEdge rad="112500"/>
                </a:effectLst>
              </p:spPr>
            </p:pic>
            <p:pic>
              <p:nvPicPr>
                <p:cNvPr id="12" name="Picture 11">
                  <a:extLst>
                    <a:ext uri="{FF2B5EF4-FFF2-40B4-BE49-F238E27FC236}">
                      <a16:creationId xmlns:a16="http://schemas.microsoft.com/office/drawing/2014/main" id="{729FBB24-1CB2-94E1-9BAE-8729BD6E04C8}"/>
                    </a:ext>
                  </a:extLst>
                </p:cNvPr>
                <p:cNvPicPr>
                  <a:picLocks noChangeAspect="1"/>
                </p:cNvPicPr>
                <p:nvPr/>
              </p:nvPicPr>
              <p:blipFill rotWithShape="1">
                <a:blip r:embed="rId4"/>
                <a:srcRect l="13813" r="14819" b="-2001"/>
                <a:stretch/>
              </p:blipFill>
              <p:spPr>
                <a:xfrm>
                  <a:off x="5290" y="-72099"/>
                  <a:ext cx="774176" cy="698015"/>
                </a:xfrm>
                <a:prstGeom prst="rect">
                  <a:avLst/>
                </a:prstGeom>
                <a:ln>
                  <a:noFill/>
                </a:ln>
                <a:effectLst>
                  <a:softEdge rad="112500"/>
                </a:effectLst>
              </p:spPr>
            </p:pic>
            <p:pic>
              <p:nvPicPr>
                <p:cNvPr id="16" name="Picture 15">
                  <a:extLst>
                    <a:ext uri="{FF2B5EF4-FFF2-40B4-BE49-F238E27FC236}">
                      <a16:creationId xmlns:a16="http://schemas.microsoft.com/office/drawing/2014/main" id="{5F63C8E2-1756-B495-5B5B-F6CB5E5E9741}"/>
                    </a:ext>
                  </a:extLst>
                </p:cNvPr>
                <p:cNvPicPr>
                  <a:picLocks noChangeAspect="1"/>
                </p:cNvPicPr>
                <p:nvPr/>
              </p:nvPicPr>
              <p:blipFill rotWithShape="1">
                <a:blip r:embed="rId5"/>
                <a:srcRect l="-1" t="10740" r="41742" b="54974"/>
                <a:stretch/>
              </p:blipFill>
              <p:spPr>
                <a:xfrm>
                  <a:off x="-11412" y="1755600"/>
                  <a:ext cx="808480" cy="697934"/>
                </a:xfrm>
                <a:prstGeom prst="rect">
                  <a:avLst/>
                </a:prstGeom>
                <a:ln>
                  <a:noFill/>
                </a:ln>
                <a:effectLst>
                  <a:softEdge rad="112500"/>
                </a:effectLst>
              </p:spPr>
            </p:pic>
            <p:pic>
              <p:nvPicPr>
                <p:cNvPr id="17" name="Picture 16">
                  <a:extLst>
                    <a:ext uri="{FF2B5EF4-FFF2-40B4-BE49-F238E27FC236}">
                      <a16:creationId xmlns:a16="http://schemas.microsoft.com/office/drawing/2014/main" id="{4CD7AAF8-F580-8FEE-ACEE-05990DAA225A}"/>
                    </a:ext>
                  </a:extLst>
                </p:cNvPr>
                <p:cNvPicPr>
                  <a:picLocks noChangeAspect="1"/>
                </p:cNvPicPr>
                <p:nvPr/>
              </p:nvPicPr>
              <p:blipFill rotWithShape="1">
                <a:blip r:embed="rId6"/>
                <a:srcRect l="15925" t="5321" r="17485" b="60660"/>
                <a:stretch/>
              </p:blipFill>
              <p:spPr>
                <a:xfrm>
                  <a:off x="-53567" y="2404157"/>
                  <a:ext cx="818848" cy="657676"/>
                </a:xfrm>
                <a:prstGeom prst="rect">
                  <a:avLst/>
                </a:prstGeom>
                <a:ln>
                  <a:noFill/>
                </a:ln>
                <a:effectLst>
                  <a:softEdge rad="112500"/>
                </a:effectLst>
              </p:spPr>
            </p:pic>
            <p:pic>
              <p:nvPicPr>
                <p:cNvPr id="18" name="Picture 17">
                  <a:extLst>
                    <a:ext uri="{FF2B5EF4-FFF2-40B4-BE49-F238E27FC236}">
                      <a16:creationId xmlns:a16="http://schemas.microsoft.com/office/drawing/2014/main" id="{78CBC618-949B-F2AF-8A03-C9E0D3940BAD}"/>
                    </a:ext>
                  </a:extLst>
                </p:cNvPr>
                <p:cNvPicPr>
                  <a:picLocks noChangeAspect="1"/>
                </p:cNvPicPr>
                <p:nvPr/>
              </p:nvPicPr>
              <p:blipFill>
                <a:blip r:embed="rId7"/>
                <a:stretch>
                  <a:fillRect/>
                </a:stretch>
              </p:blipFill>
              <p:spPr>
                <a:xfrm>
                  <a:off x="-37746" y="3631781"/>
                  <a:ext cx="850636" cy="623188"/>
                </a:xfrm>
                <a:prstGeom prst="rect">
                  <a:avLst/>
                </a:prstGeom>
                <a:ln>
                  <a:noFill/>
                </a:ln>
                <a:effectLst>
                  <a:softEdge rad="112500"/>
                </a:effectLst>
              </p:spPr>
            </p:pic>
            <p:pic>
              <p:nvPicPr>
                <p:cNvPr id="19" name="Picture 18">
                  <a:extLst>
                    <a:ext uri="{FF2B5EF4-FFF2-40B4-BE49-F238E27FC236}">
                      <a16:creationId xmlns:a16="http://schemas.microsoft.com/office/drawing/2014/main" id="{C94B79FF-610E-B45B-3C07-46D98F64B4E0}"/>
                    </a:ext>
                  </a:extLst>
                </p:cNvPr>
                <p:cNvPicPr>
                  <a:picLocks noChangeAspect="1"/>
                </p:cNvPicPr>
                <p:nvPr/>
              </p:nvPicPr>
              <p:blipFill rotWithShape="1">
                <a:blip r:embed="rId8"/>
                <a:srcRect l="43109" t="1" r="13599" b="42253"/>
                <a:stretch/>
              </p:blipFill>
              <p:spPr>
                <a:xfrm>
                  <a:off x="-16668" y="2971791"/>
                  <a:ext cx="808481" cy="697935"/>
                </a:xfrm>
                <a:prstGeom prst="rect">
                  <a:avLst/>
                </a:prstGeom>
                <a:ln>
                  <a:noFill/>
                </a:ln>
                <a:effectLst>
                  <a:softEdge rad="112500"/>
                </a:effectLst>
              </p:spPr>
            </p:pic>
            <p:pic>
              <p:nvPicPr>
                <p:cNvPr id="20" name="Picture 19">
                  <a:extLst>
                    <a:ext uri="{FF2B5EF4-FFF2-40B4-BE49-F238E27FC236}">
                      <a16:creationId xmlns:a16="http://schemas.microsoft.com/office/drawing/2014/main" id="{02C0985A-D8B4-9D34-F61D-F3755ABBEFA2}"/>
                    </a:ext>
                  </a:extLst>
                </p:cNvPr>
                <p:cNvPicPr>
                  <a:picLocks noChangeAspect="1"/>
                </p:cNvPicPr>
                <p:nvPr/>
              </p:nvPicPr>
              <p:blipFill rotWithShape="1">
                <a:blip r:embed="rId9"/>
                <a:srcRect r="31131" b="30619"/>
                <a:stretch/>
              </p:blipFill>
              <p:spPr>
                <a:xfrm>
                  <a:off x="-15350" y="4181892"/>
                  <a:ext cx="852920" cy="694245"/>
                </a:xfrm>
                <a:prstGeom prst="rect">
                  <a:avLst/>
                </a:prstGeom>
                <a:ln>
                  <a:noFill/>
                </a:ln>
                <a:effectLst>
                  <a:softEdge rad="112500"/>
                </a:effectLst>
              </p:spPr>
            </p:pic>
            <p:pic>
              <p:nvPicPr>
                <p:cNvPr id="21" name="Picture 20">
                  <a:extLst>
                    <a:ext uri="{FF2B5EF4-FFF2-40B4-BE49-F238E27FC236}">
                      <a16:creationId xmlns:a16="http://schemas.microsoft.com/office/drawing/2014/main" id="{5C302D76-D6CD-AA5A-B3B1-643184869B2D}"/>
                    </a:ext>
                  </a:extLst>
                </p:cNvPr>
                <p:cNvPicPr>
                  <a:picLocks noChangeAspect="1"/>
                </p:cNvPicPr>
                <p:nvPr/>
              </p:nvPicPr>
              <p:blipFill rotWithShape="1">
                <a:blip r:embed="rId10"/>
                <a:srcRect l="26679" t="25356" r="14900" b="40808"/>
                <a:stretch/>
              </p:blipFill>
              <p:spPr>
                <a:xfrm>
                  <a:off x="5290" y="1150908"/>
                  <a:ext cx="774176" cy="657675"/>
                </a:xfrm>
                <a:prstGeom prst="rect">
                  <a:avLst/>
                </a:prstGeom>
                <a:ln>
                  <a:noFill/>
                </a:ln>
                <a:effectLst>
                  <a:softEdge rad="112500"/>
                </a:effectLst>
              </p:spPr>
            </p:pic>
            <p:pic>
              <p:nvPicPr>
                <p:cNvPr id="22" name="Picture 21">
                  <a:extLst>
                    <a:ext uri="{FF2B5EF4-FFF2-40B4-BE49-F238E27FC236}">
                      <a16:creationId xmlns:a16="http://schemas.microsoft.com/office/drawing/2014/main" id="{22D7CCBB-F8B1-14DB-CB03-3C95551356AE}"/>
                    </a:ext>
                  </a:extLst>
                </p:cNvPr>
                <p:cNvPicPr>
                  <a:picLocks noChangeAspect="1"/>
                </p:cNvPicPr>
                <p:nvPr/>
              </p:nvPicPr>
              <p:blipFill rotWithShape="1">
                <a:blip r:embed="rId11"/>
                <a:srcRect l="14000" r="27174" b="25759"/>
                <a:stretch/>
              </p:blipFill>
              <p:spPr>
                <a:xfrm>
                  <a:off x="-36082" y="5381998"/>
                  <a:ext cx="892501" cy="663033"/>
                </a:xfrm>
                <a:prstGeom prst="rect">
                  <a:avLst/>
                </a:prstGeom>
                <a:ln>
                  <a:noFill/>
                </a:ln>
                <a:effectLst>
                  <a:softEdge rad="112500"/>
                </a:effectLst>
              </p:spPr>
            </p:pic>
            <p:pic>
              <p:nvPicPr>
                <p:cNvPr id="23" name="Picture 22">
                  <a:extLst>
                    <a:ext uri="{FF2B5EF4-FFF2-40B4-BE49-F238E27FC236}">
                      <a16:creationId xmlns:a16="http://schemas.microsoft.com/office/drawing/2014/main" id="{1E831212-AA9B-E27E-9161-7218ADBB8DB4}"/>
                    </a:ext>
                  </a:extLst>
                </p:cNvPr>
                <p:cNvPicPr>
                  <a:picLocks noChangeAspect="1"/>
                </p:cNvPicPr>
                <p:nvPr/>
              </p:nvPicPr>
              <p:blipFill rotWithShape="1">
                <a:blip r:embed="rId12"/>
                <a:srcRect l="18133" t="16489" r="26453" b="20158"/>
                <a:stretch/>
              </p:blipFill>
              <p:spPr>
                <a:xfrm>
                  <a:off x="-54345" y="5993988"/>
                  <a:ext cx="929867" cy="687990"/>
                </a:xfrm>
                <a:prstGeom prst="rect">
                  <a:avLst/>
                </a:prstGeom>
                <a:ln>
                  <a:noFill/>
                </a:ln>
                <a:effectLst>
                  <a:softEdge rad="112500"/>
                </a:effectLst>
              </p:spPr>
            </p:pic>
            <p:pic>
              <p:nvPicPr>
                <p:cNvPr id="24" name="Picture 23">
                  <a:extLst>
                    <a:ext uri="{FF2B5EF4-FFF2-40B4-BE49-F238E27FC236}">
                      <a16:creationId xmlns:a16="http://schemas.microsoft.com/office/drawing/2014/main" id="{69CCB49F-58D1-BD23-DA3A-AA9229E7F116}"/>
                    </a:ext>
                  </a:extLst>
                </p:cNvPr>
                <p:cNvPicPr>
                  <a:picLocks noChangeAspect="1"/>
                </p:cNvPicPr>
                <p:nvPr/>
              </p:nvPicPr>
              <p:blipFill>
                <a:blip r:embed="rId13"/>
                <a:stretch>
                  <a:fillRect/>
                </a:stretch>
              </p:blipFill>
              <p:spPr>
                <a:xfrm>
                  <a:off x="-37746" y="4790104"/>
                  <a:ext cx="897820" cy="694245"/>
                </a:xfrm>
                <a:prstGeom prst="rect">
                  <a:avLst/>
                </a:prstGeom>
                <a:ln>
                  <a:noFill/>
                </a:ln>
                <a:effectLst>
                  <a:softEdge rad="112500"/>
                </a:effectLst>
              </p:spPr>
            </p:pic>
            <p:pic>
              <p:nvPicPr>
                <p:cNvPr id="26" name="Picture 25">
                  <a:extLst>
                    <a:ext uri="{FF2B5EF4-FFF2-40B4-BE49-F238E27FC236}">
                      <a16:creationId xmlns:a16="http://schemas.microsoft.com/office/drawing/2014/main" id="{AB403AC1-3D11-7EE5-B4F1-56384A6E640E}"/>
                    </a:ext>
                  </a:extLst>
                </p:cNvPr>
                <p:cNvPicPr>
                  <a:picLocks noChangeAspect="1"/>
                </p:cNvPicPr>
                <p:nvPr/>
              </p:nvPicPr>
              <p:blipFill rotWithShape="1">
                <a:blip r:embed="rId14"/>
                <a:srcRect l="9105" t="562" r="9066" b="439"/>
                <a:stretch/>
              </p:blipFill>
              <p:spPr>
                <a:xfrm>
                  <a:off x="1037618" y="0"/>
                  <a:ext cx="4208834" cy="6858000"/>
                </a:xfrm>
                <a:prstGeom prst="rect">
                  <a:avLst/>
                </a:prstGeom>
              </p:spPr>
            </p:pic>
            <p:pic>
              <p:nvPicPr>
                <p:cNvPr id="4" name="Picture 3">
                  <a:extLst>
                    <a:ext uri="{FF2B5EF4-FFF2-40B4-BE49-F238E27FC236}">
                      <a16:creationId xmlns:a16="http://schemas.microsoft.com/office/drawing/2014/main" id="{064D5A59-3713-F83D-05BE-1CA4201CAD5C}"/>
                    </a:ext>
                  </a:extLst>
                </p:cNvPr>
                <p:cNvPicPr>
                  <a:picLocks noChangeAspect="1"/>
                </p:cNvPicPr>
                <p:nvPr/>
              </p:nvPicPr>
              <p:blipFill rotWithShape="1">
                <a:blip r:embed="rId14"/>
                <a:srcRect l="92578" t="666" r="851" b="3741"/>
                <a:stretch/>
              </p:blipFill>
              <p:spPr>
                <a:xfrm>
                  <a:off x="757782" y="0"/>
                  <a:ext cx="337940" cy="6625148"/>
                </a:xfrm>
                <a:prstGeom prst="rect">
                  <a:avLst/>
                </a:prstGeom>
              </p:spPr>
            </p:pic>
          </p:grpSp>
          <p:pic>
            <p:nvPicPr>
              <p:cNvPr id="28" name="Picture 27">
                <a:extLst>
                  <a:ext uri="{FF2B5EF4-FFF2-40B4-BE49-F238E27FC236}">
                    <a16:creationId xmlns:a16="http://schemas.microsoft.com/office/drawing/2014/main" id="{93C36CED-B949-655E-3956-1F1F4F245A69}"/>
                  </a:ext>
                </a:extLst>
              </p:cNvPr>
              <p:cNvPicPr>
                <a:picLocks noChangeAspect="1"/>
              </p:cNvPicPr>
              <p:nvPr/>
            </p:nvPicPr>
            <p:blipFill rotWithShape="1">
              <a:blip r:embed="rId14"/>
              <a:srcRect l="5666" t="666" r="93155" b="3741"/>
              <a:stretch/>
            </p:blipFill>
            <p:spPr>
              <a:xfrm rot="10800000">
                <a:off x="5166437" y="-19880"/>
                <a:ext cx="60676" cy="6625147"/>
              </a:xfrm>
              <a:prstGeom prst="rect">
                <a:avLst/>
              </a:prstGeom>
            </p:spPr>
          </p:pic>
          <p:pic>
            <p:nvPicPr>
              <p:cNvPr id="27" name="Picture 26">
                <a:extLst>
                  <a:ext uri="{FF2B5EF4-FFF2-40B4-BE49-F238E27FC236}">
                    <a16:creationId xmlns:a16="http://schemas.microsoft.com/office/drawing/2014/main" id="{F0EDCB50-A9D4-9947-8442-4C271234BF59}"/>
                  </a:ext>
                </a:extLst>
              </p:cNvPr>
              <p:cNvPicPr>
                <a:picLocks noChangeAspect="1"/>
              </p:cNvPicPr>
              <p:nvPr/>
            </p:nvPicPr>
            <p:blipFill rotWithShape="1">
              <a:blip r:embed="rId14"/>
              <a:srcRect l="3071" t="666" r="93934" b="3741"/>
              <a:stretch/>
            </p:blipFill>
            <p:spPr>
              <a:xfrm>
                <a:off x="5193234" y="6626"/>
                <a:ext cx="154018" cy="6625148"/>
              </a:xfrm>
              <a:prstGeom prst="rect">
                <a:avLst/>
              </a:prstGeom>
            </p:spPr>
          </p:pic>
          <p:pic>
            <p:nvPicPr>
              <p:cNvPr id="29" name="Picture 28">
                <a:extLst>
                  <a:ext uri="{FF2B5EF4-FFF2-40B4-BE49-F238E27FC236}">
                    <a16:creationId xmlns:a16="http://schemas.microsoft.com/office/drawing/2014/main" id="{B44E2841-E1F4-28C1-91D5-C24C4881C3B4}"/>
                  </a:ext>
                </a:extLst>
              </p:cNvPr>
              <p:cNvPicPr>
                <a:picLocks noChangeAspect="1"/>
              </p:cNvPicPr>
              <p:nvPr/>
            </p:nvPicPr>
            <p:blipFill rotWithShape="1">
              <a:blip r:embed="rId14"/>
              <a:srcRect l="236" t="39195" r="96897" b="42831"/>
              <a:stretch/>
            </p:blipFill>
            <p:spPr>
              <a:xfrm rot="10800000">
                <a:off x="5353780" y="2748696"/>
                <a:ext cx="147392" cy="1245704"/>
              </a:xfrm>
              <a:prstGeom prst="rect">
                <a:avLst/>
              </a:prstGeom>
            </p:spPr>
          </p:pic>
        </p:grpSp>
        <p:sp>
          <p:nvSpPr>
            <p:cNvPr id="14" name="Freeform 13">
              <a:extLst>
                <a:ext uri="{FF2B5EF4-FFF2-40B4-BE49-F238E27FC236}">
                  <a16:creationId xmlns:a16="http://schemas.microsoft.com/office/drawing/2014/main" id="{070732F6-4DA9-1AFF-7F2D-46EA2DD371DC}"/>
                </a:ext>
              </a:extLst>
            </p:cNvPr>
            <p:cNvSpPr/>
            <p:nvPr/>
          </p:nvSpPr>
          <p:spPr>
            <a:xfrm>
              <a:off x="1180847" y="2513086"/>
              <a:ext cx="1344350" cy="508673"/>
            </a:xfrm>
            <a:custGeom>
              <a:avLst/>
              <a:gdLst>
                <a:gd name="connsiteX0" fmla="*/ 0 w 1344350"/>
                <a:gd name="connsiteY0" fmla="*/ 0 h 508673"/>
                <a:gd name="connsiteX1" fmla="*/ 472339 w 1344350"/>
                <a:gd name="connsiteY1" fmla="*/ 145335 h 508673"/>
                <a:gd name="connsiteX2" fmla="*/ 708509 w 1344350"/>
                <a:gd name="connsiteY2" fmla="*/ 254336 h 508673"/>
                <a:gd name="connsiteX3" fmla="*/ 878067 w 1344350"/>
                <a:gd name="connsiteY3" fmla="*/ 357282 h 508673"/>
                <a:gd name="connsiteX4" fmla="*/ 1096069 w 1344350"/>
                <a:gd name="connsiteY4" fmla="*/ 508673 h 508673"/>
                <a:gd name="connsiteX5" fmla="*/ 1344350 w 1344350"/>
                <a:gd name="connsiteY5" fmla="*/ 502617 h 508673"/>
                <a:gd name="connsiteX6" fmla="*/ 890178 w 1344350"/>
                <a:gd name="connsiteY6" fmla="*/ 284614 h 508673"/>
                <a:gd name="connsiteX7" fmla="*/ 0 w 1344350"/>
                <a:gd name="connsiteY7" fmla="*/ 0 h 508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44350" h="508673">
                  <a:moveTo>
                    <a:pt x="0" y="0"/>
                  </a:moveTo>
                  <a:lnTo>
                    <a:pt x="472339" y="145335"/>
                  </a:lnTo>
                  <a:lnTo>
                    <a:pt x="708509" y="254336"/>
                  </a:lnTo>
                  <a:lnTo>
                    <a:pt x="878067" y="357282"/>
                  </a:lnTo>
                  <a:lnTo>
                    <a:pt x="1096069" y="508673"/>
                  </a:lnTo>
                  <a:lnTo>
                    <a:pt x="1344350" y="502617"/>
                  </a:lnTo>
                  <a:lnTo>
                    <a:pt x="890178" y="284614"/>
                  </a:lnTo>
                  <a:lnTo>
                    <a:pt x="0" y="0"/>
                  </a:lnTo>
                  <a:close/>
                </a:path>
              </a:pathLst>
            </a:custGeom>
            <a:solidFill>
              <a:schemeClr val="tx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31">
              <a:extLst>
                <a:ext uri="{FF2B5EF4-FFF2-40B4-BE49-F238E27FC236}">
                  <a16:creationId xmlns:a16="http://schemas.microsoft.com/office/drawing/2014/main" id="{4398FE22-E4A0-F93B-6131-BB9358174760}"/>
                </a:ext>
              </a:extLst>
            </p:cNvPr>
            <p:cNvSpPr/>
            <p:nvPr/>
          </p:nvSpPr>
          <p:spPr>
            <a:xfrm>
              <a:off x="1168736" y="3118649"/>
              <a:ext cx="2016850" cy="502618"/>
            </a:xfrm>
            <a:custGeom>
              <a:avLst/>
              <a:gdLst>
                <a:gd name="connsiteX0" fmla="*/ 0 w 1974135"/>
                <a:gd name="connsiteY0" fmla="*/ 0 h 502617"/>
                <a:gd name="connsiteX1" fmla="*/ 333059 w 1974135"/>
                <a:gd name="connsiteY1" fmla="*/ 102945 h 502617"/>
                <a:gd name="connsiteX2" fmla="*/ 678230 w 1974135"/>
                <a:gd name="connsiteY2" fmla="*/ 236169 h 502617"/>
                <a:gd name="connsiteX3" fmla="*/ 902288 w 1974135"/>
                <a:gd name="connsiteY3" fmla="*/ 369393 h 502617"/>
                <a:gd name="connsiteX4" fmla="*/ 1090013 w 1974135"/>
                <a:gd name="connsiteY4" fmla="*/ 502617 h 502617"/>
                <a:gd name="connsiteX5" fmla="*/ 1974135 w 1974135"/>
                <a:gd name="connsiteY5" fmla="*/ 502617 h 502617"/>
                <a:gd name="connsiteX6" fmla="*/ 0 w 1974135"/>
                <a:gd name="connsiteY6" fmla="*/ 0 h 502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74135" h="502617">
                  <a:moveTo>
                    <a:pt x="0" y="0"/>
                  </a:moveTo>
                  <a:lnTo>
                    <a:pt x="333059" y="102945"/>
                  </a:lnTo>
                  <a:lnTo>
                    <a:pt x="678230" y="236169"/>
                  </a:lnTo>
                  <a:lnTo>
                    <a:pt x="902288" y="369393"/>
                  </a:lnTo>
                  <a:lnTo>
                    <a:pt x="1090013" y="502617"/>
                  </a:lnTo>
                  <a:lnTo>
                    <a:pt x="1974135" y="502617"/>
                  </a:lnTo>
                  <a:lnTo>
                    <a:pt x="0" y="0"/>
                  </a:lnTo>
                  <a:close/>
                </a:path>
              </a:pathLst>
            </a:custGeom>
            <a:solidFill>
              <a:schemeClr val="tx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36">
              <a:extLst>
                <a:ext uri="{FF2B5EF4-FFF2-40B4-BE49-F238E27FC236}">
                  <a16:creationId xmlns:a16="http://schemas.microsoft.com/office/drawing/2014/main" id="{242A9054-85DB-35BA-AE09-A0E0632D2762}"/>
                </a:ext>
              </a:extLst>
            </p:cNvPr>
            <p:cNvSpPr/>
            <p:nvPr/>
          </p:nvSpPr>
          <p:spPr>
            <a:xfrm>
              <a:off x="1186903" y="5540901"/>
              <a:ext cx="4026994" cy="496561"/>
            </a:xfrm>
            <a:custGeom>
              <a:avLst/>
              <a:gdLst>
                <a:gd name="connsiteX0" fmla="*/ 0 w 4026994"/>
                <a:gd name="connsiteY0" fmla="*/ 0 h 496561"/>
                <a:gd name="connsiteX1" fmla="*/ 569229 w 4026994"/>
                <a:gd name="connsiteY1" fmla="*/ 72667 h 496561"/>
                <a:gd name="connsiteX2" fmla="*/ 1199015 w 4026994"/>
                <a:gd name="connsiteY2" fmla="*/ 205891 h 496561"/>
                <a:gd name="connsiteX3" fmla="*/ 1653187 w 4026994"/>
                <a:gd name="connsiteY3" fmla="*/ 339115 h 496561"/>
                <a:gd name="connsiteX4" fmla="*/ 2010469 w 4026994"/>
                <a:gd name="connsiteY4" fmla="*/ 496561 h 496561"/>
                <a:gd name="connsiteX5" fmla="*/ 4026994 w 4026994"/>
                <a:gd name="connsiteY5" fmla="*/ 496561 h 496561"/>
                <a:gd name="connsiteX6" fmla="*/ 0 w 4026994"/>
                <a:gd name="connsiteY6" fmla="*/ 0 h 496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26994" h="496561">
                  <a:moveTo>
                    <a:pt x="0" y="0"/>
                  </a:moveTo>
                  <a:lnTo>
                    <a:pt x="569229" y="72667"/>
                  </a:lnTo>
                  <a:lnTo>
                    <a:pt x="1199015" y="205891"/>
                  </a:lnTo>
                  <a:lnTo>
                    <a:pt x="1653187" y="339115"/>
                  </a:lnTo>
                  <a:lnTo>
                    <a:pt x="2010469" y="496561"/>
                  </a:lnTo>
                  <a:lnTo>
                    <a:pt x="4026994" y="496561"/>
                  </a:lnTo>
                  <a:lnTo>
                    <a:pt x="0" y="0"/>
                  </a:lnTo>
                  <a:close/>
                </a:path>
              </a:pathLst>
            </a:custGeom>
            <a:solidFill>
              <a:schemeClr val="tx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7">
              <a:extLst>
                <a:ext uri="{FF2B5EF4-FFF2-40B4-BE49-F238E27FC236}">
                  <a16:creationId xmlns:a16="http://schemas.microsoft.com/office/drawing/2014/main" id="{ECC7BD28-6668-2739-D4D0-6DBD1389FA79}"/>
                </a:ext>
              </a:extLst>
            </p:cNvPr>
            <p:cNvSpPr/>
            <p:nvPr/>
          </p:nvSpPr>
          <p:spPr>
            <a:xfrm>
              <a:off x="1186903" y="102946"/>
              <a:ext cx="4039105" cy="508673"/>
            </a:xfrm>
            <a:custGeom>
              <a:avLst/>
              <a:gdLst>
                <a:gd name="connsiteX0" fmla="*/ 0 w 4039105"/>
                <a:gd name="connsiteY0" fmla="*/ 0 h 508673"/>
                <a:gd name="connsiteX1" fmla="*/ 4020938 w 4039105"/>
                <a:gd name="connsiteY1" fmla="*/ 508673 h 508673"/>
                <a:gd name="connsiteX2" fmla="*/ 4039105 w 4039105"/>
                <a:gd name="connsiteY2" fmla="*/ 508673 h 508673"/>
                <a:gd name="connsiteX3" fmla="*/ 4039105 w 4039105"/>
                <a:gd name="connsiteY3" fmla="*/ 345171 h 508673"/>
                <a:gd name="connsiteX4" fmla="*/ 0 w 4039105"/>
                <a:gd name="connsiteY4" fmla="*/ 0 h 5086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39105" h="508673">
                  <a:moveTo>
                    <a:pt x="0" y="0"/>
                  </a:moveTo>
                  <a:lnTo>
                    <a:pt x="4020938" y="508673"/>
                  </a:lnTo>
                  <a:lnTo>
                    <a:pt x="4039105" y="508673"/>
                  </a:lnTo>
                  <a:lnTo>
                    <a:pt x="4039105" y="345171"/>
                  </a:lnTo>
                  <a:lnTo>
                    <a:pt x="0" y="0"/>
                  </a:lnTo>
                  <a:close/>
                </a:path>
              </a:pathLst>
            </a:custGeom>
            <a:solidFill>
              <a:schemeClr val="tx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9">
              <a:extLst>
                <a:ext uri="{FF2B5EF4-FFF2-40B4-BE49-F238E27FC236}">
                  <a16:creationId xmlns:a16="http://schemas.microsoft.com/office/drawing/2014/main" id="{26C25B99-5160-96CB-4D76-839C19689D50}"/>
                </a:ext>
              </a:extLst>
            </p:cNvPr>
            <p:cNvSpPr/>
            <p:nvPr/>
          </p:nvSpPr>
          <p:spPr>
            <a:xfrm>
              <a:off x="1180848" y="1320127"/>
              <a:ext cx="1986246" cy="496562"/>
            </a:xfrm>
            <a:custGeom>
              <a:avLst/>
              <a:gdLst>
                <a:gd name="connsiteX0" fmla="*/ 0 w 1986246"/>
                <a:gd name="connsiteY0" fmla="*/ 0 h 496562"/>
                <a:gd name="connsiteX1" fmla="*/ 647952 w 1986246"/>
                <a:gd name="connsiteY1" fmla="*/ 181669 h 496562"/>
                <a:gd name="connsiteX2" fmla="*/ 920455 w 1986246"/>
                <a:gd name="connsiteY2" fmla="*/ 284615 h 496562"/>
                <a:gd name="connsiteX3" fmla="*/ 1271682 w 1986246"/>
                <a:gd name="connsiteY3" fmla="*/ 448117 h 496562"/>
                <a:gd name="connsiteX4" fmla="*/ 1356461 w 1986246"/>
                <a:gd name="connsiteY4" fmla="*/ 496562 h 496562"/>
                <a:gd name="connsiteX5" fmla="*/ 1986246 w 1986246"/>
                <a:gd name="connsiteY5" fmla="*/ 496562 h 496562"/>
                <a:gd name="connsiteX6" fmla="*/ 0 w 1986246"/>
                <a:gd name="connsiteY6" fmla="*/ 0 h 4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86246" h="496562">
                  <a:moveTo>
                    <a:pt x="0" y="0"/>
                  </a:moveTo>
                  <a:lnTo>
                    <a:pt x="647952" y="181669"/>
                  </a:lnTo>
                  <a:lnTo>
                    <a:pt x="920455" y="284615"/>
                  </a:lnTo>
                  <a:lnTo>
                    <a:pt x="1271682" y="448117"/>
                  </a:lnTo>
                  <a:lnTo>
                    <a:pt x="1356461" y="496562"/>
                  </a:lnTo>
                  <a:lnTo>
                    <a:pt x="1986246" y="496562"/>
                  </a:lnTo>
                  <a:lnTo>
                    <a:pt x="0" y="0"/>
                  </a:lnTo>
                  <a:close/>
                </a:path>
              </a:pathLst>
            </a:custGeom>
            <a:solidFill>
              <a:schemeClr val="tx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12">
              <a:extLst>
                <a:ext uri="{FF2B5EF4-FFF2-40B4-BE49-F238E27FC236}">
                  <a16:creationId xmlns:a16="http://schemas.microsoft.com/office/drawing/2014/main" id="{A79DFF67-B83C-059D-C8D9-B19F3562F868}"/>
                </a:ext>
              </a:extLst>
            </p:cNvPr>
            <p:cNvSpPr/>
            <p:nvPr/>
          </p:nvSpPr>
          <p:spPr>
            <a:xfrm>
              <a:off x="1192959" y="1919634"/>
              <a:ext cx="1980191" cy="502618"/>
            </a:xfrm>
            <a:custGeom>
              <a:avLst/>
              <a:gdLst>
                <a:gd name="connsiteX0" fmla="*/ 0 w 1980191"/>
                <a:gd name="connsiteY0" fmla="*/ 0 h 502618"/>
                <a:gd name="connsiteX1" fmla="*/ 369393 w 1980191"/>
                <a:gd name="connsiteY1" fmla="*/ 115057 h 502618"/>
                <a:gd name="connsiteX2" fmla="*/ 593452 w 1980191"/>
                <a:gd name="connsiteY2" fmla="*/ 205892 h 502618"/>
                <a:gd name="connsiteX3" fmla="*/ 799343 w 1980191"/>
                <a:gd name="connsiteY3" fmla="*/ 308838 h 502618"/>
                <a:gd name="connsiteX4" fmla="*/ 987067 w 1980191"/>
                <a:gd name="connsiteY4" fmla="*/ 429950 h 502618"/>
                <a:gd name="connsiteX5" fmla="*/ 1083958 w 1980191"/>
                <a:gd name="connsiteY5" fmla="*/ 502618 h 502618"/>
                <a:gd name="connsiteX6" fmla="*/ 1980191 w 1980191"/>
                <a:gd name="connsiteY6" fmla="*/ 502618 h 502618"/>
                <a:gd name="connsiteX7" fmla="*/ 0 w 1980191"/>
                <a:gd name="connsiteY7" fmla="*/ 0 h 502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80191" h="502618">
                  <a:moveTo>
                    <a:pt x="0" y="0"/>
                  </a:moveTo>
                  <a:lnTo>
                    <a:pt x="369393" y="115057"/>
                  </a:lnTo>
                  <a:lnTo>
                    <a:pt x="593452" y="205892"/>
                  </a:lnTo>
                  <a:lnTo>
                    <a:pt x="799343" y="308838"/>
                  </a:lnTo>
                  <a:lnTo>
                    <a:pt x="987067" y="429950"/>
                  </a:lnTo>
                  <a:lnTo>
                    <a:pt x="1083958" y="502618"/>
                  </a:lnTo>
                  <a:lnTo>
                    <a:pt x="1980191" y="502618"/>
                  </a:lnTo>
                  <a:lnTo>
                    <a:pt x="0" y="0"/>
                  </a:lnTo>
                  <a:close/>
                </a:path>
              </a:pathLst>
            </a:custGeom>
            <a:solidFill>
              <a:schemeClr val="tx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32">
              <a:extLst>
                <a:ext uri="{FF2B5EF4-FFF2-40B4-BE49-F238E27FC236}">
                  <a16:creationId xmlns:a16="http://schemas.microsoft.com/office/drawing/2014/main" id="{9713E78C-060C-3F7E-9ACB-A4F095183307}"/>
                </a:ext>
              </a:extLst>
            </p:cNvPr>
            <p:cNvSpPr/>
            <p:nvPr/>
          </p:nvSpPr>
          <p:spPr>
            <a:xfrm>
              <a:off x="1180848" y="3724212"/>
              <a:ext cx="1998357" cy="508673"/>
            </a:xfrm>
            <a:custGeom>
              <a:avLst/>
              <a:gdLst>
                <a:gd name="connsiteX0" fmla="*/ 0 w 1998357"/>
                <a:gd name="connsiteY0" fmla="*/ 0 h 508673"/>
                <a:gd name="connsiteX1" fmla="*/ 278559 w 1998357"/>
                <a:gd name="connsiteY1" fmla="*/ 84779 h 508673"/>
                <a:gd name="connsiteX2" fmla="*/ 551062 w 1998357"/>
                <a:gd name="connsiteY2" fmla="*/ 187724 h 508673"/>
                <a:gd name="connsiteX3" fmla="*/ 769065 w 1998357"/>
                <a:gd name="connsiteY3" fmla="*/ 290670 h 508673"/>
                <a:gd name="connsiteX4" fmla="*/ 1096069 w 1998357"/>
                <a:gd name="connsiteY4" fmla="*/ 508673 h 508673"/>
                <a:gd name="connsiteX5" fmla="*/ 1998357 w 1998357"/>
                <a:gd name="connsiteY5" fmla="*/ 502617 h 508673"/>
                <a:gd name="connsiteX6" fmla="*/ 1695576 w 1998357"/>
                <a:gd name="connsiteY6" fmla="*/ 363338 h 508673"/>
                <a:gd name="connsiteX7" fmla="*/ 1223237 w 1998357"/>
                <a:gd name="connsiteY7" fmla="*/ 224058 h 508673"/>
                <a:gd name="connsiteX8" fmla="*/ 817510 w 1998357"/>
                <a:gd name="connsiteY8" fmla="*/ 139279 h 508673"/>
                <a:gd name="connsiteX9" fmla="*/ 0 w 1998357"/>
                <a:gd name="connsiteY9" fmla="*/ 0 h 508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98357" h="508673">
                  <a:moveTo>
                    <a:pt x="0" y="0"/>
                  </a:moveTo>
                  <a:lnTo>
                    <a:pt x="278559" y="84779"/>
                  </a:lnTo>
                  <a:lnTo>
                    <a:pt x="551062" y="187724"/>
                  </a:lnTo>
                  <a:lnTo>
                    <a:pt x="769065" y="290670"/>
                  </a:lnTo>
                  <a:lnTo>
                    <a:pt x="1096069" y="508673"/>
                  </a:lnTo>
                  <a:lnTo>
                    <a:pt x="1998357" y="502617"/>
                  </a:lnTo>
                  <a:lnTo>
                    <a:pt x="1695576" y="363338"/>
                  </a:lnTo>
                  <a:lnTo>
                    <a:pt x="1223237" y="224058"/>
                  </a:lnTo>
                  <a:lnTo>
                    <a:pt x="817510" y="139279"/>
                  </a:lnTo>
                  <a:lnTo>
                    <a:pt x="0" y="0"/>
                  </a:lnTo>
                  <a:close/>
                </a:path>
              </a:pathLst>
            </a:custGeom>
            <a:solidFill>
              <a:schemeClr val="tx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34">
              <a:extLst>
                <a:ext uri="{FF2B5EF4-FFF2-40B4-BE49-F238E27FC236}">
                  <a16:creationId xmlns:a16="http://schemas.microsoft.com/office/drawing/2014/main" id="{9956A7B4-29B2-04B4-A7F7-3D9618FE6A23}"/>
                </a:ext>
              </a:extLst>
            </p:cNvPr>
            <p:cNvSpPr/>
            <p:nvPr/>
          </p:nvSpPr>
          <p:spPr>
            <a:xfrm>
              <a:off x="1180848" y="4329775"/>
              <a:ext cx="1980190" cy="502617"/>
            </a:xfrm>
            <a:custGeom>
              <a:avLst/>
              <a:gdLst>
                <a:gd name="connsiteX0" fmla="*/ 0 w 1980190"/>
                <a:gd name="connsiteY0" fmla="*/ 0 h 502617"/>
                <a:gd name="connsiteX1" fmla="*/ 635841 w 1980190"/>
                <a:gd name="connsiteY1" fmla="*/ 181669 h 502617"/>
                <a:gd name="connsiteX2" fmla="*/ 987067 w 1980190"/>
                <a:gd name="connsiteY2" fmla="*/ 320948 h 502617"/>
                <a:gd name="connsiteX3" fmla="*/ 1350405 w 1980190"/>
                <a:gd name="connsiteY3" fmla="*/ 502617 h 502617"/>
                <a:gd name="connsiteX4" fmla="*/ 1980190 w 1980190"/>
                <a:gd name="connsiteY4" fmla="*/ 502617 h 502617"/>
                <a:gd name="connsiteX5" fmla="*/ 1507851 w 1980190"/>
                <a:gd name="connsiteY5" fmla="*/ 375449 h 502617"/>
                <a:gd name="connsiteX6" fmla="*/ 1029457 w 1980190"/>
                <a:gd name="connsiteY6" fmla="*/ 260392 h 502617"/>
                <a:gd name="connsiteX7" fmla="*/ 0 w 1980190"/>
                <a:gd name="connsiteY7" fmla="*/ 0 h 502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80190" h="502617">
                  <a:moveTo>
                    <a:pt x="0" y="0"/>
                  </a:moveTo>
                  <a:lnTo>
                    <a:pt x="635841" y="181669"/>
                  </a:lnTo>
                  <a:lnTo>
                    <a:pt x="987067" y="320948"/>
                  </a:lnTo>
                  <a:lnTo>
                    <a:pt x="1350405" y="502617"/>
                  </a:lnTo>
                  <a:lnTo>
                    <a:pt x="1980190" y="502617"/>
                  </a:lnTo>
                  <a:lnTo>
                    <a:pt x="1507851" y="375449"/>
                  </a:lnTo>
                  <a:lnTo>
                    <a:pt x="1029457" y="260392"/>
                  </a:lnTo>
                  <a:lnTo>
                    <a:pt x="0" y="0"/>
                  </a:lnTo>
                  <a:close/>
                </a:path>
              </a:pathLst>
            </a:custGeom>
            <a:solidFill>
              <a:schemeClr val="tx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35">
              <a:extLst>
                <a:ext uri="{FF2B5EF4-FFF2-40B4-BE49-F238E27FC236}">
                  <a16:creationId xmlns:a16="http://schemas.microsoft.com/office/drawing/2014/main" id="{ECFBFB70-4E12-CA14-C4FF-08DBBF989811}"/>
                </a:ext>
              </a:extLst>
            </p:cNvPr>
            <p:cNvSpPr/>
            <p:nvPr/>
          </p:nvSpPr>
          <p:spPr>
            <a:xfrm>
              <a:off x="1186903" y="4935338"/>
              <a:ext cx="4045161" cy="502617"/>
            </a:xfrm>
            <a:custGeom>
              <a:avLst/>
              <a:gdLst>
                <a:gd name="connsiteX0" fmla="*/ 0 w 4045161"/>
                <a:gd name="connsiteY0" fmla="*/ 0 h 502617"/>
                <a:gd name="connsiteX1" fmla="*/ 702453 w 4045161"/>
                <a:gd name="connsiteY1" fmla="*/ 102945 h 502617"/>
                <a:gd name="connsiteX2" fmla="*/ 1295905 w 4045161"/>
                <a:gd name="connsiteY2" fmla="*/ 230114 h 502617"/>
                <a:gd name="connsiteX3" fmla="*/ 1695576 w 4045161"/>
                <a:gd name="connsiteY3" fmla="*/ 363337 h 502617"/>
                <a:gd name="connsiteX4" fmla="*/ 2016525 w 4045161"/>
                <a:gd name="connsiteY4" fmla="*/ 496561 h 502617"/>
                <a:gd name="connsiteX5" fmla="*/ 4045161 w 4045161"/>
                <a:gd name="connsiteY5" fmla="*/ 502617 h 502617"/>
                <a:gd name="connsiteX6" fmla="*/ 0 w 4045161"/>
                <a:gd name="connsiteY6" fmla="*/ 0 h 502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5161" h="502617">
                  <a:moveTo>
                    <a:pt x="0" y="0"/>
                  </a:moveTo>
                  <a:lnTo>
                    <a:pt x="702453" y="102945"/>
                  </a:lnTo>
                  <a:lnTo>
                    <a:pt x="1295905" y="230114"/>
                  </a:lnTo>
                  <a:lnTo>
                    <a:pt x="1695576" y="363337"/>
                  </a:lnTo>
                  <a:lnTo>
                    <a:pt x="2016525" y="496561"/>
                  </a:lnTo>
                  <a:lnTo>
                    <a:pt x="4045161" y="502617"/>
                  </a:lnTo>
                  <a:lnTo>
                    <a:pt x="0" y="0"/>
                  </a:lnTo>
                  <a:close/>
                </a:path>
              </a:pathLst>
            </a:custGeom>
            <a:solidFill>
              <a:schemeClr val="tx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Freeform 37">
              <a:extLst>
                <a:ext uri="{FF2B5EF4-FFF2-40B4-BE49-F238E27FC236}">
                  <a16:creationId xmlns:a16="http://schemas.microsoft.com/office/drawing/2014/main" id="{B9CA02FA-B8CC-D77B-9357-11A4449596AB}"/>
                </a:ext>
              </a:extLst>
            </p:cNvPr>
            <p:cNvSpPr/>
            <p:nvPr/>
          </p:nvSpPr>
          <p:spPr>
            <a:xfrm>
              <a:off x="1186903" y="6140408"/>
              <a:ext cx="1326183" cy="502617"/>
            </a:xfrm>
            <a:custGeom>
              <a:avLst/>
              <a:gdLst>
                <a:gd name="connsiteX0" fmla="*/ 0 w 1326183"/>
                <a:gd name="connsiteY0" fmla="*/ 0 h 502617"/>
                <a:gd name="connsiteX1" fmla="*/ 345171 w 1326183"/>
                <a:gd name="connsiteY1" fmla="*/ 109001 h 502617"/>
                <a:gd name="connsiteX2" fmla="*/ 672175 w 1326183"/>
                <a:gd name="connsiteY2" fmla="*/ 236169 h 502617"/>
                <a:gd name="connsiteX3" fmla="*/ 914400 w 1326183"/>
                <a:gd name="connsiteY3" fmla="*/ 381505 h 502617"/>
                <a:gd name="connsiteX4" fmla="*/ 1096069 w 1326183"/>
                <a:gd name="connsiteY4" fmla="*/ 502617 h 502617"/>
                <a:gd name="connsiteX5" fmla="*/ 1326183 w 1326183"/>
                <a:gd name="connsiteY5" fmla="*/ 496562 h 502617"/>
                <a:gd name="connsiteX6" fmla="*/ 1005235 w 1326183"/>
                <a:gd name="connsiteY6" fmla="*/ 333060 h 502617"/>
                <a:gd name="connsiteX7" fmla="*/ 654008 w 1326183"/>
                <a:gd name="connsiteY7" fmla="*/ 193780 h 502617"/>
                <a:gd name="connsiteX8" fmla="*/ 0 w 1326183"/>
                <a:gd name="connsiteY8" fmla="*/ 0 h 502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26183" h="502617">
                  <a:moveTo>
                    <a:pt x="0" y="0"/>
                  </a:moveTo>
                  <a:lnTo>
                    <a:pt x="345171" y="109001"/>
                  </a:lnTo>
                  <a:lnTo>
                    <a:pt x="672175" y="236169"/>
                  </a:lnTo>
                  <a:lnTo>
                    <a:pt x="914400" y="381505"/>
                  </a:lnTo>
                  <a:lnTo>
                    <a:pt x="1096069" y="502617"/>
                  </a:lnTo>
                  <a:lnTo>
                    <a:pt x="1326183" y="496562"/>
                  </a:lnTo>
                  <a:lnTo>
                    <a:pt x="1005235" y="333060"/>
                  </a:lnTo>
                  <a:lnTo>
                    <a:pt x="654008" y="193780"/>
                  </a:lnTo>
                  <a:lnTo>
                    <a:pt x="0" y="0"/>
                  </a:lnTo>
                  <a:close/>
                </a:path>
              </a:pathLst>
            </a:custGeom>
            <a:solidFill>
              <a:schemeClr val="tx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Straight Connector 38">
            <a:extLst>
              <a:ext uri="{FF2B5EF4-FFF2-40B4-BE49-F238E27FC236}">
                <a16:creationId xmlns:a16="http://schemas.microsoft.com/office/drawing/2014/main" id="{46470458-D12F-52BA-6C27-3E7A7C312DC6}"/>
              </a:ext>
            </a:extLst>
          </p:cNvPr>
          <p:cNvCxnSpPr>
            <a:cxnSpLocks/>
          </p:cNvCxnSpPr>
          <p:nvPr/>
        </p:nvCxnSpPr>
        <p:spPr>
          <a:xfrm>
            <a:off x="1150066" y="78725"/>
            <a:ext cx="4097512" cy="518526"/>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1F4CBDBE-3CCB-2731-F13C-2EA5709B031B}"/>
              </a:ext>
            </a:extLst>
          </p:cNvPr>
          <p:cNvCxnSpPr>
            <a:cxnSpLocks/>
          </p:cNvCxnSpPr>
          <p:nvPr/>
        </p:nvCxnSpPr>
        <p:spPr>
          <a:xfrm flipH="1" flipV="1">
            <a:off x="5462892" y="625828"/>
            <a:ext cx="320740" cy="101373"/>
          </a:xfrm>
          <a:prstGeom prst="straightConnector1">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31182010-5D6E-8CCC-C403-A1E5DAC82E2C}"/>
              </a:ext>
            </a:extLst>
          </p:cNvPr>
          <p:cNvSpPr/>
          <p:nvPr/>
        </p:nvSpPr>
        <p:spPr>
          <a:xfrm>
            <a:off x="5783631" y="349008"/>
            <a:ext cx="4245271" cy="7563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b="1" dirty="0">
                <a:solidFill>
                  <a:srgbClr val="C00000"/>
                </a:solidFill>
              </a:rPr>
              <a:t>Age @ 1</a:t>
            </a:r>
            <a:r>
              <a:rPr lang="en-US" sz="2600" b="1" baseline="30000" dirty="0">
                <a:solidFill>
                  <a:srgbClr val="C00000"/>
                </a:solidFill>
              </a:rPr>
              <a:t>st</a:t>
            </a:r>
            <a:r>
              <a:rPr lang="en-US" sz="2600" b="1" dirty="0">
                <a:solidFill>
                  <a:srgbClr val="C00000"/>
                </a:solidFill>
              </a:rPr>
              <a:t> reproduction = 1 yr</a:t>
            </a:r>
          </a:p>
          <a:p>
            <a:r>
              <a:rPr lang="en-US" sz="2600" b="1" dirty="0">
                <a:solidFill>
                  <a:srgbClr val="C00000"/>
                </a:solidFill>
              </a:rPr>
              <a:t>2x babies/ 1 year</a:t>
            </a:r>
          </a:p>
        </p:txBody>
      </p:sp>
      <p:sp>
        <p:nvSpPr>
          <p:cNvPr id="50" name="TextBox 49">
            <a:extLst>
              <a:ext uri="{FF2B5EF4-FFF2-40B4-BE49-F238E27FC236}">
                <a16:creationId xmlns:a16="http://schemas.microsoft.com/office/drawing/2014/main" id="{EE7F45D5-6DCC-84C2-CC3E-3D8C09980003}"/>
              </a:ext>
            </a:extLst>
          </p:cNvPr>
          <p:cNvSpPr txBox="1"/>
          <p:nvPr/>
        </p:nvSpPr>
        <p:spPr>
          <a:xfrm>
            <a:off x="4075258" y="781303"/>
            <a:ext cx="1132124" cy="215444"/>
          </a:xfrm>
          <a:prstGeom prst="rect">
            <a:avLst/>
          </a:prstGeom>
          <a:solidFill>
            <a:schemeClr val="tx1"/>
          </a:solidFill>
        </p:spPr>
        <p:txBody>
          <a:bodyPr wrap="square" rtlCol="0">
            <a:spAutoFit/>
          </a:bodyPr>
          <a:lstStyle/>
          <a:p>
            <a:r>
              <a:rPr lang="en-US" sz="800" dirty="0">
                <a:solidFill>
                  <a:schemeClr val="bg1"/>
                </a:solidFill>
                <a:latin typeface="Arial" panose="020B0604020202020204" pitchFamily="34" charset="0"/>
                <a:cs typeface="Arial" panose="020B0604020202020204" pitchFamily="34" charset="0"/>
              </a:rPr>
              <a:t>population decline</a:t>
            </a:r>
          </a:p>
        </p:txBody>
      </p:sp>
      <p:sp>
        <p:nvSpPr>
          <p:cNvPr id="51" name="TextBox 50">
            <a:extLst>
              <a:ext uri="{FF2B5EF4-FFF2-40B4-BE49-F238E27FC236}">
                <a16:creationId xmlns:a16="http://schemas.microsoft.com/office/drawing/2014/main" id="{A025E707-9E21-3BDE-BE63-75DADB4DD500}"/>
              </a:ext>
            </a:extLst>
          </p:cNvPr>
          <p:cNvSpPr txBox="1"/>
          <p:nvPr/>
        </p:nvSpPr>
        <p:spPr>
          <a:xfrm>
            <a:off x="4069318" y="1366027"/>
            <a:ext cx="1132124" cy="215444"/>
          </a:xfrm>
          <a:prstGeom prst="rect">
            <a:avLst/>
          </a:prstGeom>
          <a:solidFill>
            <a:schemeClr val="tx1"/>
          </a:solidFill>
        </p:spPr>
        <p:txBody>
          <a:bodyPr wrap="square" rtlCol="0">
            <a:spAutoFit/>
          </a:bodyPr>
          <a:lstStyle/>
          <a:p>
            <a:r>
              <a:rPr lang="en-US" sz="800" dirty="0">
                <a:solidFill>
                  <a:schemeClr val="bg1"/>
                </a:solidFill>
                <a:latin typeface="Arial" panose="020B0604020202020204" pitchFamily="34" charset="0"/>
                <a:cs typeface="Arial" panose="020B0604020202020204" pitchFamily="34" charset="0"/>
              </a:rPr>
              <a:t>population decline</a:t>
            </a:r>
          </a:p>
        </p:txBody>
      </p:sp>
      <p:sp>
        <p:nvSpPr>
          <p:cNvPr id="52" name="TextBox 51">
            <a:extLst>
              <a:ext uri="{FF2B5EF4-FFF2-40B4-BE49-F238E27FC236}">
                <a16:creationId xmlns:a16="http://schemas.microsoft.com/office/drawing/2014/main" id="{C245FBFC-0BFF-8A89-25C4-FF4E09DF28B3}"/>
              </a:ext>
            </a:extLst>
          </p:cNvPr>
          <p:cNvSpPr txBox="1"/>
          <p:nvPr/>
        </p:nvSpPr>
        <p:spPr>
          <a:xfrm>
            <a:off x="4077872" y="1991267"/>
            <a:ext cx="1132124" cy="215444"/>
          </a:xfrm>
          <a:prstGeom prst="rect">
            <a:avLst/>
          </a:prstGeom>
          <a:solidFill>
            <a:schemeClr val="tx1"/>
          </a:solidFill>
        </p:spPr>
        <p:txBody>
          <a:bodyPr wrap="square" rtlCol="0">
            <a:spAutoFit/>
          </a:bodyPr>
          <a:lstStyle/>
          <a:p>
            <a:r>
              <a:rPr lang="en-US" sz="800" dirty="0">
                <a:solidFill>
                  <a:schemeClr val="bg1"/>
                </a:solidFill>
                <a:latin typeface="Arial" panose="020B0604020202020204" pitchFamily="34" charset="0"/>
                <a:cs typeface="Arial" panose="020B0604020202020204" pitchFamily="34" charset="0"/>
              </a:rPr>
              <a:t>population decline</a:t>
            </a:r>
          </a:p>
        </p:txBody>
      </p:sp>
      <p:sp>
        <p:nvSpPr>
          <p:cNvPr id="53" name="TextBox 52">
            <a:extLst>
              <a:ext uri="{FF2B5EF4-FFF2-40B4-BE49-F238E27FC236}">
                <a16:creationId xmlns:a16="http://schemas.microsoft.com/office/drawing/2014/main" id="{A5F1324D-8DAF-C6D3-B879-9DDBBA2C0B2A}"/>
              </a:ext>
            </a:extLst>
          </p:cNvPr>
          <p:cNvSpPr txBox="1"/>
          <p:nvPr/>
        </p:nvSpPr>
        <p:spPr>
          <a:xfrm>
            <a:off x="4075258" y="2587678"/>
            <a:ext cx="1132124" cy="215444"/>
          </a:xfrm>
          <a:prstGeom prst="rect">
            <a:avLst/>
          </a:prstGeom>
          <a:solidFill>
            <a:schemeClr val="tx1"/>
          </a:solidFill>
        </p:spPr>
        <p:txBody>
          <a:bodyPr wrap="square" rtlCol="0">
            <a:spAutoFit/>
          </a:bodyPr>
          <a:lstStyle/>
          <a:p>
            <a:r>
              <a:rPr lang="en-US" sz="800" dirty="0">
                <a:solidFill>
                  <a:schemeClr val="bg1"/>
                </a:solidFill>
                <a:latin typeface="Arial" panose="020B0604020202020204" pitchFamily="34" charset="0"/>
                <a:cs typeface="Arial" panose="020B0604020202020204" pitchFamily="34" charset="0"/>
              </a:rPr>
              <a:t>population decline</a:t>
            </a:r>
          </a:p>
        </p:txBody>
      </p:sp>
      <p:sp>
        <p:nvSpPr>
          <p:cNvPr id="54" name="TextBox 53">
            <a:extLst>
              <a:ext uri="{FF2B5EF4-FFF2-40B4-BE49-F238E27FC236}">
                <a16:creationId xmlns:a16="http://schemas.microsoft.com/office/drawing/2014/main" id="{38EA06B7-A16E-9BDA-CAE0-67ABC07E27AC}"/>
              </a:ext>
            </a:extLst>
          </p:cNvPr>
          <p:cNvSpPr txBox="1"/>
          <p:nvPr/>
        </p:nvSpPr>
        <p:spPr>
          <a:xfrm>
            <a:off x="4058303" y="3169229"/>
            <a:ext cx="1132124" cy="215444"/>
          </a:xfrm>
          <a:prstGeom prst="rect">
            <a:avLst/>
          </a:prstGeom>
          <a:solidFill>
            <a:schemeClr val="tx1"/>
          </a:solidFill>
        </p:spPr>
        <p:txBody>
          <a:bodyPr wrap="square" rtlCol="0">
            <a:spAutoFit/>
          </a:bodyPr>
          <a:lstStyle/>
          <a:p>
            <a:r>
              <a:rPr lang="en-US" sz="800" dirty="0">
                <a:solidFill>
                  <a:schemeClr val="bg1"/>
                </a:solidFill>
                <a:latin typeface="Arial" panose="020B0604020202020204" pitchFamily="34" charset="0"/>
                <a:cs typeface="Arial" panose="020B0604020202020204" pitchFamily="34" charset="0"/>
              </a:rPr>
              <a:t>population decline</a:t>
            </a:r>
          </a:p>
        </p:txBody>
      </p:sp>
      <p:sp>
        <p:nvSpPr>
          <p:cNvPr id="55" name="TextBox 54">
            <a:extLst>
              <a:ext uri="{FF2B5EF4-FFF2-40B4-BE49-F238E27FC236}">
                <a16:creationId xmlns:a16="http://schemas.microsoft.com/office/drawing/2014/main" id="{D725527A-35D3-A916-B912-7CA69AF772EA}"/>
              </a:ext>
            </a:extLst>
          </p:cNvPr>
          <p:cNvSpPr txBox="1"/>
          <p:nvPr/>
        </p:nvSpPr>
        <p:spPr>
          <a:xfrm>
            <a:off x="4067057" y="3765640"/>
            <a:ext cx="1132124" cy="215444"/>
          </a:xfrm>
          <a:prstGeom prst="rect">
            <a:avLst/>
          </a:prstGeom>
          <a:solidFill>
            <a:schemeClr val="tx1"/>
          </a:solidFill>
        </p:spPr>
        <p:txBody>
          <a:bodyPr wrap="square" rtlCol="0">
            <a:spAutoFit/>
          </a:bodyPr>
          <a:lstStyle/>
          <a:p>
            <a:r>
              <a:rPr lang="en-US" sz="800" dirty="0">
                <a:solidFill>
                  <a:schemeClr val="bg1"/>
                </a:solidFill>
                <a:latin typeface="Arial" panose="020B0604020202020204" pitchFamily="34" charset="0"/>
                <a:cs typeface="Arial" panose="020B0604020202020204" pitchFamily="34" charset="0"/>
              </a:rPr>
              <a:t>population decline</a:t>
            </a:r>
          </a:p>
        </p:txBody>
      </p:sp>
      <p:sp>
        <p:nvSpPr>
          <p:cNvPr id="56" name="TextBox 55">
            <a:extLst>
              <a:ext uri="{FF2B5EF4-FFF2-40B4-BE49-F238E27FC236}">
                <a16:creationId xmlns:a16="http://schemas.microsoft.com/office/drawing/2014/main" id="{5DB04260-4DB6-4024-5FD2-17FC515E5B3E}"/>
              </a:ext>
            </a:extLst>
          </p:cNvPr>
          <p:cNvSpPr txBox="1"/>
          <p:nvPr/>
        </p:nvSpPr>
        <p:spPr>
          <a:xfrm>
            <a:off x="4064884" y="4417912"/>
            <a:ext cx="1132124" cy="215444"/>
          </a:xfrm>
          <a:prstGeom prst="rect">
            <a:avLst/>
          </a:prstGeom>
          <a:solidFill>
            <a:schemeClr val="tx1"/>
          </a:solidFill>
        </p:spPr>
        <p:txBody>
          <a:bodyPr wrap="square" rtlCol="0">
            <a:spAutoFit/>
          </a:bodyPr>
          <a:lstStyle/>
          <a:p>
            <a:r>
              <a:rPr lang="en-US" sz="800" dirty="0">
                <a:solidFill>
                  <a:schemeClr val="bg1"/>
                </a:solidFill>
                <a:latin typeface="Arial" panose="020B0604020202020204" pitchFamily="34" charset="0"/>
                <a:cs typeface="Arial" panose="020B0604020202020204" pitchFamily="34" charset="0"/>
              </a:rPr>
              <a:t>population decline</a:t>
            </a:r>
          </a:p>
        </p:txBody>
      </p:sp>
      <p:sp>
        <p:nvSpPr>
          <p:cNvPr id="57" name="TextBox 56">
            <a:extLst>
              <a:ext uri="{FF2B5EF4-FFF2-40B4-BE49-F238E27FC236}">
                <a16:creationId xmlns:a16="http://schemas.microsoft.com/office/drawing/2014/main" id="{8119205C-35E2-C550-9584-3A02530472C6}"/>
              </a:ext>
            </a:extLst>
          </p:cNvPr>
          <p:cNvSpPr txBox="1"/>
          <p:nvPr/>
        </p:nvSpPr>
        <p:spPr>
          <a:xfrm>
            <a:off x="4073480" y="5014323"/>
            <a:ext cx="1132124" cy="215444"/>
          </a:xfrm>
          <a:prstGeom prst="rect">
            <a:avLst/>
          </a:prstGeom>
          <a:solidFill>
            <a:schemeClr val="tx1"/>
          </a:solidFill>
        </p:spPr>
        <p:txBody>
          <a:bodyPr wrap="square" rtlCol="0">
            <a:spAutoFit/>
          </a:bodyPr>
          <a:lstStyle/>
          <a:p>
            <a:r>
              <a:rPr lang="en-US" sz="800" dirty="0">
                <a:solidFill>
                  <a:schemeClr val="bg1"/>
                </a:solidFill>
                <a:latin typeface="Arial" panose="020B0604020202020204" pitchFamily="34" charset="0"/>
                <a:cs typeface="Arial" panose="020B0604020202020204" pitchFamily="34" charset="0"/>
              </a:rPr>
              <a:t>population decline</a:t>
            </a:r>
          </a:p>
        </p:txBody>
      </p:sp>
      <p:sp>
        <p:nvSpPr>
          <p:cNvPr id="58" name="TextBox 57">
            <a:extLst>
              <a:ext uri="{FF2B5EF4-FFF2-40B4-BE49-F238E27FC236}">
                <a16:creationId xmlns:a16="http://schemas.microsoft.com/office/drawing/2014/main" id="{80BD25AE-5E92-5BE3-AD60-FB6CEE7DAC66}"/>
              </a:ext>
            </a:extLst>
          </p:cNvPr>
          <p:cNvSpPr txBox="1"/>
          <p:nvPr/>
        </p:nvSpPr>
        <p:spPr>
          <a:xfrm>
            <a:off x="4058303" y="5632215"/>
            <a:ext cx="1132124" cy="215444"/>
          </a:xfrm>
          <a:prstGeom prst="rect">
            <a:avLst/>
          </a:prstGeom>
          <a:solidFill>
            <a:schemeClr val="tx1"/>
          </a:solidFill>
        </p:spPr>
        <p:txBody>
          <a:bodyPr wrap="square" rtlCol="0">
            <a:spAutoFit/>
          </a:bodyPr>
          <a:lstStyle/>
          <a:p>
            <a:r>
              <a:rPr lang="en-US" sz="800" dirty="0">
                <a:solidFill>
                  <a:schemeClr val="bg1"/>
                </a:solidFill>
                <a:latin typeface="Arial" panose="020B0604020202020204" pitchFamily="34" charset="0"/>
                <a:cs typeface="Arial" panose="020B0604020202020204" pitchFamily="34" charset="0"/>
              </a:rPr>
              <a:t>population decline</a:t>
            </a:r>
          </a:p>
        </p:txBody>
      </p:sp>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4434CE5A-2741-7ABF-6E23-1F3782FD080E}"/>
                  </a:ext>
                </a:extLst>
              </p:cNvPr>
              <p:cNvSpPr txBox="1"/>
              <p:nvPr/>
            </p:nvSpPr>
            <p:spPr>
              <a:xfrm>
                <a:off x="4888815" y="337010"/>
                <a:ext cx="231068" cy="123111"/>
              </a:xfrm>
              <a:prstGeom prst="rect">
                <a:avLst/>
              </a:prstGeom>
              <a:solidFill>
                <a:schemeClr val="tx1"/>
              </a:solidFill>
              <a:ln>
                <a:noFill/>
              </a:ln>
            </p:spPr>
            <p:txBody>
              <a:bodyPr wrap="square" lIns="0" tIns="0" rIns="0" bIns="0" rtlCol="0">
                <a:spAutoFit/>
              </a:bodyPr>
              <a:lstStyle/>
              <a:p>
                <a14:m>
                  <m:oMath xmlns:m="http://schemas.openxmlformats.org/officeDocument/2006/math">
                    <m:r>
                      <a:rPr lang="en-US" sz="800" b="1" i="1" smtClean="0">
                        <a:solidFill>
                          <a:schemeClr val="bg1"/>
                        </a:solidFill>
                        <a:latin typeface="Cambria Math" charset="0"/>
                      </a:rPr>
                      <m:t>𝝀</m:t>
                    </m:r>
                  </m:oMath>
                </a14:m>
                <a:r>
                  <a:rPr lang="en-US" sz="800" b="1" i="1" dirty="0">
                    <a:solidFill>
                      <a:schemeClr val="bg1"/>
                    </a:solidFill>
                  </a:rPr>
                  <a:t> &lt; 1</a:t>
                </a:r>
                <a:endParaRPr lang="en-US" sz="800" dirty="0">
                  <a:solidFill>
                    <a:schemeClr val="bg1"/>
                  </a:solidFill>
                  <a:latin typeface="Arial" panose="020B0604020202020204" pitchFamily="34" charset="0"/>
                  <a:cs typeface="Arial" panose="020B0604020202020204" pitchFamily="34" charset="0"/>
                </a:endParaRPr>
              </a:p>
            </p:txBody>
          </p:sp>
        </mc:Choice>
        <mc:Fallback xmlns="">
          <p:sp>
            <p:nvSpPr>
              <p:cNvPr id="60" name="TextBox 59">
                <a:extLst>
                  <a:ext uri="{FF2B5EF4-FFF2-40B4-BE49-F238E27FC236}">
                    <a16:creationId xmlns:a16="http://schemas.microsoft.com/office/drawing/2014/main" id="{4434CE5A-2741-7ABF-6E23-1F3782FD080E}"/>
                  </a:ext>
                </a:extLst>
              </p:cNvPr>
              <p:cNvSpPr txBox="1">
                <a:spLocks noRot="1" noChangeAspect="1" noMove="1" noResize="1" noEditPoints="1" noAdjustHandles="1" noChangeArrowheads="1" noChangeShapeType="1" noTextEdit="1"/>
              </p:cNvSpPr>
              <p:nvPr/>
            </p:nvSpPr>
            <p:spPr>
              <a:xfrm>
                <a:off x="4888815" y="337010"/>
                <a:ext cx="231068" cy="123111"/>
              </a:xfrm>
              <a:prstGeom prst="rect">
                <a:avLst/>
              </a:prstGeom>
              <a:blipFill>
                <a:blip r:embed="rId15"/>
                <a:stretch>
                  <a:fillRect l="-15000" t="-20000" r="-15000" b="-60000"/>
                </a:stretch>
              </a:blipFill>
              <a:ln>
                <a:noFill/>
              </a:ln>
            </p:spPr>
            <p:txBody>
              <a:bodyPr/>
              <a:lstStyle/>
              <a:p>
                <a:r>
                  <a:rPr lang="en-US">
                    <a:noFill/>
                  </a:rPr>
                  <a:t> </a:t>
                </a:r>
              </a:p>
            </p:txBody>
          </p:sp>
        </mc:Fallback>
      </mc:AlternateContent>
      <p:sp>
        <p:nvSpPr>
          <p:cNvPr id="61" name="TextBox 60">
            <a:extLst>
              <a:ext uri="{FF2B5EF4-FFF2-40B4-BE49-F238E27FC236}">
                <a16:creationId xmlns:a16="http://schemas.microsoft.com/office/drawing/2014/main" id="{BF91C3F0-725C-2EFC-EB2B-66B7F0DD0B27}"/>
              </a:ext>
            </a:extLst>
          </p:cNvPr>
          <p:cNvSpPr txBox="1"/>
          <p:nvPr/>
        </p:nvSpPr>
        <p:spPr>
          <a:xfrm>
            <a:off x="4116633" y="200375"/>
            <a:ext cx="1030146" cy="123111"/>
          </a:xfrm>
          <a:prstGeom prst="rect">
            <a:avLst/>
          </a:prstGeom>
          <a:solidFill>
            <a:schemeClr val="tx1"/>
          </a:solidFill>
        </p:spPr>
        <p:txBody>
          <a:bodyPr wrap="square" lIns="0" tIns="0" rIns="0" bIns="0" rtlCol="0">
            <a:spAutoFit/>
          </a:bodyPr>
          <a:lstStyle/>
          <a:p>
            <a:r>
              <a:rPr lang="en-US" sz="800" dirty="0">
                <a:solidFill>
                  <a:schemeClr val="bg1"/>
                </a:solidFill>
                <a:latin typeface="Arial" panose="020B0604020202020204" pitchFamily="34" charset="0"/>
                <a:cs typeface="Arial" panose="020B0604020202020204" pitchFamily="34" charset="0"/>
              </a:rPr>
              <a:t>population decline</a:t>
            </a:r>
          </a:p>
        </p:txBody>
      </p:sp>
      <p:sp>
        <p:nvSpPr>
          <p:cNvPr id="62" name="TextBox 61">
            <a:extLst>
              <a:ext uri="{FF2B5EF4-FFF2-40B4-BE49-F238E27FC236}">
                <a16:creationId xmlns:a16="http://schemas.microsoft.com/office/drawing/2014/main" id="{17CCA928-4EA8-DF63-7F7B-DE6222219DBE}"/>
              </a:ext>
            </a:extLst>
          </p:cNvPr>
          <p:cNvSpPr txBox="1"/>
          <p:nvPr/>
        </p:nvSpPr>
        <p:spPr>
          <a:xfrm>
            <a:off x="4145255" y="6236872"/>
            <a:ext cx="1060349" cy="123111"/>
          </a:xfrm>
          <a:prstGeom prst="rect">
            <a:avLst/>
          </a:prstGeom>
          <a:solidFill>
            <a:schemeClr val="tx1"/>
          </a:solidFill>
        </p:spPr>
        <p:txBody>
          <a:bodyPr wrap="square" lIns="0" tIns="0" rIns="0" bIns="0" rtlCol="0">
            <a:spAutoFit/>
          </a:bodyPr>
          <a:lstStyle/>
          <a:p>
            <a:r>
              <a:rPr lang="en-US" sz="800" dirty="0">
                <a:solidFill>
                  <a:schemeClr val="bg1"/>
                </a:solidFill>
                <a:latin typeface="Arial" panose="020B0604020202020204" pitchFamily="34" charset="0"/>
                <a:cs typeface="Arial" panose="020B0604020202020204" pitchFamily="34" charset="0"/>
              </a:rPr>
              <a:t>population decline</a:t>
            </a:r>
          </a:p>
        </p:txBody>
      </p: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1305AD6F-C862-2CC4-5A43-412B61075FC3}"/>
                  </a:ext>
                </a:extLst>
              </p:cNvPr>
              <p:cNvSpPr txBox="1"/>
              <p:nvPr/>
            </p:nvSpPr>
            <p:spPr>
              <a:xfrm>
                <a:off x="4754915" y="998926"/>
                <a:ext cx="231068" cy="123111"/>
              </a:xfrm>
              <a:prstGeom prst="rect">
                <a:avLst/>
              </a:prstGeom>
              <a:solidFill>
                <a:schemeClr val="tx1"/>
              </a:solidFill>
              <a:ln>
                <a:noFill/>
              </a:ln>
            </p:spPr>
            <p:txBody>
              <a:bodyPr wrap="square" lIns="0" tIns="0" rIns="0" bIns="0" rtlCol="0">
                <a:spAutoFit/>
              </a:bodyPr>
              <a:lstStyle/>
              <a:p>
                <a14:m>
                  <m:oMath xmlns:m="http://schemas.openxmlformats.org/officeDocument/2006/math">
                    <m:r>
                      <a:rPr lang="en-US" sz="800" b="1" i="1" smtClean="0">
                        <a:solidFill>
                          <a:schemeClr val="bg1"/>
                        </a:solidFill>
                        <a:latin typeface="Cambria Math" charset="0"/>
                      </a:rPr>
                      <m:t>𝝀</m:t>
                    </m:r>
                  </m:oMath>
                </a14:m>
                <a:r>
                  <a:rPr lang="en-US" sz="800" b="1" i="1" dirty="0">
                    <a:solidFill>
                      <a:schemeClr val="bg1"/>
                    </a:solidFill>
                  </a:rPr>
                  <a:t> &lt; 1</a:t>
                </a:r>
                <a:endParaRPr lang="en-US" sz="800" dirty="0">
                  <a:solidFill>
                    <a:schemeClr val="bg1"/>
                  </a:solidFill>
                  <a:latin typeface="Arial" panose="020B0604020202020204" pitchFamily="34" charset="0"/>
                  <a:cs typeface="Arial" panose="020B0604020202020204" pitchFamily="34" charset="0"/>
                </a:endParaRPr>
              </a:p>
            </p:txBody>
          </p:sp>
        </mc:Choice>
        <mc:Fallback xmlns="">
          <p:sp>
            <p:nvSpPr>
              <p:cNvPr id="63" name="TextBox 62">
                <a:extLst>
                  <a:ext uri="{FF2B5EF4-FFF2-40B4-BE49-F238E27FC236}">
                    <a16:creationId xmlns:a16="http://schemas.microsoft.com/office/drawing/2014/main" id="{1305AD6F-C862-2CC4-5A43-412B61075FC3}"/>
                  </a:ext>
                </a:extLst>
              </p:cNvPr>
              <p:cNvSpPr txBox="1">
                <a:spLocks noRot="1" noChangeAspect="1" noMove="1" noResize="1" noEditPoints="1" noAdjustHandles="1" noChangeArrowheads="1" noChangeShapeType="1" noTextEdit="1"/>
              </p:cNvSpPr>
              <p:nvPr/>
            </p:nvSpPr>
            <p:spPr>
              <a:xfrm>
                <a:off x="4754915" y="998926"/>
                <a:ext cx="231068" cy="123111"/>
              </a:xfrm>
              <a:prstGeom prst="rect">
                <a:avLst/>
              </a:prstGeom>
              <a:blipFill>
                <a:blip r:embed="rId16"/>
                <a:stretch>
                  <a:fillRect l="-15789" t="-18182" r="-15789" b="-54545"/>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22D9AAC0-C952-F990-834B-0B117F190020}"/>
                  </a:ext>
                </a:extLst>
              </p:cNvPr>
              <p:cNvSpPr txBox="1"/>
              <p:nvPr/>
            </p:nvSpPr>
            <p:spPr>
              <a:xfrm>
                <a:off x="4468567" y="1609350"/>
                <a:ext cx="231068" cy="123111"/>
              </a:xfrm>
              <a:prstGeom prst="rect">
                <a:avLst/>
              </a:prstGeom>
              <a:solidFill>
                <a:schemeClr val="tx1"/>
              </a:solidFill>
              <a:ln>
                <a:noFill/>
              </a:ln>
            </p:spPr>
            <p:txBody>
              <a:bodyPr wrap="square" lIns="0" tIns="0" rIns="0" bIns="0" rtlCol="0">
                <a:spAutoFit/>
              </a:bodyPr>
              <a:lstStyle/>
              <a:p>
                <a14:m>
                  <m:oMath xmlns:m="http://schemas.openxmlformats.org/officeDocument/2006/math">
                    <m:r>
                      <a:rPr lang="en-US" sz="800" b="1" i="1" smtClean="0">
                        <a:solidFill>
                          <a:schemeClr val="bg1"/>
                        </a:solidFill>
                        <a:latin typeface="Cambria Math" charset="0"/>
                      </a:rPr>
                      <m:t>𝝀</m:t>
                    </m:r>
                  </m:oMath>
                </a14:m>
                <a:r>
                  <a:rPr lang="en-US" sz="800" b="1" i="1" dirty="0">
                    <a:solidFill>
                      <a:schemeClr val="bg1"/>
                    </a:solidFill>
                  </a:rPr>
                  <a:t> &lt; 1</a:t>
                </a:r>
                <a:endParaRPr lang="en-US" sz="800" dirty="0">
                  <a:solidFill>
                    <a:schemeClr val="bg1"/>
                  </a:solidFill>
                  <a:latin typeface="Arial" panose="020B0604020202020204" pitchFamily="34" charset="0"/>
                  <a:cs typeface="Arial" panose="020B0604020202020204" pitchFamily="34" charset="0"/>
                </a:endParaRPr>
              </a:p>
            </p:txBody>
          </p:sp>
        </mc:Choice>
        <mc:Fallback xmlns="">
          <p:sp>
            <p:nvSpPr>
              <p:cNvPr id="64" name="TextBox 63">
                <a:extLst>
                  <a:ext uri="{FF2B5EF4-FFF2-40B4-BE49-F238E27FC236}">
                    <a16:creationId xmlns:a16="http://schemas.microsoft.com/office/drawing/2014/main" id="{22D9AAC0-C952-F990-834B-0B117F190020}"/>
                  </a:ext>
                </a:extLst>
              </p:cNvPr>
              <p:cNvSpPr txBox="1">
                <a:spLocks noRot="1" noChangeAspect="1" noMove="1" noResize="1" noEditPoints="1" noAdjustHandles="1" noChangeArrowheads="1" noChangeShapeType="1" noTextEdit="1"/>
              </p:cNvSpPr>
              <p:nvPr/>
            </p:nvSpPr>
            <p:spPr>
              <a:xfrm>
                <a:off x="4468567" y="1609350"/>
                <a:ext cx="231068" cy="123111"/>
              </a:xfrm>
              <a:prstGeom prst="rect">
                <a:avLst/>
              </a:prstGeom>
              <a:blipFill>
                <a:blip r:embed="rId17"/>
                <a:stretch>
                  <a:fillRect l="-15000" t="-18182" r="-10000" b="-54545"/>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92D53A34-4382-D86A-C1E2-AB4DF6CCE3F5}"/>
                  </a:ext>
                </a:extLst>
              </p:cNvPr>
              <p:cNvSpPr txBox="1"/>
              <p:nvPr/>
            </p:nvSpPr>
            <p:spPr>
              <a:xfrm>
                <a:off x="4448965" y="2233136"/>
                <a:ext cx="231068" cy="123111"/>
              </a:xfrm>
              <a:prstGeom prst="rect">
                <a:avLst/>
              </a:prstGeom>
              <a:solidFill>
                <a:schemeClr val="tx1"/>
              </a:solidFill>
              <a:ln>
                <a:noFill/>
              </a:ln>
            </p:spPr>
            <p:txBody>
              <a:bodyPr wrap="square" lIns="0" tIns="0" rIns="0" bIns="0" rtlCol="0">
                <a:spAutoFit/>
              </a:bodyPr>
              <a:lstStyle/>
              <a:p>
                <a14:m>
                  <m:oMath xmlns:m="http://schemas.openxmlformats.org/officeDocument/2006/math">
                    <m:r>
                      <a:rPr lang="en-US" sz="800" b="1" i="1" smtClean="0">
                        <a:solidFill>
                          <a:schemeClr val="bg1"/>
                        </a:solidFill>
                        <a:latin typeface="Cambria Math" charset="0"/>
                      </a:rPr>
                      <m:t>𝝀</m:t>
                    </m:r>
                  </m:oMath>
                </a14:m>
                <a:r>
                  <a:rPr lang="en-US" sz="800" b="1" i="1" dirty="0">
                    <a:solidFill>
                      <a:schemeClr val="bg1"/>
                    </a:solidFill>
                  </a:rPr>
                  <a:t> &lt; 1</a:t>
                </a:r>
                <a:endParaRPr lang="en-US" sz="800" dirty="0">
                  <a:solidFill>
                    <a:schemeClr val="bg1"/>
                  </a:solidFill>
                  <a:latin typeface="Arial" panose="020B0604020202020204" pitchFamily="34" charset="0"/>
                  <a:cs typeface="Arial" panose="020B0604020202020204" pitchFamily="34" charset="0"/>
                </a:endParaRPr>
              </a:p>
            </p:txBody>
          </p:sp>
        </mc:Choice>
        <mc:Fallback xmlns="">
          <p:sp>
            <p:nvSpPr>
              <p:cNvPr id="65" name="TextBox 64">
                <a:extLst>
                  <a:ext uri="{FF2B5EF4-FFF2-40B4-BE49-F238E27FC236}">
                    <a16:creationId xmlns:a16="http://schemas.microsoft.com/office/drawing/2014/main" id="{92D53A34-4382-D86A-C1E2-AB4DF6CCE3F5}"/>
                  </a:ext>
                </a:extLst>
              </p:cNvPr>
              <p:cNvSpPr txBox="1">
                <a:spLocks noRot="1" noChangeAspect="1" noMove="1" noResize="1" noEditPoints="1" noAdjustHandles="1" noChangeArrowheads="1" noChangeShapeType="1" noTextEdit="1"/>
              </p:cNvSpPr>
              <p:nvPr/>
            </p:nvSpPr>
            <p:spPr>
              <a:xfrm>
                <a:off x="4448965" y="2233136"/>
                <a:ext cx="231068" cy="123111"/>
              </a:xfrm>
              <a:prstGeom prst="rect">
                <a:avLst/>
              </a:prstGeom>
              <a:blipFill>
                <a:blip r:embed="rId18"/>
                <a:stretch>
                  <a:fillRect l="-15789" t="-9091" r="-15789" b="-54545"/>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9FB573DA-C691-DB52-87C4-40F3786E935A}"/>
                  </a:ext>
                </a:extLst>
              </p:cNvPr>
              <p:cNvSpPr txBox="1"/>
              <p:nvPr/>
            </p:nvSpPr>
            <p:spPr>
              <a:xfrm>
                <a:off x="4451239" y="2829439"/>
                <a:ext cx="231068" cy="123111"/>
              </a:xfrm>
              <a:prstGeom prst="rect">
                <a:avLst/>
              </a:prstGeom>
              <a:solidFill>
                <a:schemeClr val="tx1"/>
              </a:solidFill>
              <a:ln>
                <a:noFill/>
              </a:ln>
            </p:spPr>
            <p:txBody>
              <a:bodyPr wrap="square" lIns="0" tIns="0" rIns="0" bIns="0" rtlCol="0">
                <a:spAutoFit/>
              </a:bodyPr>
              <a:lstStyle/>
              <a:p>
                <a14:m>
                  <m:oMath xmlns:m="http://schemas.openxmlformats.org/officeDocument/2006/math">
                    <m:r>
                      <a:rPr lang="en-US" sz="800" b="1" i="1" smtClean="0">
                        <a:solidFill>
                          <a:schemeClr val="bg1"/>
                        </a:solidFill>
                        <a:latin typeface="Cambria Math" charset="0"/>
                      </a:rPr>
                      <m:t>𝝀</m:t>
                    </m:r>
                  </m:oMath>
                </a14:m>
                <a:r>
                  <a:rPr lang="en-US" sz="800" b="1" i="1" dirty="0">
                    <a:solidFill>
                      <a:schemeClr val="bg1"/>
                    </a:solidFill>
                  </a:rPr>
                  <a:t> &lt; 1</a:t>
                </a:r>
                <a:endParaRPr lang="en-US" sz="800" dirty="0">
                  <a:solidFill>
                    <a:schemeClr val="bg1"/>
                  </a:solidFill>
                  <a:latin typeface="Arial" panose="020B0604020202020204" pitchFamily="34" charset="0"/>
                  <a:cs typeface="Arial" panose="020B0604020202020204" pitchFamily="34" charset="0"/>
                </a:endParaRPr>
              </a:p>
            </p:txBody>
          </p:sp>
        </mc:Choice>
        <mc:Fallback xmlns="">
          <p:sp>
            <p:nvSpPr>
              <p:cNvPr id="66" name="TextBox 65">
                <a:extLst>
                  <a:ext uri="{FF2B5EF4-FFF2-40B4-BE49-F238E27FC236}">
                    <a16:creationId xmlns:a16="http://schemas.microsoft.com/office/drawing/2014/main" id="{9FB573DA-C691-DB52-87C4-40F3786E935A}"/>
                  </a:ext>
                </a:extLst>
              </p:cNvPr>
              <p:cNvSpPr txBox="1">
                <a:spLocks noRot="1" noChangeAspect="1" noMove="1" noResize="1" noEditPoints="1" noAdjustHandles="1" noChangeArrowheads="1" noChangeShapeType="1" noTextEdit="1"/>
              </p:cNvSpPr>
              <p:nvPr/>
            </p:nvSpPr>
            <p:spPr>
              <a:xfrm>
                <a:off x="4451239" y="2829439"/>
                <a:ext cx="231068" cy="123111"/>
              </a:xfrm>
              <a:prstGeom prst="rect">
                <a:avLst/>
              </a:prstGeom>
              <a:blipFill>
                <a:blip r:embed="rId19"/>
                <a:stretch>
                  <a:fillRect l="-15789" t="-9091" r="-15789" b="-54545"/>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2E583F54-6200-D963-A156-44108D7BF847}"/>
                  </a:ext>
                </a:extLst>
              </p:cNvPr>
              <p:cNvSpPr txBox="1"/>
              <p:nvPr/>
            </p:nvSpPr>
            <p:spPr>
              <a:xfrm>
                <a:off x="4468567" y="3411772"/>
                <a:ext cx="231068" cy="123111"/>
              </a:xfrm>
              <a:prstGeom prst="rect">
                <a:avLst/>
              </a:prstGeom>
              <a:solidFill>
                <a:schemeClr val="tx1"/>
              </a:solidFill>
              <a:ln>
                <a:noFill/>
              </a:ln>
            </p:spPr>
            <p:txBody>
              <a:bodyPr wrap="square" lIns="0" tIns="0" rIns="0" bIns="0" rtlCol="0">
                <a:spAutoFit/>
              </a:bodyPr>
              <a:lstStyle/>
              <a:p>
                <a14:m>
                  <m:oMath xmlns:m="http://schemas.openxmlformats.org/officeDocument/2006/math">
                    <m:r>
                      <a:rPr lang="en-US" sz="800" b="1" i="1" smtClean="0">
                        <a:solidFill>
                          <a:schemeClr val="bg1"/>
                        </a:solidFill>
                        <a:latin typeface="Cambria Math" charset="0"/>
                      </a:rPr>
                      <m:t>𝝀</m:t>
                    </m:r>
                  </m:oMath>
                </a14:m>
                <a:r>
                  <a:rPr lang="en-US" sz="800" b="1" i="1" dirty="0">
                    <a:solidFill>
                      <a:schemeClr val="bg1"/>
                    </a:solidFill>
                  </a:rPr>
                  <a:t> &lt; 1</a:t>
                </a:r>
                <a:endParaRPr lang="en-US" sz="800" dirty="0">
                  <a:solidFill>
                    <a:schemeClr val="bg1"/>
                  </a:solidFill>
                  <a:latin typeface="Arial" panose="020B0604020202020204" pitchFamily="34" charset="0"/>
                  <a:cs typeface="Arial" panose="020B0604020202020204" pitchFamily="34" charset="0"/>
                </a:endParaRPr>
              </a:p>
            </p:txBody>
          </p:sp>
        </mc:Choice>
        <mc:Fallback xmlns="">
          <p:sp>
            <p:nvSpPr>
              <p:cNvPr id="67" name="TextBox 66">
                <a:extLst>
                  <a:ext uri="{FF2B5EF4-FFF2-40B4-BE49-F238E27FC236}">
                    <a16:creationId xmlns:a16="http://schemas.microsoft.com/office/drawing/2014/main" id="{2E583F54-6200-D963-A156-44108D7BF847}"/>
                  </a:ext>
                </a:extLst>
              </p:cNvPr>
              <p:cNvSpPr txBox="1">
                <a:spLocks noRot="1" noChangeAspect="1" noMove="1" noResize="1" noEditPoints="1" noAdjustHandles="1" noChangeArrowheads="1" noChangeShapeType="1" noTextEdit="1"/>
              </p:cNvSpPr>
              <p:nvPr/>
            </p:nvSpPr>
            <p:spPr>
              <a:xfrm>
                <a:off x="4468567" y="3411772"/>
                <a:ext cx="231068" cy="123111"/>
              </a:xfrm>
              <a:prstGeom prst="rect">
                <a:avLst/>
              </a:prstGeom>
              <a:blipFill>
                <a:blip r:embed="rId20"/>
                <a:stretch>
                  <a:fillRect l="-15000" t="-18182" r="-10000" b="-45455"/>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1032B182-9D04-06CE-AA73-C6FCDC7AF93F}"/>
                  </a:ext>
                </a:extLst>
              </p:cNvPr>
              <p:cNvSpPr txBox="1"/>
              <p:nvPr/>
            </p:nvSpPr>
            <p:spPr>
              <a:xfrm>
                <a:off x="4468567" y="4021693"/>
                <a:ext cx="231068" cy="123111"/>
              </a:xfrm>
              <a:prstGeom prst="rect">
                <a:avLst/>
              </a:prstGeom>
              <a:solidFill>
                <a:schemeClr val="tx1"/>
              </a:solidFill>
              <a:ln>
                <a:noFill/>
              </a:ln>
            </p:spPr>
            <p:txBody>
              <a:bodyPr wrap="square" lIns="0" tIns="0" rIns="0" bIns="0" rtlCol="0">
                <a:spAutoFit/>
              </a:bodyPr>
              <a:lstStyle/>
              <a:p>
                <a14:m>
                  <m:oMath xmlns:m="http://schemas.openxmlformats.org/officeDocument/2006/math">
                    <m:r>
                      <a:rPr lang="en-US" sz="800" b="1" i="1" smtClean="0">
                        <a:solidFill>
                          <a:schemeClr val="bg1"/>
                        </a:solidFill>
                        <a:latin typeface="Cambria Math" charset="0"/>
                      </a:rPr>
                      <m:t>𝝀</m:t>
                    </m:r>
                  </m:oMath>
                </a14:m>
                <a:r>
                  <a:rPr lang="en-US" sz="800" b="1" i="1" dirty="0">
                    <a:solidFill>
                      <a:schemeClr val="bg1"/>
                    </a:solidFill>
                  </a:rPr>
                  <a:t> &lt; 1</a:t>
                </a:r>
                <a:endParaRPr lang="en-US" sz="800" dirty="0">
                  <a:solidFill>
                    <a:schemeClr val="bg1"/>
                  </a:solidFill>
                  <a:latin typeface="Arial" panose="020B0604020202020204" pitchFamily="34" charset="0"/>
                  <a:cs typeface="Arial" panose="020B0604020202020204" pitchFamily="34" charset="0"/>
                </a:endParaRPr>
              </a:p>
            </p:txBody>
          </p:sp>
        </mc:Choice>
        <mc:Fallback xmlns="">
          <p:sp>
            <p:nvSpPr>
              <p:cNvPr id="68" name="TextBox 67">
                <a:extLst>
                  <a:ext uri="{FF2B5EF4-FFF2-40B4-BE49-F238E27FC236}">
                    <a16:creationId xmlns:a16="http://schemas.microsoft.com/office/drawing/2014/main" id="{1032B182-9D04-06CE-AA73-C6FCDC7AF93F}"/>
                  </a:ext>
                </a:extLst>
              </p:cNvPr>
              <p:cNvSpPr txBox="1">
                <a:spLocks noRot="1" noChangeAspect="1" noMove="1" noResize="1" noEditPoints="1" noAdjustHandles="1" noChangeArrowheads="1" noChangeShapeType="1" noTextEdit="1"/>
              </p:cNvSpPr>
              <p:nvPr/>
            </p:nvSpPr>
            <p:spPr>
              <a:xfrm>
                <a:off x="4468567" y="4021693"/>
                <a:ext cx="231068" cy="123111"/>
              </a:xfrm>
              <a:prstGeom prst="rect">
                <a:avLst/>
              </a:prstGeom>
              <a:blipFill>
                <a:blip r:embed="rId20"/>
                <a:stretch>
                  <a:fillRect l="-15000" t="-18182" r="-10000" b="-45455"/>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BB128DD2-7A9A-A009-115F-A50176CD520B}"/>
                  </a:ext>
                </a:extLst>
              </p:cNvPr>
              <p:cNvSpPr txBox="1"/>
              <p:nvPr/>
            </p:nvSpPr>
            <p:spPr>
              <a:xfrm>
                <a:off x="4470515" y="4673347"/>
                <a:ext cx="231068" cy="123111"/>
              </a:xfrm>
              <a:prstGeom prst="rect">
                <a:avLst/>
              </a:prstGeom>
              <a:solidFill>
                <a:schemeClr val="tx1"/>
              </a:solidFill>
              <a:ln>
                <a:noFill/>
              </a:ln>
            </p:spPr>
            <p:txBody>
              <a:bodyPr wrap="square" lIns="0" tIns="0" rIns="0" bIns="0" rtlCol="0">
                <a:spAutoFit/>
              </a:bodyPr>
              <a:lstStyle/>
              <a:p>
                <a14:m>
                  <m:oMath xmlns:m="http://schemas.openxmlformats.org/officeDocument/2006/math">
                    <m:r>
                      <a:rPr lang="en-US" sz="800" b="1" i="1" smtClean="0">
                        <a:solidFill>
                          <a:schemeClr val="bg1"/>
                        </a:solidFill>
                        <a:latin typeface="Cambria Math" charset="0"/>
                      </a:rPr>
                      <m:t>𝝀</m:t>
                    </m:r>
                  </m:oMath>
                </a14:m>
                <a:r>
                  <a:rPr lang="en-US" sz="800" b="1" i="1" dirty="0">
                    <a:solidFill>
                      <a:schemeClr val="bg1"/>
                    </a:solidFill>
                  </a:rPr>
                  <a:t> &lt; 1</a:t>
                </a:r>
                <a:endParaRPr lang="en-US" sz="800" dirty="0">
                  <a:solidFill>
                    <a:schemeClr val="bg1"/>
                  </a:solidFill>
                  <a:latin typeface="Arial" panose="020B0604020202020204" pitchFamily="34" charset="0"/>
                  <a:cs typeface="Arial" panose="020B0604020202020204" pitchFamily="34" charset="0"/>
                </a:endParaRPr>
              </a:p>
            </p:txBody>
          </p:sp>
        </mc:Choice>
        <mc:Fallback xmlns="">
          <p:sp>
            <p:nvSpPr>
              <p:cNvPr id="69" name="TextBox 68">
                <a:extLst>
                  <a:ext uri="{FF2B5EF4-FFF2-40B4-BE49-F238E27FC236}">
                    <a16:creationId xmlns:a16="http://schemas.microsoft.com/office/drawing/2014/main" id="{BB128DD2-7A9A-A009-115F-A50176CD520B}"/>
                  </a:ext>
                </a:extLst>
              </p:cNvPr>
              <p:cNvSpPr txBox="1">
                <a:spLocks noRot="1" noChangeAspect="1" noMove="1" noResize="1" noEditPoints="1" noAdjustHandles="1" noChangeArrowheads="1" noChangeShapeType="1" noTextEdit="1"/>
              </p:cNvSpPr>
              <p:nvPr/>
            </p:nvSpPr>
            <p:spPr>
              <a:xfrm>
                <a:off x="4470515" y="4673347"/>
                <a:ext cx="231068" cy="123111"/>
              </a:xfrm>
              <a:prstGeom prst="rect">
                <a:avLst/>
              </a:prstGeom>
              <a:blipFill>
                <a:blip r:embed="rId21"/>
                <a:stretch>
                  <a:fillRect l="-15000" t="-20000" r="-15000" b="-60000"/>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771B0022-5B19-5F41-E67D-359C92A50E28}"/>
                  </a:ext>
                </a:extLst>
              </p:cNvPr>
              <p:cNvSpPr txBox="1"/>
              <p:nvPr/>
            </p:nvSpPr>
            <p:spPr>
              <a:xfrm>
                <a:off x="4457294" y="5241245"/>
                <a:ext cx="231068" cy="123111"/>
              </a:xfrm>
              <a:prstGeom prst="rect">
                <a:avLst/>
              </a:prstGeom>
              <a:solidFill>
                <a:schemeClr val="tx1"/>
              </a:solidFill>
              <a:ln>
                <a:noFill/>
              </a:ln>
            </p:spPr>
            <p:txBody>
              <a:bodyPr wrap="square" lIns="0" tIns="0" rIns="0" bIns="0" rtlCol="0">
                <a:spAutoFit/>
              </a:bodyPr>
              <a:lstStyle/>
              <a:p>
                <a14:m>
                  <m:oMath xmlns:m="http://schemas.openxmlformats.org/officeDocument/2006/math">
                    <m:r>
                      <a:rPr lang="en-US" sz="800" b="1" i="1" smtClean="0">
                        <a:solidFill>
                          <a:schemeClr val="bg1"/>
                        </a:solidFill>
                        <a:latin typeface="Cambria Math" charset="0"/>
                      </a:rPr>
                      <m:t>𝝀</m:t>
                    </m:r>
                  </m:oMath>
                </a14:m>
                <a:r>
                  <a:rPr lang="en-US" sz="800" b="1" i="1" dirty="0">
                    <a:solidFill>
                      <a:schemeClr val="bg1"/>
                    </a:solidFill>
                  </a:rPr>
                  <a:t> &lt; 1</a:t>
                </a:r>
                <a:endParaRPr lang="en-US" sz="800" dirty="0">
                  <a:solidFill>
                    <a:schemeClr val="bg1"/>
                  </a:solidFill>
                  <a:latin typeface="Arial" panose="020B0604020202020204" pitchFamily="34" charset="0"/>
                  <a:cs typeface="Arial" panose="020B0604020202020204" pitchFamily="34" charset="0"/>
                </a:endParaRPr>
              </a:p>
            </p:txBody>
          </p:sp>
        </mc:Choice>
        <mc:Fallback xmlns="">
          <p:sp>
            <p:nvSpPr>
              <p:cNvPr id="70" name="TextBox 69">
                <a:extLst>
                  <a:ext uri="{FF2B5EF4-FFF2-40B4-BE49-F238E27FC236}">
                    <a16:creationId xmlns:a16="http://schemas.microsoft.com/office/drawing/2014/main" id="{771B0022-5B19-5F41-E67D-359C92A50E28}"/>
                  </a:ext>
                </a:extLst>
              </p:cNvPr>
              <p:cNvSpPr txBox="1">
                <a:spLocks noRot="1" noChangeAspect="1" noMove="1" noResize="1" noEditPoints="1" noAdjustHandles="1" noChangeArrowheads="1" noChangeShapeType="1" noTextEdit="1"/>
              </p:cNvSpPr>
              <p:nvPr/>
            </p:nvSpPr>
            <p:spPr>
              <a:xfrm>
                <a:off x="4457294" y="5241245"/>
                <a:ext cx="231068" cy="123111"/>
              </a:xfrm>
              <a:prstGeom prst="rect">
                <a:avLst/>
              </a:prstGeom>
              <a:blipFill>
                <a:blip r:embed="rId22"/>
                <a:stretch>
                  <a:fillRect l="-15000" t="-18182" r="-10000" b="-54545"/>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0F2DFFEA-2D7F-588C-B261-BD0850BF03D8}"/>
                  </a:ext>
                </a:extLst>
              </p:cNvPr>
              <p:cNvSpPr txBox="1"/>
              <p:nvPr/>
            </p:nvSpPr>
            <p:spPr>
              <a:xfrm>
                <a:off x="4421428" y="5885871"/>
                <a:ext cx="231068" cy="123111"/>
              </a:xfrm>
              <a:prstGeom prst="rect">
                <a:avLst/>
              </a:prstGeom>
              <a:solidFill>
                <a:schemeClr val="tx1"/>
              </a:solidFill>
              <a:ln>
                <a:noFill/>
              </a:ln>
            </p:spPr>
            <p:txBody>
              <a:bodyPr wrap="square" lIns="0" tIns="0" rIns="0" bIns="0" rtlCol="0">
                <a:spAutoFit/>
              </a:bodyPr>
              <a:lstStyle/>
              <a:p>
                <a14:m>
                  <m:oMath xmlns:m="http://schemas.openxmlformats.org/officeDocument/2006/math">
                    <m:r>
                      <a:rPr lang="en-US" sz="800" b="1" i="1" smtClean="0">
                        <a:solidFill>
                          <a:schemeClr val="bg1"/>
                        </a:solidFill>
                        <a:latin typeface="Cambria Math" charset="0"/>
                      </a:rPr>
                      <m:t>𝝀</m:t>
                    </m:r>
                  </m:oMath>
                </a14:m>
                <a:r>
                  <a:rPr lang="en-US" sz="800" b="1" i="1" dirty="0">
                    <a:solidFill>
                      <a:schemeClr val="bg1"/>
                    </a:solidFill>
                  </a:rPr>
                  <a:t> &lt; 1</a:t>
                </a:r>
                <a:endParaRPr lang="en-US" sz="800" dirty="0">
                  <a:solidFill>
                    <a:schemeClr val="bg1"/>
                  </a:solidFill>
                  <a:latin typeface="Arial" panose="020B0604020202020204" pitchFamily="34" charset="0"/>
                  <a:cs typeface="Arial" panose="020B0604020202020204" pitchFamily="34" charset="0"/>
                </a:endParaRPr>
              </a:p>
            </p:txBody>
          </p:sp>
        </mc:Choice>
        <mc:Fallback xmlns="">
          <p:sp>
            <p:nvSpPr>
              <p:cNvPr id="71" name="TextBox 70">
                <a:extLst>
                  <a:ext uri="{FF2B5EF4-FFF2-40B4-BE49-F238E27FC236}">
                    <a16:creationId xmlns:a16="http://schemas.microsoft.com/office/drawing/2014/main" id="{0F2DFFEA-2D7F-588C-B261-BD0850BF03D8}"/>
                  </a:ext>
                </a:extLst>
              </p:cNvPr>
              <p:cNvSpPr txBox="1">
                <a:spLocks noRot="1" noChangeAspect="1" noMove="1" noResize="1" noEditPoints="1" noAdjustHandles="1" noChangeArrowheads="1" noChangeShapeType="1" noTextEdit="1"/>
              </p:cNvSpPr>
              <p:nvPr/>
            </p:nvSpPr>
            <p:spPr>
              <a:xfrm>
                <a:off x="4421428" y="5885871"/>
                <a:ext cx="231068" cy="123111"/>
              </a:xfrm>
              <a:prstGeom prst="rect">
                <a:avLst/>
              </a:prstGeom>
              <a:blipFill>
                <a:blip r:embed="rId23"/>
                <a:stretch>
                  <a:fillRect l="-15789" t="-18182" r="-15789" b="-45455"/>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4622472D-D8E0-BF10-2C79-9305AD304207}"/>
                  </a:ext>
                </a:extLst>
              </p:cNvPr>
              <p:cNvSpPr txBox="1"/>
              <p:nvPr/>
            </p:nvSpPr>
            <p:spPr>
              <a:xfrm>
                <a:off x="4379734" y="6461124"/>
                <a:ext cx="231068" cy="123111"/>
              </a:xfrm>
              <a:prstGeom prst="rect">
                <a:avLst/>
              </a:prstGeom>
              <a:solidFill>
                <a:schemeClr val="tx1"/>
              </a:solidFill>
              <a:ln>
                <a:noFill/>
              </a:ln>
            </p:spPr>
            <p:txBody>
              <a:bodyPr wrap="square" lIns="0" tIns="0" rIns="0" bIns="0" rtlCol="0">
                <a:spAutoFit/>
              </a:bodyPr>
              <a:lstStyle/>
              <a:p>
                <a14:m>
                  <m:oMath xmlns:m="http://schemas.openxmlformats.org/officeDocument/2006/math">
                    <m:r>
                      <a:rPr lang="en-US" sz="800" b="1" i="1" smtClean="0">
                        <a:solidFill>
                          <a:schemeClr val="bg1"/>
                        </a:solidFill>
                        <a:latin typeface="Cambria Math" charset="0"/>
                      </a:rPr>
                      <m:t>𝝀</m:t>
                    </m:r>
                  </m:oMath>
                </a14:m>
                <a:r>
                  <a:rPr lang="en-US" sz="800" b="1" i="1" dirty="0">
                    <a:solidFill>
                      <a:schemeClr val="bg1"/>
                    </a:solidFill>
                  </a:rPr>
                  <a:t> &lt; 1</a:t>
                </a:r>
                <a:endParaRPr lang="en-US" sz="800" dirty="0">
                  <a:solidFill>
                    <a:schemeClr val="bg1"/>
                  </a:solidFill>
                  <a:latin typeface="Arial" panose="020B0604020202020204" pitchFamily="34" charset="0"/>
                  <a:cs typeface="Arial" panose="020B0604020202020204" pitchFamily="34" charset="0"/>
                </a:endParaRPr>
              </a:p>
            </p:txBody>
          </p:sp>
        </mc:Choice>
        <mc:Fallback xmlns="">
          <p:sp>
            <p:nvSpPr>
              <p:cNvPr id="72" name="TextBox 71">
                <a:extLst>
                  <a:ext uri="{FF2B5EF4-FFF2-40B4-BE49-F238E27FC236}">
                    <a16:creationId xmlns:a16="http://schemas.microsoft.com/office/drawing/2014/main" id="{4622472D-D8E0-BF10-2C79-9305AD304207}"/>
                  </a:ext>
                </a:extLst>
              </p:cNvPr>
              <p:cNvSpPr txBox="1">
                <a:spLocks noRot="1" noChangeAspect="1" noMove="1" noResize="1" noEditPoints="1" noAdjustHandles="1" noChangeArrowheads="1" noChangeShapeType="1" noTextEdit="1"/>
              </p:cNvSpPr>
              <p:nvPr/>
            </p:nvSpPr>
            <p:spPr>
              <a:xfrm>
                <a:off x="4379734" y="6461124"/>
                <a:ext cx="231068" cy="123111"/>
              </a:xfrm>
              <a:prstGeom prst="rect">
                <a:avLst/>
              </a:prstGeom>
              <a:blipFill>
                <a:blip r:embed="rId24"/>
                <a:stretch>
                  <a:fillRect l="-15789" t="-18182" r="-21053" b="-54545"/>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FE4C8E4D-8C0C-1C65-9763-12A5F4C5A0AB}"/>
                  </a:ext>
                </a:extLst>
              </p:cNvPr>
              <p:cNvSpPr txBox="1"/>
              <p:nvPr/>
            </p:nvSpPr>
            <p:spPr>
              <a:xfrm>
                <a:off x="1269331" y="6309553"/>
                <a:ext cx="231068" cy="123111"/>
              </a:xfrm>
              <a:prstGeom prst="rect">
                <a:avLst/>
              </a:prstGeom>
              <a:noFill/>
              <a:ln>
                <a:noFill/>
              </a:ln>
            </p:spPr>
            <p:txBody>
              <a:bodyPr wrap="square" lIns="0" tIns="0" rIns="0" bIns="0" rtlCol="0">
                <a:spAutoFit/>
              </a:bodyPr>
              <a:lstStyle/>
              <a:p>
                <a14:m>
                  <m:oMath xmlns:m="http://schemas.openxmlformats.org/officeDocument/2006/math">
                    <m:r>
                      <a:rPr lang="en-US" sz="800" b="1" i="1" smtClean="0">
                        <a:solidFill>
                          <a:schemeClr val="tx1"/>
                        </a:solidFill>
                        <a:latin typeface="Cambria Math" charset="0"/>
                      </a:rPr>
                      <m:t>𝝀</m:t>
                    </m:r>
                  </m:oMath>
                </a14:m>
                <a:r>
                  <a:rPr lang="en-US" sz="800" b="1" i="1" dirty="0">
                    <a:solidFill>
                      <a:schemeClr val="tx1"/>
                    </a:solidFill>
                  </a:rPr>
                  <a:t> &gt; 1</a:t>
                </a:r>
                <a:endParaRPr lang="en-US" sz="800" dirty="0">
                  <a:solidFill>
                    <a:schemeClr val="tx1"/>
                  </a:solidFill>
                  <a:latin typeface="Arial" panose="020B0604020202020204" pitchFamily="34" charset="0"/>
                  <a:cs typeface="Arial" panose="020B0604020202020204" pitchFamily="34" charset="0"/>
                </a:endParaRPr>
              </a:p>
            </p:txBody>
          </p:sp>
        </mc:Choice>
        <mc:Fallback xmlns="">
          <p:sp>
            <p:nvSpPr>
              <p:cNvPr id="73" name="TextBox 72">
                <a:extLst>
                  <a:ext uri="{FF2B5EF4-FFF2-40B4-BE49-F238E27FC236}">
                    <a16:creationId xmlns:a16="http://schemas.microsoft.com/office/drawing/2014/main" id="{FE4C8E4D-8C0C-1C65-9763-12A5F4C5A0AB}"/>
                  </a:ext>
                </a:extLst>
              </p:cNvPr>
              <p:cNvSpPr txBox="1">
                <a:spLocks noRot="1" noChangeAspect="1" noMove="1" noResize="1" noEditPoints="1" noAdjustHandles="1" noChangeArrowheads="1" noChangeShapeType="1" noTextEdit="1"/>
              </p:cNvSpPr>
              <p:nvPr/>
            </p:nvSpPr>
            <p:spPr>
              <a:xfrm>
                <a:off x="1269331" y="6309553"/>
                <a:ext cx="231068" cy="123111"/>
              </a:xfrm>
              <a:prstGeom prst="rect">
                <a:avLst/>
              </a:prstGeom>
              <a:blipFill>
                <a:blip r:embed="rId25"/>
                <a:stretch>
                  <a:fillRect l="-15000" t="-18182" r="-10000" b="-54545"/>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3E9D3624-8F67-6FA2-5054-7485A15A1294}"/>
                  </a:ext>
                </a:extLst>
              </p:cNvPr>
              <p:cNvSpPr txBox="1"/>
              <p:nvPr/>
            </p:nvSpPr>
            <p:spPr>
              <a:xfrm>
                <a:off x="1250212" y="5734744"/>
                <a:ext cx="231068" cy="123111"/>
              </a:xfrm>
              <a:prstGeom prst="rect">
                <a:avLst/>
              </a:prstGeom>
              <a:noFill/>
              <a:ln>
                <a:noFill/>
              </a:ln>
            </p:spPr>
            <p:txBody>
              <a:bodyPr wrap="square" lIns="0" tIns="0" rIns="0" bIns="0" rtlCol="0">
                <a:spAutoFit/>
              </a:bodyPr>
              <a:lstStyle/>
              <a:p>
                <a14:m>
                  <m:oMath xmlns:m="http://schemas.openxmlformats.org/officeDocument/2006/math">
                    <m:r>
                      <a:rPr lang="en-US" sz="800" b="1" i="1" smtClean="0">
                        <a:solidFill>
                          <a:schemeClr val="tx1"/>
                        </a:solidFill>
                        <a:latin typeface="Cambria Math" charset="0"/>
                      </a:rPr>
                      <m:t>𝝀</m:t>
                    </m:r>
                  </m:oMath>
                </a14:m>
                <a:r>
                  <a:rPr lang="en-US" sz="800" b="1" i="1" dirty="0">
                    <a:solidFill>
                      <a:schemeClr val="tx1"/>
                    </a:solidFill>
                  </a:rPr>
                  <a:t> &gt; 1</a:t>
                </a:r>
                <a:endParaRPr lang="en-US" sz="800" dirty="0">
                  <a:solidFill>
                    <a:schemeClr val="tx1"/>
                  </a:solidFill>
                  <a:latin typeface="Arial" panose="020B0604020202020204" pitchFamily="34" charset="0"/>
                  <a:cs typeface="Arial" panose="020B0604020202020204" pitchFamily="34" charset="0"/>
                </a:endParaRPr>
              </a:p>
            </p:txBody>
          </p:sp>
        </mc:Choice>
        <mc:Fallback xmlns="">
          <p:sp>
            <p:nvSpPr>
              <p:cNvPr id="74" name="TextBox 73">
                <a:extLst>
                  <a:ext uri="{FF2B5EF4-FFF2-40B4-BE49-F238E27FC236}">
                    <a16:creationId xmlns:a16="http://schemas.microsoft.com/office/drawing/2014/main" id="{3E9D3624-8F67-6FA2-5054-7485A15A1294}"/>
                  </a:ext>
                </a:extLst>
              </p:cNvPr>
              <p:cNvSpPr txBox="1">
                <a:spLocks noRot="1" noChangeAspect="1" noMove="1" noResize="1" noEditPoints="1" noAdjustHandles="1" noChangeArrowheads="1" noChangeShapeType="1" noTextEdit="1"/>
              </p:cNvSpPr>
              <p:nvPr/>
            </p:nvSpPr>
            <p:spPr>
              <a:xfrm>
                <a:off x="1250212" y="5734744"/>
                <a:ext cx="231068" cy="123111"/>
              </a:xfrm>
              <a:prstGeom prst="rect">
                <a:avLst/>
              </a:prstGeom>
              <a:blipFill>
                <a:blip r:embed="rId26"/>
                <a:stretch>
                  <a:fillRect l="-15789" t="-18182" r="-15789" b="-45455"/>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5F62F298-FAF6-5F46-8AC0-6F4BA32C00B1}"/>
                  </a:ext>
                </a:extLst>
              </p:cNvPr>
              <p:cNvSpPr txBox="1"/>
              <p:nvPr/>
            </p:nvSpPr>
            <p:spPr>
              <a:xfrm>
                <a:off x="1257987" y="5134374"/>
                <a:ext cx="231068" cy="123111"/>
              </a:xfrm>
              <a:prstGeom prst="rect">
                <a:avLst/>
              </a:prstGeom>
              <a:noFill/>
              <a:ln>
                <a:noFill/>
              </a:ln>
            </p:spPr>
            <p:txBody>
              <a:bodyPr wrap="square" lIns="0" tIns="0" rIns="0" bIns="0" rtlCol="0">
                <a:spAutoFit/>
              </a:bodyPr>
              <a:lstStyle/>
              <a:p>
                <a14:m>
                  <m:oMath xmlns:m="http://schemas.openxmlformats.org/officeDocument/2006/math">
                    <m:r>
                      <a:rPr lang="en-US" sz="800" b="1" i="1" smtClean="0">
                        <a:solidFill>
                          <a:schemeClr val="tx1"/>
                        </a:solidFill>
                        <a:latin typeface="Cambria Math" charset="0"/>
                      </a:rPr>
                      <m:t>𝝀</m:t>
                    </m:r>
                  </m:oMath>
                </a14:m>
                <a:r>
                  <a:rPr lang="en-US" sz="800" b="1" i="1" dirty="0">
                    <a:solidFill>
                      <a:schemeClr val="tx1"/>
                    </a:solidFill>
                  </a:rPr>
                  <a:t> &gt; 1</a:t>
                </a:r>
                <a:endParaRPr lang="en-US" sz="800" dirty="0">
                  <a:solidFill>
                    <a:schemeClr val="tx1"/>
                  </a:solidFill>
                  <a:latin typeface="Arial" panose="020B0604020202020204" pitchFamily="34" charset="0"/>
                  <a:cs typeface="Arial" panose="020B0604020202020204" pitchFamily="34" charset="0"/>
                </a:endParaRPr>
              </a:p>
            </p:txBody>
          </p:sp>
        </mc:Choice>
        <mc:Fallback xmlns="">
          <p:sp>
            <p:nvSpPr>
              <p:cNvPr id="75" name="TextBox 74">
                <a:extLst>
                  <a:ext uri="{FF2B5EF4-FFF2-40B4-BE49-F238E27FC236}">
                    <a16:creationId xmlns:a16="http://schemas.microsoft.com/office/drawing/2014/main" id="{5F62F298-FAF6-5F46-8AC0-6F4BA32C00B1}"/>
                  </a:ext>
                </a:extLst>
              </p:cNvPr>
              <p:cNvSpPr txBox="1">
                <a:spLocks noRot="1" noChangeAspect="1" noMove="1" noResize="1" noEditPoints="1" noAdjustHandles="1" noChangeArrowheads="1" noChangeShapeType="1" noTextEdit="1"/>
              </p:cNvSpPr>
              <p:nvPr/>
            </p:nvSpPr>
            <p:spPr>
              <a:xfrm>
                <a:off x="1257987" y="5134374"/>
                <a:ext cx="231068" cy="123111"/>
              </a:xfrm>
              <a:prstGeom prst="rect">
                <a:avLst/>
              </a:prstGeom>
              <a:blipFill>
                <a:blip r:embed="rId27"/>
                <a:stretch>
                  <a:fillRect l="-10000" t="-20000" r="-15000" b="-60000"/>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9872F205-19CB-8E3B-C070-77CD392667DC}"/>
                  </a:ext>
                </a:extLst>
              </p:cNvPr>
              <p:cNvSpPr txBox="1"/>
              <p:nvPr/>
            </p:nvSpPr>
            <p:spPr>
              <a:xfrm>
                <a:off x="1250212" y="4534867"/>
                <a:ext cx="231068" cy="123111"/>
              </a:xfrm>
              <a:prstGeom prst="rect">
                <a:avLst/>
              </a:prstGeom>
              <a:noFill/>
              <a:ln>
                <a:noFill/>
              </a:ln>
            </p:spPr>
            <p:txBody>
              <a:bodyPr wrap="square" lIns="0" tIns="0" rIns="0" bIns="0" rtlCol="0">
                <a:spAutoFit/>
              </a:bodyPr>
              <a:lstStyle/>
              <a:p>
                <a14:m>
                  <m:oMath xmlns:m="http://schemas.openxmlformats.org/officeDocument/2006/math">
                    <m:r>
                      <a:rPr lang="en-US" sz="800" b="1" i="1" smtClean="0">
                        <a:solidFill>
                          <a:schemeClr val="tx1"/>
                        </a:solidFill>
                        <a:latin typeface="Cambria Math" charset="0"/>
                      </a:rPr>
                      <m:t>𝝀</m:t>
                    </m:r>
                  </m:oMath>
                </a14:m>
                <a:r>
                  <a:rPr lang="en-US" sz="800" b="1" i="1" dirty="0">
                    <a:solidFill>
                      <a:schemeClr val="tx1"/>
                    </a:solidFill>
                  </a:rPr>
                  <a:t> &gt; 1</a:t>
                </a:r>
                <a:endParaRPr lang="en-US" sz="800" dirty="0">
                  <a:solidFill>
                    <a:schemeClr val="tx1"/>
                  </a:solidFill>
                  <a:latin typeface="Arial" panose="020B0604020202020204" pitchFamily="34" charset="0"/>
                  <a:cs typeface="Arial" panose="020B0604020202020204" pitchFamily="34" charset="0"/>
                </a:endParaRPr>
              </a:p>
            </p:txBody>
          </p:sp>
        </mc:Choice>
        <mc:Fallback xmlns="">
          <p:sp>
            <p:nvSpPr>
              <p:cNvPr id="76" name="TextBox 75">
                <a:extLst>
                  <a:ext uri="{FF2B5EF4-FFF2-40B4-BE49-F238E27FC236}">
                    <a16:creationId xmlns:a16="http://schemas.microsoft.com/office/drawing/2014/main" id="{9872F205-19CB-8E3B-C070-77CD392667DC}"/>
                  </a:ext>
                </a:extLst>
              </p:cNvPr>
              <p:cNvSpPr txBox="1">
                <a:spLocks noRot="1" noChangeAspect="1" noMove="1" noResize="1" noEditPoints="1" noAdjustHandles="1" noChangeArrowheads="1" noChangeShapeType="1" noTextEdit="1"/>
              </p:cNvSpPr>
              <p:nvPr/>
            </p:nvSpPr>
            <p:spPr>
              <a:xfrm>
                <a:off x="1250212" y="4534867"/>
                <a:ext cx="231068" cy="123111"/>
              </a:xfrm>
              <a:prstGeom prst="rect">
                <a:avLst/>
              </a:prstGeom>
              <a:blipFill>
                <a:blip r:embed="rId28"/>
                <a:stretch>
                  <a:fillRect l="-15789" t="-20000" r="-15789" b="-60000"/>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E56AD3BB-0671-31DA-A982-9615CA09EF2C}"/>
                  </a:ext>
                </a:extLst>
              </p:cNvPr>
              <p:cNvSpPr txBox="1"/>
              <p:nvPr/>
            </p:nvSpPr>
            <p:spPr>
              <a:xfrm>
                <a:off x="1254418" y="3878133"/>
                <a:ext cx="231068" cy="123111"/>
              </a:xfrm>
              <a:prstGeom prst="rect">
                <a:avLst/>
              </a:prstGeom>
              <a:noFill/>
              <a:ln>
                <a:noFill/>
              </a:ln>
            </p:spPr>
            <p:txBody>
              <a:bodyPr wrap="square" lIns="0" tIns="0" rIns="0" bIns="0" rtlCol="0">
                <a:spAutoFit/>
              </a:bodyPr>
              <a:lstStyle/>
              <a:p>
                <a14:m>
                  <m:oMath xmlns:m="http://schemas.openxmlformats.org/officeDocument/2006/math">
                    <m:r>
                      <a:rPr lang="en-US" sz="800" b="1" i="1" smtClean="0">
                        <a:solidFill>
                          <a:schemeClr val="tx1"/>
                        </a:solidFill>
                        <a:latin typeface="Cambria Math" charset="0"/>
                      </a:rPr>
                      <m:t>𝝀</m:t>
                    </m:r>
                  </m:oMath>
                </a14:m>
                <a:r>
                  <a:rPr lang="en-US" sz="800" b="1" i="1" dirty="0">
                    <a:solidFill>
                      <a:schemeClr val="tx1"/>
                    </a:solidFill>
                  </a:rPr>
                  <a:t> &gt; 1</a:t>
                </a:r>
                <a:endParaRPr lang="en-US" sz="800" dirty="0">
                  <a:solidFill>
                    <a:schemeClr val="tx1"/>
                  </a:solidFill>
                  <a:latin typeface="Arial" panose="020B0604020202020204" pitchFamily="34" charset="0"/>
                  <a:cs typeface="Arial" panose="020B0604020202020204" pitchFamily="34" charset="0"/>
                </a:endParaRPr>
              </a:p>
            </p:txBody>
          </p:sp>
        </mc:Choice>
        <mc:Fallback xmlns="">
          <p:sp>
            <p:nvSpPr>
              <p:cNvPr id="77" name="TextBox 76">
                <a:extLst>
                  <a:ext uri="{FF2B5EF4-FFF2-40B4-BE49-F238E27FC236}">
                    <a16:creationId xmlns:a16="http://schemas.microsoft.com/office/drawing/2014/main" id="{E56AD3BB-0671-31DA-A982-9615CA09EF2C}"/>
                  </a:ext>
                </a:extLst>
              </p:cNvPr>
              <p:cNvSpPr txBox="1">
                <a:spLocks noRot="1" noChangeAspect="1" noMove="1" noResize="1" noEditPoints="1" noAdjustHandles="1" noChangeArrowheads="1" noChangeShapeType="1" noTextEdit="1"/>
              </p:cNvSpPr>
              <p:nvPr/>
            </p:nvSpPr>
            <p:spPr>
              <a:xfrm>
                <a:off x="1254418" y="3878133"/>
                <a:ext cx="231068" cy="123111"/>
              </a:xfrm>
              <a:prstGeom prst="rect">
                <a:avLst/>
              </a:prstGeom>
              <a:blipFill>
                <a:blip r:embed="rId29"/>
                <a:stretch>
                  <a:fillRect l="-15000" t="-20000" r="-15000" b="-60000"/>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6DCF40FD-A3B7-406B-05EC-9052BFE562BB}"/>
                  </a:ext>
                </a:extLst>
              </p:cNvPr>
              <p:cNvSpPr txBox="1"/>
              <p:nvPr/>
            </p:nvSpPr>
            <p:spPr>
              <a:xfrm>
                <a:off x="1231093" y="3303237"/>
                <a:ext cx="231068" cy="123111"/>
              </a:xfrm>
              <a:prstGeom prst="rect">
                <a:avLst/>
              </a:prstGeom>
              <a:noFill/>
              <a:ln>
                <a:noFill/>
              </a:ln>
            </p:spPr>
            <p:txBody>
              <a:bodyPr wrap="square" lIns="0" tIns="0" rIns="0" bIns="0" rtlCol="0">
                <a:spAutoFit/>
              </a:bodyPr>
              <a:lstStyle/>
              <a:p>
                <a14:m>
                  <m:oMath xmlns:m="http://schemas.openxmlformats.org/officeDocument/2006/math">
                    <m:r>
                      <a:rPr lang="en-US" sz="800" b="1" i="1" smtClean="0">
                        <a:solidFill>
                          <a:schemeClr val="tx1"/>
                        </a:solidFill>
                        <a:latin typeface="Cambria Math" charset="0"/>
                      </a:rPr>
                      <m:t>𝝀</m:t>
                    </m:r>
                  </m:oMath>
                </a14:m>
                <a:r>
                  <a:rPr lang="en-US" sz="800" b="1" i="1" dirty="0">
                    <a:solidFill>
                      <a:schemeClr val="tx1"/>
                    </a:solidFill>
                  </a:rPr>
                  <a:t> &gt; 1</a:t>
                </a:r>
                <a:endParaRPr lang="en-US" sz="800" dirty="0">
                  <a:solidFill>
                    <a:schemeClr val="tx1"/>
                  </a:solidFill>
                  <a:latin typeface="Arial" panose="020B0604020202020204" pitchFamily="34" charset="0"/>
                  <a:cs typeface="Arial" panose="020B0604020202020204" pitchFamily="34" charset="0"/>
                </a:endParaRPr>
              </a:p>
            </p:txBody>
          </p:sp>
        </mc:Choice>
        <mc:Fallback xmlns="">
          <p:sp>
            <p:nvSpPr>
              <p:cNvPr id="78" name="TextBox 77">
                <a:extLst>
                  <a:ext uri="{FF2B5EF4-FFF2-40B4-BE49-F238E27FC236}">
                    <a16:creationId xmlns:a16="http://schemas.microsoft.com/office/drawing/2014/main" id="{6DCF40FD-A3B7-406B-05EC-9052BFE562BB}"/>
                  </a:ext>
                </a:extLst>
              </p:cNvPr>
              <p:cNvSpPr txBox="1">
                <a:spLocks noRot="1" noChangeAspect="1" noMove="1" noResize="1" noEditPoints="1" noAdjustHandles="1" noChangeArrowheads="1" noChangeShapeType="1" noTextEdit="1"/>
              </p:cNvSpPr>
              <p:nvPr/>
            </p:nvSpPr>
            <p:spPr>
              <a:xfrm>
                <a:off x="1231093" y="3303237"/>
                <a:ext cx="231068" cy="123111"/>
              </a:xfrm>
              <a:prstGeom prst="rect">
                <a:avLst/>
              </a:prstGeom>
              <a:blipFill>
                <a:blip r:embed="rId30"/>
                <a:stretch>
                  <a:fillRect l="-15000" t="-20000" r="-15000" b="-60000"/>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EFF9B7F7-42E7-B0B5-FCFF-3AB10658E7AC}"/>
                  </a:ext>
                </a:extLst>
              </p:cNvPr>
              <p:cNvSpPr txBox="1"/>
              <p:nvPr/>
            </p:nvSpPr>
            <p:spPr>
              <a:xfrm>
                <a:off x="1248746" y="2725434"/>
                <a:ext cx="231068" cy="123111"/>
              </a:xfrm>
              <a:prstGeom prst="rect">
                <a:avLst/>
              </a:prstGeom>
              <a:noFill/>
              <a:ln>
                <a:noFill/>
              </a:ln>
            </p:spPr>
            <p:txBody>
              <a:bodyPr wrap="square" lIns="0" tIns="0" rIns="0" bIns="0" rtlCol="0">
                <a:spAutoFit/>
              </a:bodyPr>
              <a:lstStyle/>
              <a:p>
                <a14:m>
                  <m:oMath xmlns:m="http://schemas.openxmlformats.org/officeDocument/2006/math">
                    <m:r>
                      <a:rPr lang="en-US" sz="800" b="1" i="1" smtClean="0">
                        <a:solidFill>
                          <a:schemeClr val="tx1"/>
                        </a:solidFill>
                        <a:latin typeface="Cambria Math" charset="0"/>
                      </a:rPr>
                      <m:t>𝝀</m:t>
                    </m:r>
                  </m:oMath>
                </a14:m>
                <a:r>
                  <a:rPr lang="en-US" sz="800" b="1" i="1" dirty="0">
                    <a:solidFill>
                      <a:schemeClr val="tx1"/>
                    </a:solidFill>
                  </a:rPr>
                  <a:t> &gt; 1</a:t>
                </a:r>
                <a:endParaRPr lang="en-US" sz="800" dirty="0">
                  <a:solidFill>
                    <a:schemeClr val="tx1"/>
                  </a:solidFill>
                  <a:latin typeface="Arial" panose="020B0604020202020204" pitchFamily="34" charset="0"/>
                  <a:cs typeface="Arial" panose="020B0604020202020204" pitchFamily="34" charset="0"/>
                </a:endParaRPr>
              </a:p>
            </p:txBody>
          </p:sp>
        </mc:Choice>
        <mc:Fallback xmlns="">
          <p:sp>
            <p:nvSpPr>
              <p:cNvPr id="79" name="TextBox 78">
                <a:extLst>
                  <a:ext uri="{FF2B5EF4-FFF2-40B4-BE49-F238E27FC236}">
                    <a16:creationId xmlns:a16="http://schemas.microsoft.com/office/drawing/2014/main" id="{EFF9B7F7-42E7-B0B5-FCFF-3AB10658E7AC}"/>
                  </a:ext>
                </a:extLst>
              </p:cNvPr>
              <p:cNvSpPr txBox="1">
                <a:spLocks noRot="1" noChangeAspect="1" noMove="1" noResize="1" noEditPoints="1" noAdjustHandles="1" noChangeArrowheads="1" noChangeShapeType="1" noTextEdit="1"/>
              </p:cNvSpPr>
              <p:nvPr/>
            </p:nvSpPr>
            <p:spPr>
              <a:xfrm>
                <a:off x="1248746" y="2725434"/>
                <a:ext cx="231068" cy="123111"/>
              </a:xfrm>
              <a:prstGeom prst="rect">
                <a:avLst/>
              </a:prstGeom>
              <a:blipFill>
                <a:blip r:embed="rId31"/>
                <a:stretch>
                  <a:fillRect l="-15789" t="-18182" r="-15789" b="-45455"/>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DF6E2AD0-27DB-E69A-D81F-0D0BDA58CF5E}"/>
                  </a:ext>
                </a:extLst>
              </p:cNvPr>
              <p:cNvSpPr txBox="1"/>
              <p:nvPr/>
            </p:nvSpPr>
            <p:spPr>
              <a:xfrm>
                <a:off x="1238868" y="2110025"/>
                <a:ext cx="231068" cy="123111"/>
              </a:xfrm>
              <a:prstGeom prst="rect">
                <a:avLst/>
              </a:prstGeom>
              <a:noFill/>
              <a:ln>
                <a:noFill/>
              </a:ln>
            </p:spPr>
            <p:txBody>
              <a:bodyPr wrap="square" lIns="0" tIns="0" rIns="0" bIns="0" rtlCol="0">
                <a:spAutoFit/>
              </a:bodyPr>
              <a:lstStyle/>
              <a:p>
                <a14:m>
                  <m:oMath xmlns:m="http://schemas.openxmlformats.org/officeDocument/2006/math">
                    <m:r>
                      <a:rPr lang="en-US" sz="800" b="1" i="1" smtClean="0">
                        <a:solidFill>
                          <a:schemeClr val="tx1"/>
                        </a:solidFill>
                        <a:latin typeface="Cambria Math" charset="0"/>
                      </a:rPr>
                      <m:t>𝝀</m:t>
                    </m:r>
                  </m:oMath>
                </a14:m>
                <a:r>
                  <a:rPr lang="en-US" sz="800" b="1" i="1" dirty="0">
                    <a:solidFill>
                      <a:schemeClr val="tx1"/>
                    </a:solidFill>
                  </a:rPr>
                  <a:t> &gt; 1</a:t>
                </a:r>
                <a:endParaRPr lang="en-US" sz="800" dirty="0">
                  <a:solidFill>
                    <a:schemeClr val="tx1"/>
                  </a:solidFill>
                  <a:latin typeface="Arial" panose="020B0604020202020204" pitchFamily="34" charset="0"/>
                  <a:cs typeface="Arial" panose="020B0604020202020204" pitchFamily="34" charset="0"/>
                </a:endParaRPr>
              </a:p>
            </p:txBody>
          </p:sp>
        </mc:Choice>
        <mc:Fallback xmlns="">
          <p:sp>
            <p:nvSpPr>
              <p:cNvPr id="80" name="TextBox 79">
                <a:extLst>
                  <a:ext uri="{FF2B5EF4-FFF2-40B4-BE49-F238E27FC236}">
                    <a16:creationId xmlns:a16="http://schemas.microsoft.com/office/drawing/2014/main" id="{DF6E2AD0-27DB-E69A-D81F-0D0BDA58CF5E}"/>
                  </a:ext>
                </a:extLst>
              </p:cNvPr>
              <p:cNvSpPr txBox="1">
                <a:spLocks noRot="1" noChangeAspect="1" noMove="1" noResize="1" noEditPoints="1" noAdjustHandles="1" noChangeArrowheads="1" noChangeShapeType="1" noTextEdit="1"/>
              </p:cNvSpPr>
              <p:nvPr/>
            </p:nvSpPr>
            <p:spPr>
              <a:xfrm>
                <a:off x="1238868" y="2110025"/>
                <a:ext cx="231068" cy="123111"/>
              </a:xfrm>
              <a:prstGeom prst="rect">
                <a:avLst/>
              </a:prstGeom>
              <a:blipFill>
                <a:blip r:embed="rId32"/>
                <a:stretch>
                  <a:fillRect l="-15789" t="-20000" r="-15789" b="-60000"/>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693BF522-CFD2-9C7B-3AB8-A3F54AFBF153}"/>
                  </a:ext>
                </a:extLst>
              </p:cNvPr>
              <p:cNvSpPr txBox="1"/>
              <p:nvPr/>
            </p:nvSpPr>
            <p:spPr>
              <a:xfrm>
                <a:off x="1269331" y="1509449"/>
                <a:ext cx="231068" cy="123111"/>
              </a:xfrm>
              <a:prstGeom prst="rect">
                <a:avLst/>
              </a:prstGeom>
              <a:noFill/>
              <a:ln>
                <a:noFill/>
              </a:ln>
            </p:spPr>
            <p:txBody>
              <a:bodyPr wrap="square" lIns="0" tIns="0" rIns="0" bIns="0" rtlCol="0">
                <a:spAutoFit/>
              </a:bodyPr>
              <a:lstStyle/>
              <a:p>
                <a14:m>
                  <m:oMath xmlns:m="http://schemas.openxmlformats.org/officeDocument/2006/math">
                    <m:r>
                      <a:rPr lang="en-US" sz="800" b="1" i="1" smtClean="0">
                        <a:solidFill>
                          <a:schemeClr val="tx1"/>
                        </a:solidFill>
                        <a:latin typeface="Cambria Math" charset="0"/>
                      </a:rPr>
                      <m:t>𝝀</m:t>
                    </m:r>
                  </m:oMath>
                </a14:m>
                <a:r>
                  <a:rPr lang="en-US" sz="800" b="1" i="1" dirty="0">
                    <a:solidFill>
                      <a:schemeClr val="tx1"/>
                    </a:solidFill>
                  </a:rPr>
                  <a:t> &gt; 1</a:t>
                </a:r>
                <a:endParaRPr lang="en-US" sz="800" dirty="0">
                  <a:solidFill>
                    <a:schemeClr val="tx1"/>
                  </a:solidFill>
                  <a:latin typeface="Arial" panose="020B0604020202020204" pitchFamily="34" charset="0"/>
                  <a:cs typeface="Arial" panose="020B0604020202020204" pitchFamily="34" charset="0"/>
                </a:endParaRPr>
              </a:p>
            </p:txBody>
          </p:sp>
        </mc:Choice>
        <mc:Fallback xmlns="">
          <p:sp>
            <p:nvSpPr>
              <p:cNvPr id="81" name="TextBox 80">
                <a:extLst>
                  <a:ext uri="{FF2B5EF4-FFF2-40B4-BE49-F238E27FC236}">
                    <a16:creationId xmlns:a16="http://schemas.microsoft.com/office/drawing/2014/main" id="{693BF522-CFD2-9C7B-3AB8-A3F54AFBF153}"/>
                  </a:ext>
                </a:extLst>
              </p:cNvPr>
              <p:cNvSpPr txBox="1">
                <a:spLocks noRot="1" noChangeAspect="1" noMove="1" noResize="1" noEditPoints="1" noAdjustHandles="1" noChangeArrowheads="1" noChangeShapeType="1" noTextEdit="1"/>
              </p:cNvSpPr>
              <p:nvPr/>
            </p:nvSpPr>
            <p:spPr>
              <a:xfrm>
                <a:off x="1269331" y="1509449"/>
                <a:ext cx="231068" cy="123111"/>
              </a:xfrm>
              <a:prstGeom prst="rect">
                <a:avLst/>
              </a:prstGeom>
              <a:blipFill>
                <a:blip r:embed="rId33"/>
                <a:stretch>
                  <a:fillRect l="-15000" t="-20000" r="-10000" b="-50000"/>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284A6FAC-A14C-855A-49E5-38A25282927A}"/>
                  </a:ext>
                </a:extLst>
              </p:cNvPr>
              <p:cNvSpPr txBox="1"/>
              <p:nvPr/>
            </p:nvSpPr>
            <p:spPr>
              <a:xfrm>
                <a:off x="1234581" y="897242"/>
                <a:ext cx="231068" cy="123111"/>
              </a:xfrm>
              <a:prstGeom prst="rect">
                <a:avLst/>
              </a:prstGeom>
              <a:noFill/>
              <a:ln>
                <a:noFill/>
              </a:ln>
            </p:spPr>
            <p:txBody>
              <a:bodyPr wrap="square" lIns="0" tIns="0" rIns="0" bIns="0" rtlCol="0">
                <a:spAutoFit/>
              </a:bodyPr>
              <a:lstStyle/>
              <a:p>
                <a14:m>
                  <m:oMath xmlns:m="http://schemas.openxmlformats.org/officeDocument/2006/math">
                    <m:r>
                      <a:rPr lang="en-US" sz="800" b="1" i="1" smtClean="0">
                        <a:solidFill>
                          <a:schemeClr val="tx1"/>
                        </a:solidFill>
                        <a:latin typeface="Cambria Math" charset="0"/>
                      </a:rPr>
                      <m:t>𝝀</m:t>
                    </m:r>
                  </m:oMath>
                </a14:m>
                <a:r>
                  <a:rPr lang="en-US" sz="800" b="1" i="1" dirty="0">
                    <a:solidFill>
                      <a:schemeClr val="tx1"/>
                    </a:solidFill>
                  </a:rPr>
                  <a:t> &gt; 1</a:t>
                </a:r>
                <a:endParaRPr lang="en-US" sz="800" dirty="0">
                  <a:solidFill>
                    <a:schemeClr val="tx1"/>
                  </a:solidFill>
                  <a:latin typeface="Arial" panose="020B0604020202020204" pitchFamily="34" charset="0"/>
                  <a:cs typeface="Arial" panose="020B0604020202020204" pitchFamily="34" charset="0"/>
                </a:endParaRPr>
              </a:p>
            </p:txBody>
          </p:sp>
        </mc:Choice>
        <mc:Fallback xmlns="">
          <p:sp>
            <p:nvSpPr>
              <p:cNvPr id="82" name="TextBox 81">
                <a:extLst>
                  <a:ext uri="{FF2B5EF4-FFF2-40B4-BE49-F238E27FC236}">
                    <a16:creationId xmlns:a16="http://schemas.microsoft.com/office/drawing/2014/main" id="{284A6FAC-A14C-855A-49E5-38A25282927A}"/>
                  </a:ext>
                </a:extLst>
              </p:cNvPr>
              <p:cNvSpPr txBox="1">
                <a:spLocks noRot="1" noChangeAspect="1" noMove="1" noResize="1" noEditPoints="1" noAdjustHandles="1" noChangeArrowheads="1" noChangeShapeType="1" noTextEdit="1"/>
              </p:cNvSpPr>
              <p:nvPr/>
            </p:nvSpPr>
            <p:spPr>
              <a:xfrm>
                <a:off x="1234581" y="897242"/>
                <a:ext cx="231068" cy="123111"/>
              </a:xfrm>
              <a:prstGeom prst="rect">
                <a:avLst/>
              </a:prstGeom>
              <a:blipFill>
                <a:blip r:embed="rId34"/>
                <a:stretch>
                  <a:fillRect l="-15789" t="-9091" r="-15789" b="-45455"/>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356F67D2-0A00-DA64-669D-981911567F02}"/>
                  </a:ext>
                </a:extLst>
              </p:cNvPr>
              <p:cNvSpPr txBox="1"/>
              <p:nvPr/>
            </p:nvSpPr>
            <p:spPr>
              <a:xfrm>
                <a:off x="1265762" y="315360"/>
                <a:ext cx="231068" cy="123111"/>
              </a:xfrm>
              <a:prstGeom prst="rect">
                <a:avLst/>
              </a:prstGeom>
              <a:noFill/>
              <a:ln>
                <a:noFill/>
              </a:ln>
            </p:spPr>
            <p:txBody>
              <a:bodyPr wrap="square" lIns="0" tIns="0" rIns="0" bIns="0" rtlCol="0">
                <a:spAutoFit/>
              </a:bodyPr>
              <a:lstStyle/>
              <a:p>
                <a14:m>
                  <m:oMath xmlns:m="http://schemas.openxmlformats.org/officeDocument/2006/math">
                    <m:r>
                      <a:rPr lang="en-US" sz="800" b="1" i="1" smtClean="0">
                        <a:solidFill>
                          <a:schemeClr val="tx1"/>
                        </a:solidFill>
                        <a:latin typeface="Cambria Math" charset="0"/>
                      </a:rPr>
                      <m:t>𝝀</m:t>
                    </m:r>
                  </m:oMath>
                </a14:m>
                <a:r>
                  <a:rPr lang="en-US" sz="800" b="1" i="1" dirty="0">
                    <a:solidFill>
                      <a:schemeClr val="tx1"/>
                    </a:solidFill>
                  </a:rPr>
                  <a:t> &gt; 1</a:t>
                </a:r>
                <a:endParaRPr lang="en-US" sz="800" dirty="0">
                  <a:solidFill>
                    <a:schemeClr val="tx1"/>
                  </a:solidFill>
                  <a:latin typeface="Arial" panose="020B0604020202020204" pitchFamily="34" charset="0"/>
                  <a:cs typeface="Arial" panose="020B0604020202020204" pitchFamily="34" charset="0"/>
                </a:endParaRPr>
              </a:p>
            </p:txBody>
          </p:sp>
        </mc:Choice>
        <mc:Fallback xmlns="">
          <p:sp>
            <p:nvSpPr>
              <p:cNvPr id="83" name="TextBox 82">
                <a:extLst>
                  <a:ext uri="{FF2B5EF4-FFF2-40B4-BE49-F238E27FC236}">
                    <a16:creationId xmlns:a16="http://schemas.microsoft.com/office/drawing/2014/main" id="{356F67D2-0A00-DA64-669D-981911567F02}"/>
                  </a:ext>
                </a:extLst>
              </p:cNvPr>
              <p:cNvSpPr txBox="1">
                <a:spLocks noRot="1" noChangeAspect="1" noMove="1" noResize="1" noEditPoints="1" noAdjustHandles="1" noChangeArrowheads="1" noChangeShapeType="1" noTextEdit="1"/>
              </p:cNvSpPr>
              <p:nvPr/>
            </p:nvSpPr>
            <p:spPr>
              <a:xfrm>
                <a:off x="1265762" y="315360"/>
                <a:ext cx="231068" cy="123111"/>
              </a:xfrm>
              <a:prstGeom prst="rect">
                <a:avLst/>
              </a:prstGeom>
              <a:blipFill>
                <a:blip r:embed="rId35"/>
                <a:stretch>
                  <a:fillRect l="-15000" t="-9091" r="-10000" b="-45455"/>
                </a:stretch>
              </a:blipFill>
              <a:ln>
                <a:noFill/>
              </a:ln>
            </p:spPr>
            <p:txBody>
              <a:bodyPr/>
              <a:lstStyle/>
              <a:p>
                <a:r>
                  <a:rPr lang="en-US">
                    <a:noFill/>
                  </a:rPr>
                  <a:t> </a:t>
                </a:r>
              </a:p>
            </p:txBody>
          </p:sp>
        </mc:Fallback>
      </mc:AlternateContent>
      <p:sp>
        <p:nvSpPr>
          <p:cNvPr id="9" name="TextBox 8">
            <a:extLst>
              <a:ext uri="{FF2B5EF4-FFF2-40B4-BE49-F238E27FC236}">
                <a16:creationId xmlns:a16="http://schemas.microsoft.com/office/drawing/2014/main" id="{820182EC-4038-328D-24FC-6DB0DB62F15F}"/>
              </a:ext>
            </a:extLst>
          </p:cNvPr>
          <p:cNvSpPr txBox="1"/>
          <p:nvPr/>
        </p:nvSpPr>
        <p:spPr>
          <a:xfrm rot="5400000">
            <a:off x="4470407" y="3241682"/>
            <a:ext cx="2110234" cy="246221"/>
          </a:xfrm>
          <a:prstGeom prst="rect">
            <a:avLst/>
          </a:prstGeom>
          <a:solidFill>
            <a:schemeClr val="bg1"/>
          </a:solidFill>
        </p:spPr>
        <p:txBody>
          <a:bodyPr wrap="square" rtlCol="0">
            <a:spAutoFit/>
          </a:bodyPr>
          <a:lstStyle/>
          <a:p>
            <a:pPr algn="r"/>
            <a:r>
              <a:rPr lang="en-US" sz="1000" dirty="0">
                <a:latin typeface="+mj-lt"/>
                <a:cs typeface="Franklin Gothic Medium"/>
              </a:rPr>
              <a:t>juvenile mortality rate per IBI</a:t>
            </a:r>
          </a:p>
        </p:txBody>
      </p:sp>
    </p:spTree>
    <p:extLst>
      <p:ext uri="{BB962C8B-B14F-4D97-AF65-F5344CB8AC3E}">
        <p14:creationId xmlns:p14="http://schemas.microsoft.com/office/powerpoint/2010/main" val="76353506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22CFF0-EC5C-235C-D081-569DC813D918}"/>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34E1F15B-272B-9DD2-63AE-E0A12D50A08F}"/>
              </a:ext>
            </a:extLst>
          </p:cNvPr>
          <p:cNvSpPr txBox="1"/>
          <p:nvPr/>
        </p:nvSpPr>
        <p:spPr>
          <a:xfrm>
            <a:off x="6875290" y="6492875"/>
            <a:ext cx="5316710" cy="369332"/>
          </a:xfrm>
          <a:prstGeom prst="rect">
            <a:avLst/>
          </a:prstGeom>
          <a:noFill/>
        </p:spPr>
        <p:txBody>
          <a:bodyPr wrap="square" rtlCol="0">
            <a:spAutoFit/>
          </a:bodyPr>
          <a:lstStyle/>
          <a:p>
            <a:pPr algn="r"/>
            <a:r>
              <a:rPr lang="en-US" dirty="0">
                <a:cs typeface="Franklin Gothic Medium"/>
              </a:rPr>
              <a:t>Brook et al. 2018. </a:t>
            </a:r>
            <a:r>
              <a:rPr lang="en-US" i="1" dirty="0">
                <a:cs typeface="Franklin Gothic Medium"/>
              </a:rPr>
              <a:t>Conservation Biology.</a:t>
            </a:r>
            <a:r>
              <a:rPr lang="en-US" dirty="0">
                <a:cs typeface="Franklin Gothic Medium"/>
              </a:rPr>
              <a:t> </a:t>
            </a:r>
            <a:endParaRPr lang="en-US" dirty="0">
              <a:latin typeface="+mj-lt"/>
              <a:cs typeface="Franklin Gothic Medium"/>
            </a:endParaRPr>
          </a:p>
        </p:txBody>
      </p:sp>
      <p:grpSp>
        <p:nvGrpSpPr>
          <p:cNvPr id="3" name="Group 2">
            <a:extLst>
              <a:ext uri="{FF2B5EF4-FFF2-40B4-BE49-F238E27FC236}">
                <a16:creationId xmlns:a16="http://schemas.microsoft.com/office/drawing/2014/main" id="{8998AE42-23A2-D317-5429-E2BE8EABD5B6}"/>
              </a:ext>
            </a:extLst>
          </p:cNvPr>
          <p:cNvGrpSpPr/>
          <p:nvPr/>
        </p:nvGrpSpPr>
        <p:grpSpPr>
          <a:xfrm>
            <a:off x="2235650" y="6720948"/>
            <a:ext cx="1851051" cy="246221"/>
            <a:chOff x="2181305" y="6648848"/>
            <a:chExt cx="1851051" cy="246221"/>
          </a:xfrm>
        </p:grpSpPr>
        <p:sp>
          <p:nvSpPr>
            <p:cNvPr id="2" name="Rectangle 1">
              <a:extLst>
                <a:ext uri="{FF2B5EF4-FFF2-40B4-BE49-F238E27FC236}">
                  <a16:creationId xmlns:a16="http://schemas.microsoft.com/office/drawing/2014/main" id="{59243630-A77E-EEB9-EB42-C000B9985188}"/>
                </a:ext>
              </a:extLst>
            </p:cNvPr>
            <p:cNvSpPr/>
            <p:nvPr/>
          </p:nvSpPr>
          <p:spPr>
            <a:xfrm>
              <a:off x="2471530" y="6721734"/>
              <a:ext cx="1371600" cy="1296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0460D3E6-573C-D03C-E6B5-AF49A9011B06}"/>
                </a:ext>
              </a:extLst>
            </p:cNvPr>
            <p:cNvSpPr txBox="1"/>
            <p:nvPr/>
          </p:nvSpPr>
          <p:spPr>
            <a:xfrm>
              <a:off x="2181305" y="6648848"/>
              <a:ext cx="1851051" cy="246221"/>
            </a:xfrm>
            <a:prstGeom prst="rect">
              <a:avLst/>
            </a:prstGeom>
            <a:noFill/>
          </p:spPr>
          <p:txBody>
            <a:bodyPr wrap="square" rtlCol="0">
              <a:spAutoFit/>
            </a:bodyPr>
            <a:lstStyle/>
            <a:p>
              <a:pPr algn="ctr"/>
              <a:r>
                <a:rPr lang="en-US" sz="1000" dirty="0">
                  <a:latin typeface="+mj-lt"/>
                  <a:cs typeface="Franklin Gothic Medium"/>
                </a:rPr>
                <a:t>adult mortality rate per IBI</a:t>
              </a:r>
            </a:p>
          </p:txBody>
        </p:sp>
      </p:grpSp>
      <p:grpSp>
        <p:nvGrpSpPr>
          <p:cNvPr id="41" name="Group 40">
            <a:extLst>
              <a:ext uri="{FF2B5EF4-FFF2-40B4-BE49-F238E27FC236}">
                <a16:creationId xmlns:a16="http://schemas.microsoft.com/office/drawing/2014/main" id="{82ABCA0D-3B68-8CB8-E7E0-5B451881AA29}"/>
              </a:ext>
            </a:extLst>
          </p:cNvPr>
          <p:cNvGrpSpPr/>
          <p:nvPr/>
        </p:nvGrpSpPr>
        <p:grpSpPr>
          <a:xfrm>
            <a:off x="0" y="0"/>
            <a:ext cx="5555517" cy="6930099"/>
            <a:chOff x="0" y="0"/>
            <a:chExt cx="5555517" cy="6930099"/>
          </a:xfrm>
        </p:grpSpPr>
        <p:grpSp>
          <p:nvGrpSpPr>
            <p:cNvPr id="30" name="Group 29">
              <a:extLst>
                <a:ext uri="{FF2B5EF4-FFF2-40B4-BE49-F238E27FC236}">
                  <a16:creationId xmlns:a16="http://schemas.microsoft.com/office/drawing/2014/main" id="{F36CC1F3-A7B4-C6ED-0638-40E1D3B77C7C}"/>
                </a:ext>
              </a:extLst>
            </p:cNvPr>
            <p:cNvGrpSpPr/>
            <p:nvPr/>
          </p:nvGrpSpPr>
          <p:grpSpPr>
            <a:xfrm>
              <a:off x="0" y="0"/>
              <a:ext cx="5555517" cy="6930099"/>
              <a:chOff x="-54345" y="-72099"/>
              <a:chExt cx="5555517" cy="6930099"/>
            </a:xfrm>
          </p:grpSpPr>
          <p:grpSp>
            <p:nvGrpSpPr>
              <p:cNvPr id="5" name="Group 4">
                <a:extLst>
                  <a:ext uri="{FF2B5EF4-FFF2-40B4-BE49-F238E27FC236}">
                    <a16:creationId xmlns:a16="http://schemas.microsoft.com/office/drawing/2014/main" id="{D6AB7CC2-2A95-6E50-2A72-75084C3BAA5A}"/>
                  </a:ext>
                </a:extLst>
              </p:cNvPr>
              <p:cNvGrpSpPr/>
              <p:nvPr/>
            </p:nvGrpSpPr>
            <p:grpSpPr>
              <a:xfrm>
                <a:off x="-54345" y="-72099"/>
                <a:ext cx="5300797" cy="6930099"/>
                <a:chOff x="-54345" y="-72099"/>
                <a:chExt cx="5300797" cy="6930099"/>
              </a:xfrm>
            </p:grpSpPr>
            <p:pic>
              <p:nvPicPr>
                <p:cNvPr id="11" name="Picture 10">
                  <a:extLst>
                    <a:ext uri="{FF2B5EF4-FFF2-40B4-BE49-F238E27FC236}">
                      <a16:creationId xmlns:a16="http://schemas.microsoft.com/office/drawing/2014/main" id="{08DF420F-3E50-A862-4598-B003DFD2BCE7}"/>
                    </a:ext>
                  </a:extLst>
                </p:cNvPr>
                <p:cNvPicPr>
                  <a:picLocks noChangeAspect="1"/>
                </p:cNvPicPr>
                <p:nvPr/>
              </p:nvPicPr>
              <p:blipFill rotWithShape="1">
                <a:blip r:embed="rId3"/>
                <a:srcRect l="20388" t="6368" r="23208" b="49665"/>
                <a:stretch/>
              </p:blipFill>
              <p:spPr>
                <a:xfrm>
                  <a:off x="-6485" y="553728"/>
                  <a:ext cx="850636" cy="657675"/>
                </a:xfrm>
                <a:prstGeom prst="rect">
                  <a:avLst/>
                </a:prstGeom>
                <a:ln>
                  <a:noFill/>
                </a:ln>
                <a:effectLst>
                  <a:softEdge rad="112500"/>
                </a:effectLst>
              </p:spPr>
            </p:pic>
            <p:pic>
              <p:nvPicPr>
                <p:cNvPr id="12" name="Picture 11">
                  <a:extLst>
                    <a:ext uri="{FF2B5EF4-FFF2-40B4-BE49-F238E27FC236}">
                      <a16:creationId xmlns:a16="http://schemas.microsoft.com/office/drawing/2014/main" id="{80D13DC7-2525-FB6F-4960-EA03341FFF14}"/>
                    </a:ext>
                  </a:extLst>
                </p:cNvPr>
                <p:cNvPicPr>
                  <a:picLocks noChangeAspect="1"/>
                </p:cNvPicPr>
                <p:nvPr/>
              </p:nvPicPr>
              <p:blipFill rotWithShape="1">
                <a:blip r:embed="rId4"/>
                <a:srcRect l="13813" r="14819" b="-2001"/>
                <a:stretch/>
              </p:blipFill>
              <p:spPr>
                <a:xfrm>
                  <a:off x="5290" y="-72099"/>
                  <a:ext cx="774176" cy="698015"/>
                </a:xfrm>
                <a:prstGeom prst="rect">
                  <a:avLst/>
                </a:prstGeom>
                <a:ln>
                  <a:noFill/>
                </a:ln>
                <a:effectLst>
                  <a:softEdge rad="112500"/>
                </a:effectLst>
              </p:spPr>
            </p:pic>
            <p:pic>
              <p:nvPicPr>
                <p:cNvPr id="16" name="Picture 15">
                  <a:extLst>
                    <a:ext uri="{FF2B5EF4-FFF2-40B4-BE49-F238E27FC236}">
                      <a16:creationId xmlns:a16="http://schemas.microsoft.com/office/drawing/2014/main" id="{F9D6C188-E7D5-BB69-981B-C18EADBA2C78}"/>
                    </a:ext>
                  </a:extLst>
                </p:cNvPr>
                <p:cNvPicPr>
                  <a:picLocks noChangeAspect="1"/>
                </p:cNvPicPr>
                <p:nvPr/>
              </p:nvPicPr>
              <p:blipFill rotWithShape="1">
                <a:blip r:embed="rId5"/>
                <a:srcRect l="-1" t="10740" r="41742" b="54974"/>
                <a:stretch/>
              </p:blipFill>
              <p:spPr>
                <a:xfrm>
                  <a:off x="-11412" y="1755600"/>
                  <a:ext cx="808480" cy="697934"/>
                </a:xfrm>
                <a:prstGeom prst="rect">
                  <a:avLst/>
                </a:prstGeom>
                <a:ln>
                  <a:noFill/>
                </a:ln>
                <a:effectLst>
                  <a:softEdge rad="112500"/>
                </a:effectLst>
              </p:spPr>
            </p:pic>
            <p:pic>
              <p:nvPicPr>
                <p:cNvPr id="17" name="Picture 16">
                  <a:extLst>
                    <a:ext uri="{FF2B5EF4-FFF2-40B4-BE49-F238E27FC236}">
                      <a16:creationId xmlns:a16="http://schemas.microsoft.com/office/drawing/2014/main" id="{99E7053E-683F-D8F7-6BD7-9D8ED250B93E}"/>
                    </a:ext>
                  </a:extLst>
                </p:cNvPr>
                <p:cNvPicPr>
                  <a:picLocks noChangeAspect="1"/>
                </p:cNvPicPr>
                <p:nvPr/>
              </p:nvPicPr>
              <p:blipFill rotWithShape="1">
                <a:blip r:embed="rId6"/>
                <a:srcRect l="15925" t="5321" r="17485" b="60660"/>
                <a:stretch/>
              </p:blipFill>
              <p:spPr>
                <a:xfrm>
                  <a:off x="-53567" y="2404157"/>
                  <a:ext cx="818848" cy="657676"/>
                </a:xfrm>
                <a:prstGeom prst="rect">
                  <a:avLst/>
                </a:prstGeom>
                <a:ln>
                  <a:noFill/>
                </a:ln>
                <a:effectLst>
                  <a:softEdge rad="112500"/>
                </a:effectLst>
              </p:spPr>
            </p:pic>
            <p:pic>
              <p:nvPicPr>
                <p:cNvPr id="18" name="Picture 17">
                  <a:extLst>
                    <a:ext uri="{FF2B5EF4-FFF2-40B4-BE49-F238E27FC236}">
                      <a16:creationId xmlns:a16="http://schemas.microsoft.com/office/drawing/2014/main" id="{1E24D323-C541-0BBD-3DB6-6AA69C43DA2D}"/>
                    </a:ext>
                  </a:extLst>
                </p:cNvPr>
                <p:cNvPicPr>
                  <a:picLocks noChangeAspect="1"/>
                </p:cNvPicPr>
                <p:nvPr/>
              </p:nvPicPr>
              <p:blipFill>
                <a:blip r:embed="rId7"/>
                <a:stretch>
                  <a:fillRect/>
                </a:stretch>
              </p:blipFill>
              <p:spPr>
                <a:xfrm>
                  <a:off x="-37746" y="3631781"/>
                  <a:ext cx="850636" cy="623188"/>
                </a:xfrm>
                <a:prstGeom prst="rect">
                  <a:avLst/>
                </a:prstGeom>
                <a:ln>
                  <a:noFill/>
                </a:ln>
                <a:effectLst>
                  <a:softEdge rad="112500"/>
                </a:effectLst>
              </p:spPr>
            </p:pic>
            <p:pic>
              <p:nvPicPr>
                <p:cNvPr id="19" name="Picture 18">
                  <a:extLst>
                    <a:ext uri="{FF2B5EF4-FFF2-40B4-BE49-F238E27FC236}">
                      <a16:creationId xmlns:a16="http://schemas.microsoft.com/office/drawing/2014/main" id="{C4DE380C-7503-1534-474D-B7B0C4E1106D}"/>
                    </a:ext>
                  </a:extLst>
                </p:cNvPr>
                <p:cNvPicPr>
                  <a:picLocks noChangeAspect="1"/>
                </p:cNvPicPr>
                <p:nvPr/>
              </p:nvPicPr>
              <p:blipFill rotWithShape="1">
                <a:blip r:embed="rId8"/>
                <a:srcRect l="43109" t="1" r="13599" b="42253"/>
                <a:stretch/>
              </p:blipFill>
              <p:spPr>
                <a:xfrm>
                  <a:off x="-16668" y="2971791"/>
                  <a:ext cx="808481" cy="697935"/>
                </a:xfrm>
                <a:prstGeom prst="rect">
                  <a:avLst/>
                </a:prstGeom>
                <a:ln>
                  <a:noFill/>
                </a:ln>
                <a:effectLst>
                  <a:softEdge rad="112500"/>
                </a:effectLst>
              </p:spPr>
            </p:pic>
            <p:pic>
              <p:nvPicPr>
                <p:cNvPr id="20" name="Picture 19">
                  <a:extLst>
                    <a:ext uri="{FF2B5EF4-FFF2-40B4-BE49-F238E27FC236}">
                      <a16:creationId xmlns:a16="http://schemas.microsoft.com/office/drawing/2014/main" id="{9778C09F-6670-FB64-1458-3691EC14C7AA}"/>
                    </a:ext>
                  </a:extLst>
                </p:cNvPr>
                <p:cNvPicPr>
                  <a:picLocks noChangeAspect="1"/>
                </p:cNvPicPr>
                <p:nvPr/>
              </p:nvPicPr>
              <p:blipFill rotWithShape="1">
                <a:blip r:embed="rId9"/>
                <a:srcRect r="31131" b="30619"/>
                <a:stretch/>
              </p:blipFill>
              <p:spPr>
                <a:xfrm>
                  <a:off x="-15350" y="4181892"/>
                  <a:ext cx="852920" cy="694245"/>
                </a:xfrm>
                <a:prstGeom prst="rect">
                  <a:avLst/>
                </a:prstGeom>
                <a:ln>
                  <a:noFill/>
                </a:ln>
                <a:effectLst>
                  <a:softEdge rad="112500"/>
                </a:effectLst>
              </p:spPr>
            </p:pic>
            <p:pic>
              <p:nvPicPr>
                <p:cNvPr id="21" name="Picture 20">
                  <a:extLst>
                    <a:ext uri="{FF2B5EF4-FFF2-40B4-BE49-F238E27FC236}">
                      <a16:creationId xmlns:a16="http://schemas.microsoft.com/office/drawing/2014/main" id="{D55C2A3C-B77A-FB3D-9FD5-0632B3CA0CA4}"/>
                    </a:ext>
                  </a:extLst>
                </p:cNvPr>
                <p:cNvPicPr>
                  <a:picLocks noChangeAspect="1"/>
                </p:cNvPicPr>
                <p:nvPr/>
              </p:nvPicPr>
              <p:blipFill rotWithShape="1">
                <a:blip r:embed="rId10"/>
                <a:srcRect l="26679" t="25356" r="14900" b="40808"/>
                <a:stretch/>
              </p:blipFill>
              <p:spPr>
                <a:xfrm>
                  <a:off x="5290" y="1150908"/>
                  <a:ext cx="774176" cy="657675"/>
                </a:xfrm>
                <a:prstGeom prst="rect">
                  <a:avLst/>
                </a:prstGeom>
                <a:ln>
                  <a:noFill/>
                </a:ln>
                <a:effectLst>
                  <a:softEdge rad="112500"/>
                </a:effectLst>
              </p:spPr>
            </p:pic>
            <p:pic>
              <p:nvPicPr>
                <p:cNvPr id="22" name="Picture 21">
                  <a:extLst>
                    <a:ext uri="{FF2B5EF4-FFF2-40B4-BE49-F238E27FC236}">
                      <a16:creationId xmlns:a16="http://schemas.microsoft.com/office/drawing/2014/main" id="{E6CD3F3A-0058-4692-80C9-2C87202FE3B9}"/>
                    </a:ext>
                  </a:extLst>
                </p:cNvPr>
                <p:cNvPicPr>
                  <a:picLocks noChangeAspect="1"/>
                </p:cNvPicPr>
                <p:nvPr/>
              </p:nvPicPr>
              <p:blipFill rotWithShape="1">
                <a:blip r:embed="rId11"/>
                <a:srcRect l="14000" r="27174" b="25759"/>
                <a:stretch/>
              </p:blipFill>
              <p:spPr>
                <a:xfrm>
                  <a:off x="-36082" y="5381998"/>
                  <a:ext cx="892501" cy="663033"/>
                </a:xfrm>
                <a:prstGeom prst="rect">
                  <a:avLst/>
                </a:prstGeom>
                <a:ln>
                  <a:noFill/>
                </a:ln>
                <a:effectLst>
                  <a:softEdge rad="112500"/>
                </a:effectLst>
              </p:spPr>
            </p:pic>
            <p:pic>
              <p:nvPicPr>
                <p:cNvPr id="23" name="Picture 22">
                  <a:extLst>
                    <a:ext uri="{FF2B5EF4-FFF2-40B4-BE49-F238E27FC236}">
                      <a16:creationId xmlns:a16="http://schemas.microsoft.com/office/drawing/2014/main" id="{C16F854F-EF72-0ADC-162A-D58F81EC1757}"/>
                    </a:ext>
                  </a:extLst>
                </p:cNvPr>
                <p:cNvPicPr>
                  <a:picLocks noChangeAspect="1"/>
                </p:cNvPicPr>
                <p:nvPr/>
              </p:nvPicPr>
              <p:blipFill rotWithShape="1">
                <a:blip r:embed="rId12"/>
                <a:srcRect l="18133" t="16489" r="26453" b="20158"/>
                <a:stretch/>
              </p:blipFill>
              <p:spPr>
                <a:xfrm>
                  <a:off x="-54345" y="5993988"/>
                  <a:ext cx="929867" cy="687990"/>
                </a:xfrm>
                <a:prstGeom prst="rect">
                  <a:avLst/>
                </a:prstGeom>
                <a:ln>
                  <a:noFill/>
                </a:ln>
                <a:effectLst>
                  <a:softEdge rad="112500"/>
                </a:effectLst>
              </p:spPr>
            </p:pic>
            <p:pic>
              <p:nvPicPr>
                <p:cNvPr id="24" name="Picture 23">
                  <a:extLst>
                    <a:ext uri="{FF2B5EF4-FFF2-40B4-BE49-F238E27FC236}">
                      <a16:creationId xmlns:a16="http://schemas.microsoft.com/office/drawing/2014/main" id="{CC2E43FD-13FA-74F1-6BFA-00E2414F538F}"/>
                    </a:ext>
                  </a:extLst>
                </p:cNvPr>
                <p:cNvPicPr>
                  <a:picLocks noChangeAspect="1"/>
                </p:cNvPicPr>
                <p:nvPr/>
              </p:nvPicPr>
              <p:blipFill>
                <a:blip r:embed="rId13"/>
                <a:stretch>
                  <a:fillRect/>
                </a:stretch>
              </p:blipFill>
              <p:spPr>
                <a:xfrm>
                  <a:off x="-37746" y="4790104"/>
                  <a:ext cx="897820" cy="694245"/>
                </a:xfrm>
                <a:prstGeom prst="rect">
                  <a:avLst/>
                </a:prstGeom>
                <a:ln>
                  <a:noFill/>
                </a:ln>
                <a:effectLst>
                  <a:softEdge rad="112500"/>
                </a:effectLst>
              </p:spPr>
            </p:pic>
            <p:pic>
              <p:nvPicPr>
                <p:cNvPr id="26" name="Picture 25">
                  <a:extLst>
                    <a:ext uri="{FF2B5EF4-FFF2-40B4-BE49-F238E27FC236}">
                      <a16:creationId xmlns:a16="http://schemas.microsoft.com/office/drawing/2014/main" id="{B39C5436-DC73-A2F3-0742-1B489FC6D539}"/>
                    </a:ext>
                  </a:extLst>
                </p:cNvPr>
                <p:cNvPicPr>
                  <a:picLocks noChangeAspect="1"/>
                </p:cNvPicPr>
                <p:nvPr/>
              </p:nvPicPr>
              <p:blipFill rotWithShape="1">
                <a:blip r:embed="rId14"/>
                <a:srcRect l="9105" t="562" r="9066" b="439"/>
                <a:stretch/>
              </p:blipFill>
              <p:spPr>
                <a:xfrm>
                  <a:off x="1037618" y="0"/>
                  <a:ext cx="4208834" cy="6858000"/>
                </a:xfrm>
                <a:prstGeom prst="rect">
                  <a:avLst/>
                </a:prstGeom>
              </p:spPr>
            </p:pic>
            <p:pic>
              <p:nvPicPr>
                <p:cNvPr id="4" name="Picture 3">
                  <a:extLst>
                    <a:ext uri="{FF2B5EF4-FFF2-40B4-BE49-F238E27FC236}">
                      <a16:creationId xmlns:a16="http://schemas.microsoft.com/office/drawing/2014/main" id="{B004AFFC-67C6-1069-BC11-0E9FDE3C3560}"/>
                    </a:ext>
                  </a:extLst>
                </p:cNvPr>
                <p:cNvPicPr>
                  <a:picLocks noChangeAspect="1"/>
                </p:cNvPicPr>
                <p:nvPr/>
              </p:nvPicPr>
              <p:blipFill rotWithShape="1">
                <a:blip r:embed="rId14"/>
                <a:srcRect l="92578" t="666" r="851" b="3741"/>
                <a:stretch/>
              </p:blipFill>
              <p:spPr>
                <a:xfrm>
                  <a:off x="757782" y="0"/>
                  <a:ext cx="337940" cy="6625148"/>
                </a:xfrm>
                <a:prstGeom prst="rect">
                  <a:avLst/>
                </a:prstGeom>
              </p:spPr>
            </p:pic>
          </p:grpSp>
          <p:pic>
            <p:nvPicPr>
              <p:cNvPr id="28" name="Picture 27">
                <a:extLst>
                  <a:ext uri="{FF2B5EF4-FFF2-40B4-BE49-F238E27FC236}">
                    <a16:creationId xmlns:a16="http://schemas.microsoft.com/office/drawing/2014/main" id="{342345DB-3D11-10AC-EF6F-3C06BA621E83}"/>
                  </a:ext>
                </a:extLst>
              </p:cNvPr>
              <p:cNvPicPr>
                <a:picLocks noChangeAspect="1"/>
              </p:cNvPicPr>
              <p:nvPr/>
            </p:nvPicPr>
            <p:blipFill rotWithShape="1">
              <a:blip r:embed="rId14"/>
              <a:srcRect l="5666" t="666" r="93155" b="3741"/>
              <a:stretch/>
            </p:blipFill>
            <p:spPr>
              <a:xfrm rot="10800000">
                <a:off x="5166437" y="-19880"/>
                <a:ext cx="60676" cy="6625147"/>
              </a:xfrm>
              <a:prstGeom prst="rect">
                <a:avLst/>
              </a:prstGeom>
            </p:spPr>
          </p:pic>
          <p:pic>
            <p:nvPicPr>
              <p:cNvPr id="27" name="Picture 26">
                <a:extLst>
                  <a:ext uri="{FF2B5EF4-FFF2-40B4-BE49-F238E27FC236}">
                    <a16:creationId xmlns:a16="http://schemas.microsoft.com/office/drawing/2014/main" id="{4322A852-00E7-9CF8-C503-77089E753272}"/>
                  </a:ext>
                </a:extLst>
              </p:cNvPr>
              <p:cNvPicPr>
                <a:picLocks noChangeAspect="1"/>
              </p:cNvPicPr>
              <p:nvPr/>
            </p:nvPicPr>
            <p:blipFill rotWithShape="1">
              <a:blip r:embed="rId14"/>
              <a:srcRect l="3071" t="666" r="93934" b="3741"/>
              <a:stretch/>
            </p:blipFill>
            <p:spPr>
              <a:xfrm>
                <a:off x="5193234" y="6626"/>
                <a:ext cx="154018" cy="6625148"/>
              </a:xfrm>
              <a:prstGeom prst="rect">
                <a:avLst/>
              </a:prstGeom>
            </p:spPr>
          </p:pic>
          <p:pic>
            <p:nvPicPr>
              <p:cNvPr id="29" name="Picture 28">
                <a:extLst>
                  <a:ext uri="{FF2B5EF4-FFF2-40B4-BE49-F238E27FC236}">
                    <a16:creationId xmlns:a16="http://schemas.microsoft.com/office/drawing/2014/main" id="{3DF6780A-23CD-D6EE-DB7A-BA1038F305F9}"/>
                  </a:ext>
                </a:extLst>
              </p:cNvPr>
              <p:cNvPicPr>
                <a:picLocks noChangeAspect="1"/>
              </p:cNvPicPr>
              <p:nvPr/>
            </p:nvPicPr>
            <p:blipFill rotWithShape="1">
              <a:blip r:embed="rId14"/>
              <a:srcRect l="236" t="39195" r="96897" b="42831"/>
              <a:stretch/>
            </p:blipFill>
            <p:spPr>
              <a:xfrm rot="10800000">
                <a:off x="5353780" y="2748696"/>
                <a:ext cx="147392" cy="1245704"/>
              </a:xfrm>
              <a:prstGeom prst="rect">
                <a:avLst/>
              </a:prstGeom>
            </p:spPr>
          </p:pic>
        </p:grpSp>
        <p:sp>
          <p:nvSpPr>
            <p:cNvPr id="14" name="Freeform 13">
              <a:extLst>
                <a:ext uri="{FF2B5EF4-FFF2-40B4-BE49-F238E27FC236}">
                  <a16:creationId xmlns:a16="http://schemas.microsoft.com/office/drawing/2014/main" id="{4F841E9B-95B9-B32A-E82B-4F223B597041}"/>
                </a:ext>
              </a:extLst>
            </p:cNvPr>
            <p:cNvSpPr/>
            <p:nvPr/>
          </p:nvSpPr>
          <p:spPr>
            <a:xfrm>
              <a:off x="1180847" y="2513086"/>
              <a:ext cx="1344350" cy="508673"/>
            </a:xfrm>
            <a:custGeom>
              <a:avLst/>
              <a:gdLst>
                <a:gd name="connsiteX0" fmla="*/ 0 w 1344350"/>
                <a:gd name="connsiteY0" fmla="*/ 0 h 508673"/>
                <a:gd name="connsiteX1" fmla="*/ 472339 w 1344350"/>
                <a:gd name="connsiteY1" fmla="*/ 145335 h 508673"/>
                <a:gd name="connsiteX2" fmla="*/ 708509 w 1344350"/>
                <a:gd name="connsiteY2" fmla="*/ 254336 h 508673"/>
                <a:gd name="connsiteX3" fmla="*/ 878067 w 1344350"/>
                <a:gd name="connsiteY3" fmla="*/ 357282 h 508673"/>
                <a:gd name="connsiteX4" fmla="*/ 1096069 w 1344350"/>
                <a:gd name="connsiteY4" fmla="*/ 508673 h 508673"/>
                <a:gd name="connsiteX5" fmla="*/ 1344350 w 1344350"/>
                <a:gd name="connsiteY5" fmla="*/ 502617 h 508673"/>
                <a:gd name="connsiteX6" fmla="*/ 890178 w 1344350"/>
                <a:gd name="connsiteY6" fmla="*/ 284614 h 508673"/>
                <a:gd name="connsiteX7" fmla="*/ 0 w 1344350"/>
                <a:gd name="connsiteY7" fmla="*/ 0 h 508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44350" h="508673">
                  <a:moveTo>
                    <a:pt x="0" y="0"/>
                  </a:moveTo>
                  <a:lnTo>
                    <a:pt x="472339" y="145335"/>
                  </a:lnTo>
                  <a:lnTo>
                    <a:pt x="708509" y="254336"/>
                  </a:lnTo>
                  <a:lnTo>
                    <a:pt x="878067" y="357282"/>
                  </a:lnTo>
                  <a:lnTo>
                    <a:pt x="1096069" y="508673"/>
                  </a:lnTo>
                  <a:lnTo>
                    <a:pt x="1344350" y="502617"/>
                  </a:lnTo>
                  <a:lnTo>
                    <a:pt x="890178" y="284614"/>
                  </a:lnTo>
                  <a:lnTo>
                    <a:pt x="0" y="0"/>
                  </a:lnTo>
                  <a:close/>
                </a:path>
              </a:pathLst>
            </a:custGeom>
            <a:solidFill>
              <a:schemeClr val="tx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31">
              <a:extLst>
                <a:ext uri="{FF2B5EF4-FFF2-40B4-BE49-F238E27FC236}">
                  <a16:creationId xmlns:a16="http://schemas.microsoft.com/office/drawing/2014/main" id="{FB1315F7-AFBF-5EC7-0F5F-64672CD62079}"/>
                </a:ext>
              </a:extLst>
            </p:cNvPr>
            <p:cNvSpPr/>
            <p:nvPr/>
          </p:nvSpPr>
          <p:spPr>
            <a:xfrm>
              <a:off x="1168736" y="3118649"/>
              <a:ext cx="2016850" cy="502618"/>
            </a:xfrm>
            <a:custGeom>
              <a:avLst/>
              <a:gdLst>
                <a:gd name="connsiteX0" fmla="*/ 0 w 1974135"/>
                <a:gd name="connsiteY0" fmla="*/ 0 h 502617"/>
                <a:gd name="connsiteX1" fmla="*/ 333059 w 1974135"/>
                <a:gd name="connsiteY1" fmla="*/ 102945 h 502617"/>
                <a:gd name="connsiteX2" fmla="*/ 678230 w 1974135"/>
                <a:gd name="connsiteY2" fmla="*/ 236169 h 502617"/>
                <a:gd name="connsiteX3" fmla="*/ 902288 w 1974135"/>
                <a:gd name="connsiteY3" fmla="*/ 369393 h 502617"/>
                <a:gd name="connsiteX4" fmla="*/ 1090013 w 1974135"/>
                <a:gd name="connsiteY4" fmla="*/ 502617 h 502617"/>
                <a:gd name="connsiteX5" fmla="*/ 1974135 w 1974135"/>
                <a:gd name="connsiteY5" fmla="*/ 502617 h 502617"/>
                <a:gd name="connsiteX6" fmla="*/ 0 w 1974135"/>
                <a:gd name="connsiteY6" fmla="*/ 0 h 502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74135" h="502617">
                  <a:moveTo>
                    <a:pt x="0" y="0"/>
                  </a:moveTo>
                  <a:lnTo>
                    <a:pt x="333059" y="102945"/>
                  </a:lnTo>
                  <a:lnTo>
                    <a:pt x="678230" y="236169"/>
                  </a:lnTo>
                  <a:lnTo>
                    <a:pt x="902288" y="369393"/>
                  </a:lnTo>
                  <a:lnTo>
                    <a:pt x="1090013" y="502617"/>
                  </a:lnTo>
                  <a:lnTo>
                    <a:pt x="1974135" y="502617"/>
                  </a:lnTo>
                  <a:lnTo>
                    <a:pt x="0" y="0"/>
                  </a:lnTo>
                  <a:close/>
                </a:path>
              </a:pathLst>
            </a:custGeom>
            <a:solidFill>
              <a:schemeClr val="tx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36">
              <a:extLst>
                <a:ext uri="{FF2B5EF4-FFF2-40B4-BE49-F238E27FC236}">
                  <a16:creationId xmlns:a16="http://schemas.microsoft.com/office/drawing/2014/main" id="{95BFA71A-4686-9C12-CD2D-F2CD0A256787}"/>
                </a:ext>
              </a:extLst>
            </p:cNvPr>
            <p:cNvSpPr/>
            <p:nvPr/>
          </p:nvSpPr>
          <p:spPr>
            <a:xfrm>
              <a:off x="1186903" y="5540901"/>
              <a:ext cx="4026994" cy="496561"/>
            </a:xfrm>
            <a:custGeom>
              <a:avLst/>
              <a:gdLst>
                <a:gd name="connsiteX0" fmla="*/ 0 w 4026994"/>
                <a:gd name="connsiteY0" fmla="*/ 0 h 496561"/>
                <a:gd name="connsiteX1" fmla="*/ 569229 w 4026994"/>
                <a:gd name="connsiteY1" fmla="*/ 72667 h 496561"/>
                <a:gd name="connsiteX2" fmla="*/ 1199015 w 4026994"/>
                <a:gd name="connsiteY2" fmla="*/ 205891 h 496561"/>
                <a:gd name="connsiteX3" fmla="*/ 1653187 w 4026994"/>
                <a:gd name="connsiteY3" fmla="*/ 339115 h 496561"/>
                <a:gd name="connsiteX4" fmla="*/ 2010469 w 4026994"/>
                <a:gd name="connsiteY4" fmla="*/ 496561 h 496561"/>
                <a:gd name="connsiteX5" fmla="*/ 4026994 w 4026994"/>
                <a:gd name="connsiteY5" fmla="*/ 496561 h 496561"/>
                <a:gd name="connsiteX6" fmla="*/ 0 w 4026994"/>
                <a:gd name="connsiteY6" fmla="*/ 0 h 496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26994" h="496561">
                  <a:moveTo>
                    <a:pt x="0" y="0"/>
                  </a:moveTo>
                  <a:lnTo>
                    <a:pt x="569229" y="72667"/>
                  </a:lnTo>
                  <a:lnTo>
                    <a:pt x="1199015" y="205891"/>
                  </a:lnTo>
                  <a:lnTo>
                    <a:pt x="1653187" y="339115"/>
                  </a:lnTo>
                  <a:lnTo>
                    <a:pt x="2010469" y="496561"/>
                  </a:lnTo>
                  <a:lnTo>
                    <a:pt x="4026994" y="496561"/>
                  </a:lnTo>
                  <a:lnTo>
                    <a:pt x="0" y="0"/>
                  </a:lnTo>
                  <a:close/>
                </a:path>
              </a:pathLst>
            </a:custGeom>
            <a:solidFill>
              <a:schemeClr val="tx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7">
              <a:extLst>
                <a:ext uri="{FF2B5EF4-FFF2-40B4-BE49-F238E27FC236}">
                  <a16:creationId xmlns:a16="http://schemas.microsoft.com/office/drawing/2014/main" id="{D90F0D3C-B560-3FD9-6999-2E5E68DC26E9}"/>
                </a:ext>
              </a:extLst>
            </p:cNvPr>
            <p:cNvSpPr/>
            <p:nvPr/>
          </p:nvSpPr>
          <p:spPr>
            <a:xfrm>
              <a:off x="1186903" y="102946"/>
              <a:ext cx="4039105" cy="508673"/>
            </a:xfrm>
            <a:custGeom>
              <a:avLst/>
              <a:gdLst>
                <a:gd name="connsiteX0" fmla="*/ 0 w 4039105"/>
                <a:gd name="connsiteY0" fmla="*/ 0 h 508673"/>
                <a:gd name="connsiteX1" fmla="*/ 4020938 w 4039105"/>
                <a:gd name="connsiteY1" fmla="*/ 508673 h 508673"/>
                <a:gd name="connsiteX2" fmla="*/ 4039105 w 4039105"/>
                <a:gd name="connsiteY2" fmla="*/ 508673 h 508673"/>
                <a:gd name="connsiteX3" fmla="*/ 4039105 w 4039105"/>
                <a:gd name="connsiteY3" fmla="*/ 345171 h 508673"/>
                <a:gd name="connsiteX4" fmla="*/ 0 w 4039105"/>
                <a:gd name="connsiteY4" fmla="*/ 0 h 5086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39105" h="508673">
                  <a:moveTo>
                    <a:pt x="0" y="0"/>
                  </a:moveTo>
                  <a:lnTo>
                    <a:pt x="4020938" y="508673"/>
                  </a:lnTo>
                  <a:lnTo>
                    <a:pt x="4039105" y="508673"/>
                  </a:lnTo>
                  <a:lnTo>
                    <a:pt x="4039105" y="345171"/>
                  </a:lnTo>
                  <a:lnTo>
                    <a:pt x="0" y="0"/>
                  </a:lnTo>
                  <a:close/>
                </a:path>
              </a:pathLst>
            </a:custGeom>
            <a:solidFill>
              <a:schemeClr val="tx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9">
              <a:extLst>
                <a:ext uri="{FF2B5EF4-FFF2-40B4-BE49-F238E27FC236}">
                  <a16:creationId xmlns:a16="http://schemas.microsoft.com/office/drawing/2014/main" id="{9BC2A969-F0A5-6778-1DBE-ABA2E12A5CAC}"/>
                </a:ext>
              </a:extLst>
            </p:cNvPr>
            <p:cNvSpPr/>
            <p:nvPr/>
          </p:nvSpPr>
          <p:spPr>
            <a:xfrm>
              <a:off x="1180848" y="1320127"/>
              <a:ext cx="1986246" cy="496562"/>
            </a:xfrm>
            <a:custGeom>
              <a:avLst/>
              <a:gdLst>
                <a:gd name="connsiteX0" fmla="*/ 0 w 1986246"/>
                <a:gd name="connsiteY0" fmla="*/ 0 h 496562"/>
                <a:gd name="connsiteX1" fmla="*/ 647952 w 1986246"/>
                <a:gd name="connsiteY1" fmla="*/ 181669 h 496562"/>
                <a:gd name="connsiteX2" fmla="*/ 920455 w 1986246"/>
                <a:gd name="connsiteY2" fmla="*/ 284615 h 496562"/>
                <a:gd name="connsiteX3" fmla="*/ 1271682 w 1986246"/>
                <a:gd name="connsiteY3" fmla="*/ 448117 h 496562"/>
                <a:gd name="connsiteX4" fmla="*/ 1356461 w 1986246"/>
                <a:gd name="connsiteY4" fmla="*/ 496562 h 496562"/>
                <a:gd name="connsiteX5" fmla="*/ 1986246 w 1986246"/>
                <a:gd name="connsiteY5" fmla="*/ 496562 h 496562"/>
                <a:gd name="connsiteX6" fmla="*/ 0 w 1986246"/>
                <a:gd name="connsiteY6" fmla="*/ 0 h 4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86246" h="496562">
                  <a:moveTo>
                    <a:pt x="0" y="0"/>
                  </a:moveTo>
                  <a:lnTo>
                    <a:pt x="647952" y="181669"/>
                  </a:lnTo>
                  <a:lnTo>
                    <a:pt x="920455" y="284615"/>
                  </a:lnTo>
                  <a:lnTo>
                    <a:pt x="1271682" y="448117"/>
                  </a:lnTo>
                  <a:lnTo>
                    <a:pt x="1356461" y="496562"/>
                  </a:lnTo>
                  <a:lnTo>
                    <a:pt x="1986246" y="496562"/>
                  </a:lnTo>
                  <a:lnTo>
                    <a:pt x="0" y="0"/>
                  </a:lnTo>
                  <a:close/>
                </a:path>
              </a:pathLst>
            </a:custGeom>
            <a:solidFill>
              <a:schemeClr val="tx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12">
              <a:extLst>
                <a:ext uri="{FF2B5EF4-FFF2-40B4-BE49-F238E27FC236}">
                  <a16:creationId xmlns:a16="http://schemas.microsoft.com/office/drawing/2014/main" id="{FE110473-AC43-0259-9EE2-C7A2A341E5DF}"/>
                </a:ext>
              </a:extLst>
            </p:cNvPr>
            <p:cNvSpPr/>
            <p:nvPr/>
          </p:nvSpPr>
          <p:spPr>
            <a:xfrm>
              <a:off x="1192959" y="1919634"/>
              <a:ext cx="1980191" cy="502618"/>
            </a:xfrm>
            <a:custGeom>
              <a:avLst/>
              <a:gdLst>
                <a:gd name="connsiteX0" fmla="*/ 0 w 1980191"/>
                <a:gd name="connsiteY0" fmla="*/ 0 h 502618"/>
                <a:gd name="connsiteX1" fmla="*/ 369393 w 1980191"/>
                <a:gd name="connsiteY1" fmla="*/ 115057 h 502618"/>
                <a:gd name="connsiteX2" fmla="*/ 593452 w 1980191"/>
                <a:gd name="connsiteY2" fmla="*/ 205892 h 502618"/>
                <a:gd name="connsiteX3" fmla="*/ 799343 w 1980191"/>
                <a:gd name="connsiteY3" fmla="*/ 308838 h 502618"/>
                <a:gd name="connsiteX4" fmla="*/ 987067 w 1980191"/>
                <a:gd name="connsiteY4" fmla="*/ 429950 h 502618"/>
                <a:gd name="connsiteX5" fmla="*/ 1083958 w 1980191"/>
                <a:gd name="connsiteY5" fmla="*/ 502618 h 502618"/>
                <a:gd name="connsiteX6" fmla="*/ 1980191 w 1980191"/>
                <a:gd name="connsiteY6" fmla="*/ 502618 h 502618"/>
                <a:gd name="connsiteX7" fmla="*/ 0 w 1980191"/>
                <a:gd name="connsiteY7" fmla="*/ 0 h 502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80191" h="502618">
                  <a:moveTo>
                    <a:pt x="0" y="0"/>
                  </a:moveTo>
                  <a:lnTo>
                    <a:pt x="369393" y="115057"/>
                  </a:lnTo>
                  <a:lnTo>
                    <a:pt x="593452" y="205892"/>
                  </a:lnTo>
                  <a:lnTo>
                    <a:pt x="799343" y="308838"/>
                  </a:lnTo>
                  <a:lnTo>
                    <a:pt x="987067" y="429950"/>
                  </a:lnTo>
                  <a:lnTo>
                    <a:pt x="1083958" y="502618"/>
                  </a:lnTo>
                  <a:lnTo>
                    <a:pt x="1980191" y="502618"/>
                  </a:lnTo>
                  <a:lnTo>
                    <a:pt x="0" y="0"/>
                  </a:lnTo>
                  <a:close/>
                </a:path>
              </a:pathLst>
            </a:custGeom>
            <a:solidFill>
              <a:schemeClr val="tx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32">
              <a:extLst>
                <a:ext uri="{FF2B5EF4-FFF2-40B4-BE49-F238E27FC236}">
                  <a16:creationId xmlns:a16="http://schemas.microsoft.com/office/drawing/2014/main" id="{B3B136A2-F335-03AA-EB89-E809ACED50F4}"/>
                </a:ext>
              </a:extLst>
            </p:cNvPr>
            <p:cNvSpPr/>
            <p:nvPr/>
          </p:nvSpPr>
          <p:spPr>
            <a:xfrm>
              <a:off x="1180848" y="3724212"/>
              <a:ext cx="1998357" cy="508673"/>
            </a:xfrm>
            <a:custGeom>
              <a:avLst/>
              <a:gdLst>
                <a:gd name="connsiteX0" fmla="*/ 0 w 1998357"/>
                <a:gd name="connsiteY0" fmla="*/ 0 h 508673"/>
                <a:gd name="connsiteX1" fmla="*/ 278559 w 1998357"/>
                <a:gd name="connsiteY1" fmla="*/ 84779 h 508673"/>
                <a:gd name="connsiteX2" fmla="*/ 551062 w 1998357"/>
                <a:gd name="connsiteY2" fmla="*/ 187724 h 508673"/>
                <a:gd name="connsiteX3" fmla="*/ 769065 w 1998357"/>
                <a:gd name="connsiteY3" fmla="*/ 290670 h 508673"/>
                <a:gd name="connsiteX4" fmla="*/ 1096069 w 1998357"/>
                <a:gd name="connsiteY4" fmla="*/ 508673 h 508673"/>
                <a:gd name="connsiteX5" fmla="*/ 1998357 w 1998357"/>
                <a:gd name="connsiteY5" fmla="*/ 502617 h 508673"/>
                <a:gd name="connsiteX6" fmla="*/ 1695576 w 1998357"/>
                <a:gd name="connsiteY6" fmla="*/ 363338 h 508673"/>
                <a:gd name="connsiteX7" fmla="*/ 1223237 w 1998357"/>
                <a:gd name="connsiteY7" fmla="*/ 224058 h 508673"/>
                <a:gd name="connsiteX8" fmla="*/ 817510 w 1998357"/>
                <a:gd name="connsiteY8" fmla="*/ 139279 h 508673"/>
                <a:gd name="connsiteX9" fmla="*/ 0 w 1998357"/>
                <a:gd name="connsiteY9" fmla="*/ 0 h 508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98357" h="508673">
                  <a:moveTo>
                    <a:pt x="0" y="0"/>
                  </a:moveTo>
                  <a:lnTo>
                    <a:pt x="278559" y="84779"/>
                  </a:lnTo>
                  <a:lnTo>
                    <a:pt x="551062" y="187724"/>
                  </a:lnTo>
                  <a:lnTo>
                    <a:pt x="769065" y="290670"/>
                  </a:lnTo>
                  <a:lnTo>
                    <a:pt x="1096069" y="508673"/>
                  </a:lnTo>
                  <a:lnTo>
                    <a:pt x="1998357" y="502617"/>
                  </a:lnTo>
                  <a:lnTo>
                    <a:pt x="1695576" y="363338"/>
                  </a:lnTo>
                  <a:lnTo>
                    <a:pt x="1223237" y="224058"/>
                  </a:lnTo>
                  <a:lnTo>
                    <a:pt x="817510" y="139279"/>
                  </a:lnTo>
                  <a:lnTo>
                    <a:pt x="0" y="0"/>
                  </a:lnTo>
                  <a:close/>
                </a:path>
              </a:pathLst>
            </a:custGeom>
            <a:solidFill>
              <a:schemeClr val="tx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34">
              <a:extLst>
                <a:ext uri="{FF2B5EF4-FFF2-40B4-BE49-F238E27FC236}">
                  <a16:creationId xmlns:a16="http://schemas.microsoft.com/office/drawing/2014/main" id="{B844F5D0-7E17-2BE0-CD49-01647A7A6A4D}"/>
                </a:ext>
              </a:extLst>
            </p:cNvPr>
            <p:cNvSpPr/>
            <p:nvPr/>
          </p:nvSpPr>
          <p:spPr>
            <a:xfrm>
              <a:off x="1180848" y="4329775"/>
              <a:ext cx="1980190" cy="502617"/>
            </a:xfrm>
            <a:custGeom>
              <a:avLst/>
              <a:gdLst>
                <a:gd name="connsiteX0" fmla="*/ 0 w 1980190"/>
                <a:gd name="connsiteY0" fmla="*/ 0 h 502617"/>
                <a:gd name="connsiteX1" fmla="*/ 635841 w 1980190"/>
                <a:gd name="connsiteY1" fmla="*/ 181669 h 502617"/>
                <a:gd name="connsiteX2" fmla="*/ 987067 w 1980190"/>
                <a:gd name="connsiteY2" fmla="*/ 320948 h 502617"/>
                <a:gd name="connsiteX3" fmla="*/ 1350405 w 1980190"/>
                <a:gd name="connsiteY3" fmla="*/ 502617 h 502617"/>
                <a:gd name="connsiteX4" fmla="*/ 1980190 w 1980190"/>
                <a:gd name="connsiteY4" fmla="*/ 502617 h 502617"/>
                <a:gd name="connsiteX5" fmla="*/ 1507851 w 1980190"/>
                <a:gd name="connsiteY5" fmla="*/ 375449 h 502617"/>
                <a:gd name="connsiteX6" fmla="*/ 1029457 w 1980190"/>
                <a:gd name="connsiteY6" fmla="*/ 260392 h 502617"/>
                <a:gd name="connsiteX7" fmla="*/ 0 w 1980190"/>
                <a:gd name="connsiteY7" fmla="*/ 0 h 502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80190" h="502617">
                  <a:moveTo>
                    <a:pt x="0" y="0"/>
                  </a:moveTo>
                  <a:lnTo>
                    <a:pt x="635841" y="181669"/>
                  </a:lnTo>
                  <a:lnTo>
                    <a:pt x="987067" y="320948"/>
                  </a:lnTo>
                  <a:lnTo>
                    <a:pt x="1350405" y="502617"/>
                  </a:lnTo>
                  <a:lnTo>
                    <a:pt x="1980190" y="502617"/>
                  </a:lnTo>
                  <a:lnTo>
                    <a:pt x="1507851" y="375449"/>
                  </a:lnTo>
                  <a:lnTo>
                    <a:pt x="1029457" y="260392"/>
                  </a:lnTo>
                  <a:lnTo>
                    <a:pt x="0" y="0"/>
                  </a:lnTo>
                  <a:close/>
                </a:path>
              </a:pathLst>
            </a:custGeom>
            <a:solidFill>
              <a:schemeClr val="tx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35">
              <a:extLst>
                <a:ext uri="{FF2B5EF4-FFF2-40B4-BE49-F238E27FC236}">
                  <a16:creationId xmlns:a16="http://schemas.microsoft.com/office/drawing/2014/main" id="{DB61745E-622D-47A4-95E9-ACCBA0A21049}"/>
                </a:ext>
              </a:extLst>
            </p:cNvPr>
            <p:cNvSpPr/>
            <p:nvPr/>
          </p:nvSpPr>
          <p:spPr>
            <a:xfrm>
              <a:off x="1186903" y="4935338"/>
              <a:ext cx="4045161" cy="502617"/>
            </a:xfrm>
            <a:custGeom>
              <a:avLst/>
              <a:gdLst>
                <a:gd name="connsiteX0" fmla="*/ 0 w 4045161"/>
                <a:gd name="connsiteY0" fmla="*/ 0 h 502617"/>
                <a:gd name="connsiteX1" fmla="*/ 702453 w 4045161"/>
                <a:gd name="connsiteY1" fmla="*/ 102945 h 502617"/>
                <a:gd name="connsiteX2" fmla="*/ 1295905 w 4045161"/>
                <a:gd name="connsiteY2" fmla="*/ 230114 h 502617"/>
                <a:gd name="connsiteX3" fmla="*/ 1695576 w 4045161"/>
                <a:gd name="connsiteY3" fmla="*/ 363337 h 502617"/>
                <a:gd name="connsiteX4" fmla="*/ 2016525 w 4045161"/>
                <a:gd name="connsiteY4" fmla="*/ 496561 h 502617"/>
                <a:gd name="connsiteX5" fmla="*/ 4045161 w 4045161"/>
                <a:gd name="connsiteY5" fmla="*/ 502617 h 502617"/>
                <a:gd name="connsiteX6" fmla="*/ 0 w 4045161"/>
                <a:gd name="connsiteY6" fmla="*/ 0 h 502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5161" h="502617">
                  <a:moveTo>
                    <a:pt x="0" y="0"/>
                  </a:moveTo>
                  <a:lnTo>
                    <a:pt x="702453" y="102945"/>
                  </a:lnTo>
                  <a:lnTo>
                    <a:pt x="1295905" y="230114"/>
                  </a:lnTo>
                  <a:lnTo>
                    <a:pt x="1695576" y="363337"/>
                  </a:lnTo>
                  <a:lnTo>
                    <a:pt x="2016525" y="496561"/>
                  </a:lnTo>
                  <a:lnTo>
                    <a:pt x="4045161" y="502617"/>
                  </a:lnTo>
                  <a:lnTo>
                    <a:pt x="0" y="0"/>
                  </a:lnTo>
                  <a:close/>
                </a:path>
              </a:pathLst>
            </a:custGeom>
            <a:solidFill>
              <a:schemeClr val="tx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Freeform 37">
              <a:extLst>
                <a:ext uri="{FF2B5EF4-FFF2-40B4-BE49-F238E27FC236}">
                  <a16:creationId xmlns:a16="http://schemas.microsoft.com/office/drawing/2014/main" id="{29D09349-DC19-DB8E-63B0-C8ADB56422C4}"/>
                </a:ext>
              </a:extLst>
            </p:cNvPr>
            <p:cNvSpPr/>
            <p:nvPr/>
          </p:nvSpPr>
          <p:spPr>
            <a:xfrm>
              <a:off x="1186903" y="6140408"/>
              <a:ext cx="1326183" cy="502617"/>
            </a:xfrm>
            <a:custGeom>
              <a:avLst/>
              <a:gdLst>
                <a:gd name="connsiteX0" fmla="*/ 0 w 1326183"/>
                <a:gd name="connsiteY0" fmla="*/ 0 h 502617"/>
                <a:gd name="connsiteX1" fmla="*/ 345171 w 1326183"/>
                <a:gd name="connsiteY1" fmla="*/ 109001 h 502617"/>
                <a:gd name="connsiteX2" fmla="*/ 672175 w 1326183"/>
                <a:gd name="connsiteY2" fmla="*/ 236169 h 502617"/>
                <a:gd name="connsiteX3" fmla="*/ 914400 w 1326183"/>
                <a:gd name="connsiteY3" fmla="*/ 381505 h 502617"/>
                <a:gd name="connsiteX4" fmla="*/ 1096069 w 1326183"/>
                <a:gd name="connsiteY4" fmla="*/ 502617 h 502617"/>
                <a:gd name="connsiteX5" fmla="*/ 1326183 w 1326183"/>
                <a:gd name="connsiteY5" fmla="*/ 496562 h 502617"/>
                <a:gd name="connsiteX6" fmla="*/ 1005235 w 1326183"/>
                <a:gd name="connsiteY6" fmla="*/ 333060 h 502617"/>
                <a:gd name="connsiteX7" fmla="*/ 654008 w 1326183"/>
                <a:gd name="connsiteY7" fmla="*/ 193780 h 502617"/>
                <a:gd name="connsiteX8" fmla="*/ 0 w 1326183"/>
                <a:gd name="connsiteY8" fmla="*/ 0 h 502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26183" h="502617">
                  <a:moveTo>
                    <a:pt x="0" y="0"/>
                  </a:moveTo>
                  <a:lnTo>
                    <a:pt x="345171" y="109001"/>
                  </a:lnTo>
                  <a:lnTo>
                    <a:pt x="672175" y="236169"/>
                  </a:lnTo>
                  <a:lnTo>
                    <a:pt x="914400" y="381505"/>
                  </a:lnTo>
                  <a:lnTo>
                    <a:pt x="1096069" y="502617"/>
                  </a:lnTo>
                  <a:lnTo>
                    <a:pt x="1326183" y="496562"/>
                  </a:lnTo>
                  <a:lnTo>
                    <a:pt x="1005235" y="333060"/>
                  </a:lnTo>
                  <a:lnTo>
                    <a:pt x="654008" y="193780"/>
                  </a:lnTo>
                  <a:lnTo>
                    <a:pt x="0" y="0"/>
                  </a:lnTo>
                  <a:close/>
                </a:path>
              </a:pathLst>
            </a:custGeom>
            <a:solidFill>
              <a:schemeClr val="tx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Straight Connector 38">
            <a:extLst>
              <a:ext uri="{FF2B5EF4-FFF2-40B4-BE49-F238E27FC236}">
                <a16:creationId xmlns:a16="http://schemas.microsoft.com/office/drawing/2014/main" id="{8B4B5CDF-9BA2-FD1C-5F6B-5DF96374B36E}"/>
              </a:ext>
            </a:extLst>
          </p:cNvPr>
          <p:cNvCxnSpPr>
            <a:cxnSpLocks/>
          </p:cNvCxnSpPr>
          <p:nvPr/>
        </p:nvCxnSpPr>
        <p:spPr>
          <a:xfrm>
            <a:off x="1150066" y="78725"/>
            <a:ext cx="4097512" cy="518526"/>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F680BBF5-354E-680F-F558-AF27F1407557}"/>
              </a:ext>
            </a:extLst>
          </p:cNvPr>
          <p:cNvCxnSpPr>
            <a:cxnSpLocks/>
          </p:cNvCxnSpPr>
          <p:nvPr/>
        </p:nvCxnSpPr>
        <p:spPr>
          <a:xfrm flipH="1" flipV="1">
            <a:off x="5462892" y="625828"/>
            <a:ext cx="320740" cy="101373"/>
          </a:xfrm>
          <a:prstGeom prst="straightConnector1">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797D9EDF-7DFC-F401-EC1E-1B5562EDEB95}"/>
              </a:ext>
            </a:extLst>
          </p:cNvPr>
          <p:cNvSpPr/>
          <p:nvPr/>
        </p:nvSpPr>
        <p:spPr>
          <a:xfrm>
            <a:off x="5783631" y="349008"/>
            <a:ext cx="4245271" cy="7563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b="1" dirty="0">
                <a:solidFill>
                  <a:srgbClr val="C00000"/>
                </a:solidFill>
              </a:rPr>
              <a:t>Age @ 1</a:t>
            </a:r>
            <a:r>
              <a:rPr lang="en-US" sz="2600" b="1" baseline="30000" dirty="0">
                <a:solidFill>
                  <a:srgbClr val="C00000"/>
                </a:solidFill>
              </a:rPr>
              <a:t>st</a:t>
            </a:r>
            <a:r>
              <a:rPr lang="en-US" sz="2600" b="1" dirty="0">
                <a:solidFill>
                  <a:srgbClr val="C00000"/>
                </a:solidFill>
              </a:rPr>
              <a:t> reproduction = 1 yr</a:t>
            </a:r>
          </a:p>
          <a:p>
            <a:r>
              <a:rPr lang="en-US" sz="2600" b="1" dirty="0">
                <a:solidFill>
                  <a:srgbClr val="C00000"/>
                </a:solidFill>
              </a:rPr>
              <a:t>2x babies/ 1 year</a:t>
            </a:r>
          </a:p>
        </p:txBody>
      </p:sp>
      <p:sp>
        <p:nvSpPr>
          <p:cNvPr id="50" name="TextBox 49">
            <a:extLst>
              <a:ext uri="{FF2B5EF4-FFF2-40B4-BE49-F238E27FC236}">
                <a16:creationId xmlns:a16="http://schemas.microsoft.com/office/drawing/2014/main" id="{7BA45C7F-3C46-210A-9365-CCA74F4E20A4}"/>
              </a:ext>
            </a:extLst>
          </p:cNvPr>
          <p:cNvSpPr txBox="1"/>
          <p:nvPr/>
        </p:nvSpPr>
        <p:spPr>
          <a:xfrm>
            <a:off x="4075258" y="781303"/>
            <a:ext cx="1132124" cy="215444"/>
          </a:xfrm>
          <a:prstGeom prst="rect">
            <a:avLst/>
          </a:prstGeom>
          <a:solidFill>
            <a:schemeClr val="tx1"/>
          </a:solidFill>
        </p:spPr>
        <p:txBody>
          <a:bodyPr wrap="square" rtlCol="0">
            <a:spAutoFit/>
          </a:bodyPr>
          <a:lstStyle/>
          <a:p>
            <a:r>
              <a:rPr lang="en-US" sz="800" dirty="0">
                <a:solidFill>
                  <a:schemeClr val="bg1"/>
                </a:solidFill>
                <a:latin typeface="Arial" panose="020B0604020202020204" pitchFamily="34" charset="0"/>
                <a:cs typeface="Arial" panose="020B0604020202020204" pitchFamily="34" charset="0"/>
              </a:rPr>
              <a:t>population decline</a:t>
            </a:r>
          </a:p>
        </p:txBody>
      </p:sp>
      <p:sp>
        <p:nvSpPr>
          <p:cNvPr id="51" name="TextBox 50">
            <a:extLst>
              <a:ext uri="{FF2B5EF4-FFF2-40B4-BE49-F238E27FC236}">
                <a16:creationId xmlns:a16="http://schemas.microsoft.com/office/drawing/2014/main" id="{D9F0B09F-81D9-5CAD-90B8-FB5D2A005F72}"/>
              </a:ext>
            </a:extLst>
          </p:cNvPr>
          <p:cNvSpPr txBox="1"/>
          <p:nvPr/>
        </p:nvSpPr>
        <p:spPr>
          <a:xfrm>
            <a:off x="4069318" y="1366027"/>
            <a:ext cx="1132124" cy="215444"/>
          </a:xfrm>
          <a:prstGeom prst="rect">
            <a:avLst/>
          </a:prstGeom>
          <a:solidFill>
            <a:schemeClr val="tx1"/>
          </a:solidFill>
        </p:spPr>
        <p:txBody>
          <a:bodyPr wrap="square" rtlCol="0">
            <a:spAutoFit/>
          </a:bodyPr>
          <a:lstStyle/>
          <a:p>
            <a:r>
              <a:rPr lang="en-US" sz="800" dirty="0">
                <a:solidFill>
                  <a:schemeClr val="bg1"/>
                </a:solidFill>
                <a:latin typeface="Arial" panose="020B0604020202020204" pitchFamily="34" charset="0"/>
                <a:cs typeface="Arial" panose="020B0604020202020204" pitchFamily="34" charset="0"/>
              </a:rPr>
              <a:t>population decline</a:t>
            </a:r>
          </a:p>
        </p:txBody>
      </p:sp>
      <p:sp>
        <p:nvSpPr>
          <p:cNvPr id="52" name="TextBox 51">
            <a:extLst>
              <a:ext uri="{FF2B5EF4-FFF2-40B4-BE49-F238E27FC236}">
                <a16:creationId xmlns:a16="http://schemas.microsoft.com/office/drawing/2014/main" id="{EB57CE5C-6ED0-3B7E-1D77-D83C17D79686}"/>
              </a:ext>
            </a:extLst>
          </p:cNvPr>
          <p:cNvSpPr txBox="1"/>
          <p:nvPr/>
        </p:nvSpPr>
        <p:spPr>
          <a:xfrm>
            <a:off x="4077872" y="1991267"/>
            <a:ext cx="1132124" cy="215444"/>
          </a:xfrm>
          <a:prstGeom prst="rect">
            <a:avLst/>
          </a:prstGeom>
          <a:solidFill>
            <a:schemeClr val="tx1"/>
          </a:solidFill>
        </p:spPr>
        <p:txBody>
          <a:bodyPr wrap="square" rtlCol="0">
            <a:spAutoFit/>
          </a:bodyPr>
          <a:lstStyle/>
          <a:p>
            <a:r>
              <a:rPr lang="en-US" sz="800" dirty="0">
                <a:solidFill>
                  <a:schemeClr val="bg1"/>
                </a:solidFill>
                <a:latin typeface="Arial" panose="020B0604020202020204" pitchFamily="34" charset="0"/>
                <a:cs typeface="Arial" panose="020B0604020202020204" pitchFamily="34" charset="0"/>
              </a:rPr>
              <a:t>population decline</a:t>
            </a:r>
          </a:p>
        </p:txBody>
      </p:sp>
      <p:sp>
        <p:nvSpPr>
          <p:cNvPr id="53" name="TextBox 52">
            <a:extLst>
              <a:ext uri="{FF2B5EF4-FFF2-40B4-BE49-F238E27FC236}">
                <a16:creationId xmlns:a16="http://schemas.microsoft.com/office/drawing/2014/main" id="{735DFCA7-0343-B0D5-26F8-44B1BB7D685F}"/>
              </a:ext>
            </a:extLst>
          </p:cNvPr>
          <p:cNvSpPr txBox="1"/>
          <p:nvPr/>
        </p:nvSpPr>
        <p:spPr>
          <a:xfrm>
            <a:off x="4075258" y="2587678"/>
            <a:ext cx="1132124" cy="215444"/>
          </a:xfrm>
          <a:prstGeom prst="rect">
            <a:avLst/>
          </a:prstGeom>
          <a:solidFill>
            <a:schemeClr val="tx1"/>
          </a:solidFill>
        </p:spPr>
        <p:txBody>
          <a:bodyPr wrap="square" rtlCol="0">
            <a:spAutoFit/>
          </a:bodyPr>
          <a:lstStyle/>
          <a:p>
            <a:r>
              <a:rPr lang="en-US" sz="800" dirty="0">
                <a:solidFill>
                  <a:schemeClr val="bg1"/>
                </a:solidFill>
                <a:latin typeface="Arial" panose="020B0604020202020204" pitchFamily="34" charset="0"/>
                <a:cs typeface="Arial" panose="020B0604020202020204" pitchFamily="34" charset="0"/>
              </a:rPr>
              <a:t>population decline</a:t>
            </a:r>
          </a:p>
        </p:txBody>
      </p:sp>
      <p:sp>
        <p:nvSpPr>
          <p:cNvPr id="54" name="TextBox 53">
            <a:extLst>
              <a:ext uri="{FF2B5EF4-FFF2-40B4-BE49-F238E27FC236}">
                <a16:creationId xmlns:a16="http://schemas.microsoft.com/office/drawing/2014/main" id="{69F8957B-D053-A1FA-3EF6-E0980FBBDDAF}"/>
              </a:ext>
            </a:extLst>
          </p:cNvPr>
          <p:cNvSpPr txBox="1"/>
          <p:nvPr/>
        </p:nvSpPr>
        <p:spPr>
          <a:xfrm>
            <a:off x="4058303" y="3169229"/>
            <a:ext cx="1132124" cy="215444"/>
          </a:xfrm>
          <a:prstGeom prst="rect">
            <a:avLst/>
          </a:prstGeom>
          <a:solidFill>
            <a:schemeClr val="tx1"/>
          </a:solidFill>
        </p:spPr>
        <p:txBody>
          <a:bodyPr wrap="square" rtlCol="0">
            <a:spAutoFit/>
          </a:bodyPr>
          <a:lstStyle/>
          <a:p>
            <a:r>
              <a:rPr lang="en-US" sz="800" dirty="0">
                <a:solidFill>
                  <a:schemeClr val="bg1"/>
                </a:solidFill>
                <a:latin typeface="Arial" panose="020B0604020202020204" pitchFamily="34" charset="0"/>
                <a:cs typeface="Arial" panose="020B0604020202020204" pitchFamily="34" charset="0"/>
              </a:rPr>
              <a:t>population decline</a:t>
            </a:r>
          </a:p>
        </p:txBody>
      </p:sp>
      <p:sp>
        <p:nvSpPr>
          <p:cNvPr id="55" name="TextBox 54">
            <a:extLst>
              <a:ext uri="{FF2B5EF4-FFF2-40B4-BE49-F238E27FC236}">
                <a16:creationId xmlns:a16="http://schemas.microsoft.com/office/drawing/2014/main" id="{E9AF3500-3EE3-29C8-6462-48F5E4018E7E}"/>
              </a:ext>
            </a:extLst>
          </p:cNvPr>
          <p:cNvSpPr txBox="1"/>
          <p:nvPr/>
        </p:nvSpPr>
        <p:spPr>
          <a:xfrm>
            <a:off x="4067057" y="3765640"/>
            <a:ext cx="1132124" cy="215444"/>
          </a:xfrm>
          <a:prstGeom prst="rect">
            <a:avLst/>
          </a:prstGeom>
          <a:solidFill>
            <a:schemeClr val="tx1"/>
          </a:solidFill>
        </p:spPr>
        <p:txBody>
          <a:bodyPr wrap="square" rtlCol="0">
            <a:spAutoFit/>
          </a:bodyPr>
          <a:lstStyle/>
          <a:p>
            <a:r>
              <a:rPr lang="en-US" sz="800" dirty="0">
                <a:solidFill>
                  <a:schemeClr val="bg1"/>
                </a:solidFill>
                <a:latin typeface="Arial" panose="020B0604020202020204" pitchFamily="34" charset="0"/>
                <a:cs typeface="Arial" panose="020B0604020202020204" pitchFamily="34" charset="0"/>
              </a:rPr>
              <a:t>population decline</a:t>
            </a:r>
          </a:p>
        </p:txBody>
      </p:sp>
      <p:sp>
        <p:nvSpPr>
          <p:cNvPr id="56" name="TextBox 55">
            <a:extLst>
              <a:ext uri="{FF2B5EF4-FFF2-40B4-BE49-F238E27FC236}">
                <a16:creationId xmlns:a16="http://schemas.microsoft.com/office/drawing/2014/main" id="{714D973F-B573-B6E7-FC07-86AEF3738F80}"/>
              </a:ext>
            </a:extLst>
          </p:cNvPr>
          <p:cNvSpPr txBox="1"/>
          <p:nvPr/>
        </p:nvSpPr>
        <p:spPr>
          <a:xfrm>
            <a:off x="4064884" y="4417912"/>
            <a:ext cx="1132124" cy="215444"/>
          </a:xfrm>
          <a:prstGeom prst="rect">
            <a:avLst/>
          </a:prstGeom>
          <a:solidFill>
            <a:schemeClr val="tx1"/>
          </a:solidFill>
        </p:spPr>
        <p:txBody>
          <a:bodyPr wrap="square" rtlCol="0">
            <a:spAutoFit/>
          </a:bodyPr>
          <a:lstStyle/>
          <a:p>
            <a:r>
              <a:rPr lang="en-US" sz="800" dirty="0">
                <a:solidFill>
                  <a:schemeClr val="bg1"/>
                </a:solidFill>
                <a:latin typeface="Arial" panose="020B0604020202020204" pitchFamily="34" charset="0"/>
                <a:cs typeface="Arial" panose="020B0604020202020204" pitchFamily="34" charset="0"/>
              </a:rPr>
              <a:t>population decline</a:t>
            </a:r>
          </a:p>
        </p:txBody>
      </p:sp>
      <p:sp>
        <p:nvSpPr>
          <p:cNvPr id="57" name="TextBox 56">
            <a:extLst>
              <a:ext uri="{FF2B5EF4-FFF2-40B4-BE49-F238E27FC236}">
                <a16:creationId xmlns:a16="http://schemas.microsoft.com/office/drawing/2014/main" id="{D9DDDB71-4046-7C70-3ED7-A983D9C899DA}"/>
              </a:ext>
            </a:extLst>
          </p:cNvPr>
          <p:cNvSpPr txBox="1"/>
          <p:nvPr/>
        </p:nvSpPr>
        <p:spPr>
          <a:xfrm>
            <a:off x="4073480" y="5014323"/>
            <a:ext cx="1132124" cy="215444"/>
          </a:xfrm>
          <a:prstGeom prst="rect">
            <a:avLst/>
          </a:prstGeom>
          <a:solidFill>
            <a:schemeClr val="tx1"/>
          </a:solidFill>
        </p:spPr>
        <p:txBody>
          <a:bodyPr wrap="square" rtlCol="0">
            <a:spAutoFit/>
          </a:bodyPr>
          <a:lstStyle/>
          <a:p>
            <a:r>
              <a:rPr lang="en-US" sz="800" dirty="0">
                <a:solidFill>
                  <a:schemeClr val="bg1"/>
                </a:solidFill>
                <a:latin typeface="Arial" panose="020B0604020202020204" pitchFamily="34" charset="0"/>
                <a:cs typeface="Arial" panose="020B0604020202020204" pitchFamily="34" charset="0"/>
              </a:rPr>
              <a:t>population decline</a:t>
            </a:r>
          </a:p>
        </p:txBody>
      </p:sp>
      <p:sp>
        <p:nvSpPr>
          <p:cNvPr id="58" name="TextBox 57">
            <a:extLst>
              <a:ext uri="{FF2B5EF4-FFF2-40B4-BE49-F238E27FC236}">
                <a16:creationId xmlns:a16="http://schemas.microsoft.com/office/drawing/2014/main" id="{E4866DAB-1D76-9D0F-96DB-00A192DEE6BF}"/>
              </a:ext>
            </a:extLst>
          </p:cNvPr>
          <p:cNvSpPr txBox="1"/>
          <p:nvPr/>
        </p:nvSpPr>
        <p:spPr>
          <a:xfrm>
            <a:off x="4058303" y="5632215"/>
            <a:ext cx="1132124" cy="215444"/>
          </a:xfrm>
          <a:prstGeom prst="rect">
            <a:avLst/>
          </a:prstGeom>
          <a:solidFill>
            <a:schemeClr val="tx1"/>
          </a:solidFill>
        </p:spPr>
        <p:txBody>
          <a:bodyPr wrap="square" rtlCol="0">
            <a:spAutoFit/>
          </a:bodyPr>
          <a:lstStyle/>
          <a:p>
            <a:r>
              <a:rPr lang="en-US" sz="800" dirty="0">
                <a:solidFill>
                  <a:schemeClr val="bg1"/>
                </a:solidFill>
                <a:latin typeface="Arial" panose="020B0604020202020204" pitchFamily="34" charset="0"/>
                <a:cs typeface="Arial" panose="020B0604020202020204" pitchFamily="34" charset="0"/>
              </a:rPr>
              <a:t>population decline</a:t>
            </a:r>
          </a:p>
        </p:txBody>
      </p:sp>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C6DB02F6-797A-2B69-BA22-43C2DE50A52C}"/>
                  </a:ext>
                </a:extLst>
              </p:cNvPr>
              <p:cNvSpPr txBox="1"/>
              <p:nvPr/>
            </p:nvSpPr>
            <p:spPr>
              <a:xfrm>
                <a:off x="4888815" y="337010"/>
                <a:ext cx="231068" cy="123111"/>
              </a:xfrm>
              <a:prstGeom prst="rect">
                <a:avLst/>
              </a:prstGeom>
              <a:solidFill>
                <a:schemeClr val="tx1"/>
              </a:solidFill>
              <a:ln>
                <a:noFill/>
              </a:ln>
            </p:spPr>
            <p:txBody>
              <a:bodyPr wrap="square" lIns="0" tIns="0" rIns="0" bIns="0" rtlCol="0">
                <a:spAutoFit/>
              </a:bodyPr>
              <a:lstStyle/>
              <a:p>
                <a14:m>
                  <m:oMath xmlns:m="http://schemas.openxmlformats.org/officeDocument/2006/math">
                    <m:r>
                      <a:rPr lang="en-US" sz="800" b="1" i="1" smtClean="0">
                        <a:solidFill>
                          <a:schemeClr val="bg1"/>
                        </a:solidFill>
                        <a:latin typeface="Cambria Math" charset="0"/>
                      </a:rPr>
                      <m:t>𝝀</m:t>
                    </m:r>
                  </m:oMath>
                </a14:m>
                <a:r>
                  <a:rPr lang="en-US" sz="800" b="1" i="1" dirty="0">
                    <a:solidFill>
                      <a:schemeClr val="bg1"/>
                    </a:solidFill>
                  </a:rPr>
                  <a:t> &lt; 1</a:t>
                </a:r>
                <a:endParaRPr lang="en-US" sz="800" dirty="0">
                  <a:solidFill>
                    <a:schemeClr val="bg1"/>
                  </a:solidFill>
                  <a:latin typeface="Arial" panose="020B0604020202020204" pitchFamily="34" charset="0"/>
                  <a:cs typeface="Arial" panose="020B0604020202020204" pitchFamily="34" charset="0"/>
                </a:endParaRPr>
              </a:p>
            </p:txBody>
          </p:sp>
        </mc:Choice>
        <mc:Fallback xmlns="">
          <p:sp>
            <p:nvSpPr>
              <p:cNvPr id="60" name="TextBox 59">
                <a:extLst>
                  <a:ext uri="{FF2B5EF4-FFF2-40B4-BE49-F238E27FC236}">
                    <a16:creationId xmlns:a16="http://schemas.microsoft.com/office/drawing/2014/main" id="{C6DB02F6-797A-2B69-BA22-43C2DE50A52C}"/>
                  </a:ext>
                </a:extLst>
              </p:cNvPr>
              <p:cNvSpPr txBox="1">
                <a:spLocks noRot="1" noChangeAspect="1" noMove="1" noResize="1" noEditPoints="1" noAdjustHandles="1" noChangeArrowheads="1" noChangeShapeType="1" noTextEdit="1"/>
              </p:cNvSpPr>
              <p:nvPr/>
            </p:nvSpPr>
            <p:spPr>
              <a:xfrm>
                <a:off x="4888815" y="337010"/>
                <a:ext cx="231068" cy="123111"/>
              </a:xfrm>
              <a:prstGeom prst="rect">
                <a:avLst/>
              </a:prstGeom>
              <a:blipFill>
                <a:blip r:embed="rId15"/>
                <a:stretch>
                  <a:fillRect l="-15000" t="-20000" r="-15000" b="-60000"/>
                </a:stretch>
              </a:blipFill>
              <a:ln>
                <a:noFill/>
              </a:ln>
            </p:spPr>
            <p:txBody>
              <a:bodyPr/>
              <a:lstStyle/>
              <a:p>
                <a:r>
                  <a:rPr lang="en-US">
                    <a:noFill/>
                  </a:rPr>
                  <a:t> </a:t>
                </a:r>
              </a:p>
            </p:txBody>
          </p:sp>
        </mc:Fallback>
      </mc:AlternateContent>
      <p:sp>
        <p:nvSpPr>
          <p:cNvPr id="61" name="TextBox 60">
            <a:extLst>
              <a:ext uri="{FF2B5EF4-FFF2-40B4-BE49-F238E27FC236}">
                <a16:creationId xmlns:a16="http://schemas.microsoft.com/office/drawing/2014/main" id="{AB41DC53-CD88-2B3A-BE01-3CBA1E5553DF}"/>
              </a:ext>
            </a:extLst>
          </p:cNvPr>
          <p:cNvSpPr txBox="1"/>
          <p:nvPr/>
        </p:nvSpPr>
        <p:spPr>
          <a:xfrm>
            <a:off x="4116633" y="200375"/>
            <a:ext cx="1030146" cy="123111"/>
          </a:xfrm>
          <a:prstGeom prst="rect">
            <a:avLst/>
          </a:prstGeom>
          <a:solidFill>
            <a:schemeClr val="tx1"/>
          </a:solidFill>
        </p:spPr>
        <p:txBody>
          <a:bodyPr wrap="square" lIns="0" tIns="0" rIns="0" bIns="0" rtlCol="0">
            <a:spAutoFit/>
          </a:bodyPr>
          <a:lstStyle/>
          <a:p>
            <a:r>
              <a:rPr lang="en-US" sz="800" dirty="0">
                <a:solidFill>
                  <a:schemeClr val="bg1"/>
                </a:solidFill>
                <a:latin typeface="Arial" panose="020B0604020202020204" pitchFamily="34" charset="0"/>
                <a:cs typeface="Arial" panose="020B0604020202020204" pitchFamily="34" charset="0"/>
              </a:rPr>
              <a:t>population decline</a:t>
            </a:r>
          </a:p>
        </p:txBody>
      </p:sp>
      <p:sp>
        <p:nvSpPr>
          <p:cNvPr id="62" name="TextBox 61">
            <a:extLst>
              <a:ext uri="{FF2B5EF4-FFF2-40B4-BE49-F238E27FC236}">
                <a16:creationId xmlns:a16="http://schemas.microsoft.com/office/drawing/2014/main" id="{5A778C56-389D-AF64-1C19-6B172EC20E10}"/>
              </a:ext>
            </a:extLst>
          </p:cNvPr>
          <p:cNvSpPr txBox="1"/>
          <p:nvPr/>
        </p:nvSpPr>
        <p:spPr>
          <a:xfrm>
            <a:off x="4145255" y="6236872"/>
            <a:ext cx="1060349" cy="123111"/>
          </a:xfrm>
          <a:prstGeom prst="rect">
            <a:avLst/>
          </a:prstGeom>
          <a:solidFill>
            <a:schemeClr val="tx1"/>
          </a:solidFill>
        </p:spPr>
        <p:txBody>
          <a:bodyPr wrap="square" lIns="0" tIns="0" rIns="0" bIns="0" rtlCol="0">
            <a:spAutoFit/>
          </a:bodyPr>
          <a:lstStyle/>
          <a:p>
            <a:r>
              <a:rPr lang="en-US" sz="800" dirty="0">
                <a:solidFill>
                  <a:schemeClr val="bg1"/>
                </a:solidFill>
                <a:latin typeface="Arial" panose="020B0604020202020204" pitchFamily="34" charset="0"/>
                <a:cs typeface="Arial" panose="020B0604020202020204" pitchFamily="34" charset="0"/>
              </a:rPr>
              <a:t>population decline</a:t>
            </a:r>
          </a:p>
        </p:txBody>
      </p: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673240C7-FC70-55B2-3E54-B6D16D46F1B8}"/>
                  </a:ext>
                </a:extLst>
              </p:cNvPr>
              <p:cNvSpPr txBox="1"/>
              <p:nvPr/>
            </p:nvSpPr>
            <p:spPr>
              <a:xfrm>
                <a:off x="4754915" y="998926"/>
                <a:ext cx="231068" cy="123111"/>
              </a:xfrm>
              <a:prstGeom prst="rect">
                <a:avLst/>
              </a:prstGeom>
              <a:solidFill>
                <a:schemeClr val="tx1"/>
              </a:solidFill>
              <a:ln>
                <a:noFill/>
              </a:ln>
            </p:spPr>
            <p:txBody>
              <a:bodyPr wrap="square" lIns="0" tIns="0" rIns="0" bIns="0" rtlCol="0">
                <a:spAutoFit/>
              </a:bodyPr>
              <a:lstStyle/>
              <a:p>
                <a14:m>
                  <m:oMath xmlns:m="http://schemas.openxmlformats.org/officeDocument/2006/math">
                    <m:r>
                      <a:rPr lang="en-US" sz="800" b="1" i="1" smtClean="0">
                        <a:solidFill>
                          <a:schemeClr val="bg1"/>
                        </a:solidFill>
                        <a:latin typeface="Cambria Math" charset="0"/>
                      </a:rPr>
                      <m:t>𝝀</m:t>
                    </m:r>
                  </m:oMath>
                </a14:m>
                <a:r>
                  <a:rPr lang="en-US" sz="800" b="1" i="1" dirty="0">
                    <a:solidFill>
                      <a:schemeClr val="bg1"/>
                    </a:solidFill>
                  </a:rPr>
                  <a:t> &lt; 1</a:t>
                </a:r>
                <a:endParaRPr lang="en-US" sz="800" dirty="0">
                  <a:solidFill>
                    <a:schemeClr val="bg1"/>
                  </a:solidFill>
                  <a:latin typeface="Arial" panose="020B0604020202020204" pitchFamily="34" charset="0"/>
                  <a:cs typeface="Arial" panose="020B0604020202020204" pitchFamily="34" charset="0"/>
                </a:endParaRPr>
              </a:p>
            </p:txBody>
          </p:sp>
        </mc:Choice>
        <mc:Fallback xmlns="">
          <p:sp>
            <p:nvSpPr>
              <p:cNvPr id="63" name="TextBox 62">
                <a:extLst>
                  <a:ext uri="{FF2B5EF4-FFF2-40B4-BE49-F238E27FC236}">
                    <a16:creationId xmlns:a16="http://schemas.microsoft.com/office/drawing/2014/main" id="{673240C7-FC70-55B2-3E54-B6D16D46F1B8}"/>
                  </a:ext>
                </a:extLst>
              </p:cNvPr>
              <p:cNvSpPr txBox="1">
                <a:spLocks noRot="1" noChangeAspect="1" noMove="1" noResize="1" noEditPoints="1" noAdjustHandles="1" noChangeArrowheads="1" noChangeShapeType="1" noTextEdit="1"/>
              </p:cNvSpPr>
              <p:nvPr/>
            </p:nvSpPr>
            <p:spPr>
              <a:xfrm>
                <a:off x="4754915" y="998926"/>
                <a:ext cx="231068" cy="123111"/>
              </a:xfrm>
              <a:prstGeom prst="rect">
                <a:avLst/>
              </a:prstGeom>
              <a:blipFill>
                <a:blip r:embed="rId16"/>
                <a:stretch>
                  <a:fillRect l="-15789" t="-18182" r="-15789" b="-54545"/>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6BDF554E-70FF-F5B8-5B40-6610D348D290}"/>
                  </a:ext>
                </a:extLst>
              </p:cNvPr>
              <p:cNvSpPr txBox="1"/>
              <p:nvPr/>
            </p:nvSpPr>
            <p:spPr>
              <a:xfrm>
                <a:off x="4468567" y="1609350"/>
                <a:ext cx="231068" cy="123111"/>
              </a:xfrm>
              <a:prstGeom prst="rect">
                <a:avLst/>
              </a:prstGeom>
              <a:solidFill>
                <a:schemeClr val="tx1"/>
              </a:solidFill>
              <a:ln>
                <a:noFill/>
              </a:ln>
            </p:spPr>
            <p:txBody>
              <a:bodyPr wrap="square" lIns="0" tIns="0" rIns="0" bIns="0" rtlCol="0">
                <a:spAutoFit/>
              </a:bodyPr>
              <a:lstStyle/>
              <a:p>
                <a14:m>
                  <m:oMath xmlns:m="http://schemas.openxmlformats.org/officeDocument/2006/math">
                    <m:r>
                      <a:rPr lang="en-US" sz="800" b="1" i="1" smtClean="0">
                        <a:solidFill>
                          <a:schemeClr val="bg1"/>
                        </a:solidFill>
                        <a:latin typeface="Cambria Math" charset="0"/>
                      </a:rPr>
                      <m:t>𝝀</m:t>
                    </m:r>
                  </m:oMath>
                </a14:m>
                <a:r>
                  <a:rPr lang="en-US" sz="800" b="1" i="1" dirty="0">
                    <a:solidFill>
                      <a:schemeClr val="bg1"/>
                    </a:solidFill>
                  </a:rPr>
                  <a:t> &lt; 1</a:t>
                </a:r>
                <a:endParaRPr lang="en-US" sz="800" dirty="0">
                  <a:solidFill>
                    <a:schemeClr val="bg1"/>
                  </a:solidFill>
                  <a:latin typeface="Arial" panose="020B0604020202020204" pitchFamily="34" charset="0"/>
                  <a:cs typeface="Arial" panose="020B0604020202020204" pitchFamily="34" charset="0"/>
                </a:endParaRPr>
              </a:p>
            </p:txBody>
          </p:sp>
        </mc:Choice>
        <mc:Fallback xmlns="">
          <p:sp>
            <p:nvSpPr>
              <p:cNvPr id="64" name="TextBox 63">
                <a:extLst>
                  <a:ext uri="{FF2B5EF4-FFF2-40B4-BE49-F238E27FC236}">
                    <a16:creationId xmlns:a16="http://schemas.microsoft.com/office/drawing/2014/main" id="{6BDF554E-70FF-F5B8-5B40-6610D348D290}"/>
                  </a:ext>
                </a:extLst>
              </p:cNvPr>
              <p:cNvSpPr txBox="1">
                <a:spLocks noRot="1" noChangeAspect="1" noMove="1" noResize="1" noEditPoints="1" noAdjustHandles="1" noChangeArrowheads="1" noChangeShapeType="1" noTextEdit="1"/>
              </p:cNvSpPr>
              <p:nvPr/>
            </p:nvSpPr>
            <p:spPr>
              <a:xfrm>
                <a:off x="4468567" y="1609350"/>
                <a:ext cx="231068" cy="123111"/>
              </a:xfrm>
              <a:prstGeom prst="rect">
                <a:avLst/>
              </a:prstGeom>
              <a:blipFill>
                <a:blip r:embed="rId17"/>
                <a:stretch>
                  <a:fillRect l="-15000" t="-18182" r="-10000" b="-54545"/>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5CE8DE49-6DF1-8739-6BD9-FC69E11683E1}"/>
                  </a:ext>
                </a:extLst>
              </p:cNvPr>
              <p:cNvSpPr txBox="1"/>
              <p:nvPr/>
            </p:nvSpPr>
            <p:spPr>
              <a:xfrm>
                <a:off x="4448965" y="2233136"/>
                <a:ext cx="231068" cy="123111"/>
              </a:xfrm>
              <a:prstGeom prst="rect">
                <a:avLst/>
              </a:prstGeom>
              <a:solidFill>
                <a:schemeClr val="tx1"/>
              </a:solidFill>
              <a:ln>
                <a:noFill/>
              </a:ln>
            </p:spPr>
            <p:txBody>
              <a:bodyPr wrap="square" lIns="0" tIns="0" rIns="0" bIns="0" rtlCol="0">
                <a:spAutoFit/>
              </a:bodyPr>
              <a:lstStyle/>
              <a:p>
                <a14:m>
                  <m:oMath xmlns:m="http://schemas.openxmlformats.org/officeDocument/2006/math">
                    <m:r>
                      <a:rPr lang="en-US" sz="800" b="1" i="1" smtClean="0">
                        <a:solidFill>
                          <a:schemeClr val="bg1"/>
                        </a:solidFill>
                        <a:latin typeface="Cambria Math" charset="0"/>
                      </a:rPr>
                      <m:t>𝝀</m:t>
                    </m:r>
                  </m:oMath>
                </a14:m>
                <a:r>
                  <a:rPr lang="en-US" sz="800" b="1" i="1" dirty="0">
                    <a:solidFill>
                      <a:schemeClr val="bg1"/>
                    </a:solidFill>
                  </a:rPr>
                  <a:t> &lt; 1</a:t>
                </a:r>
                <a:endParaRPr lang="en-US" sz="800" dirty="0">
                  <a:solidFill>
                    <a:schemeClr val="bg1"/>
                  </a:solidFill>
                  <a:latin typeface="Arial" panose="020B0604020202020204" pitchFamily="34" charset="0"/>
                  <a:cs typeface="Arial" panose="020B0604020202020204" pitchFamily="34" charset="0"/>
                </a:endParaRPr>
              </a:p>
            </p:txBody>
          </p:sp>
        </mc:Choice>
        <mc:Fallback xmlns="">
          <p:sp>
            <p:nvSpPr>
              <p:cNvPr id="65" name="TextBox 64">
                <a:extLst>
                  <a:ext uri="{FF2B5EF4-FFF2-40B4-BE49-F238E27FC236}">
                    <a16:creationId xmlns:a16="http://schemas.microsoft.com/office/drawing/2014/main" id="{5CE8DE49-6DF1-8739-6BD9-FC69E11683E1}"/>
                  </a:ext>
                </a:extLst>
              </p:cNvPr>
              <p:cNvSpPr txBox="1">
                <a:spLocks noRot="1" noChangeAspect="1" noMove="1" noResize="1" noEditPoints="1" noAdjustHandles="1" noChangeArrowheads="1" noChangeShapeType="1" noTextEdit="1"/>
              </p:cNvSpPr>
              <p:nvPr/>
            </p:nvSpPr>
            <p:spPr>
              <a:xfrm>
                <a:off x="4448965" y="2233136"/>
                <a:ext cx="231068" cy="123111"/>
              </a:xfrm>
              <a:prstGeom prst="rect">
                <a:avLst/>
              </a:prstGeom>
              <a:blipFill>
                <a:blip r:embed="rId18"/>
                <a:stretch>
                  <a:fillRect l="-15789" t="-9091" r="-15789" b="-54545"/>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C2F8B690-F228-0600-6D06-DBB2CCD9DF67}"/>
                  </a:ext>
                </a:extLst>
              </p:cNvPr>
              <p:cNvSpPr txBox="1"/>
              <p:nvPr/>
            </p:nvSpPr>
            <p:spPr>
              <a:xfrm>
                <a:off x="4451239" y="2829439"/>
                <a:ext cx="231068" cy="123111"/>
              </a:xfrm>
              <a:prstGeom prst="rect">
                <a:avLst/>
              </a:prstGeom>
              <a:solidFill>
                <a:schemeClr val="tx1"/>
              </a:solidFill>
              <a:ln>
                <a:noFill/>
              </a:ln>
            </p:spPr>
            <p:txBody>
              <a:bodyPr wrap="square" lIns="0" tIns="0" rIns="0" bIns="0" rtlCol="0">
                <a:spAutoFit/>
              </a:bodyPr>
              <a:lstStyle/>
              <a:p>
                <a14:m>
                  <m:oMath xmlns:m="http://schemas.openxmlformats.org/officeDocument/2006/math">
                    <m:r>
                      <a:rPr lang="en-US" sz="800" b="1" i="1" smtClean="0">
                        <a:solidFill>
                          <a:schemeClr val="bg1"/>
                        </a:solidFill>
                        <a:latin typeface="Cambria Math" charset="0"/>
                      </a:rPr>
                      <m:t>𝝀</m:t>
                    </m:r>
                  </m:oMath>
                </a14:m>
                <a:r>
                  <a:rPr lang="en-US" sz="800" b="1" i="1" dirty="0">
                    <a:solidFill>
                      <a:schemeClr val="bg1"/>
                    </a:solidFill>
                  </a:rPr>
                  <a:t> &lt; 1</a:t>
                </a:r>
                <a:endParaRPr lang="en-US" sz="800" dirty="0">
                  <a:solidFill>
                    <a:schemeClr val="bg1"/>
                  </a:solidFill>
                  <a:latin typeface="Arial" panose="020B0604020202020204" pitchFamily="34" charset="0"/>
                  <a:cs typeface="Arial" panose="020B0604020202020204" pitchFamily="34" charset="0"/>
                </a:endParaRPr>
              </a:p>
            </p:txBody>
          </p:sp>
        </mc:Choice>
        <mc:Fallback xmlns="">
          <p:sp>
            <p:nvSpPr>
              <p:cNvPr id="66" name="TextBox 65">
                <a:extLst>
                  <a:ext uri="{FF2B5EF4-FFF2-40B4-BE49-F238E27FC236}">
                    <a16:creationId xmlns:a16="http://schemas.microsoft.com/office/drawing/2014/main" id="{C2F8B690-F228-0600-6D06-DBB2CCD9DF67}"/>
                  </a:ext>
                </a:extLst>
              </p:cNvPr>
              <p:cNvSpPr txBox="1">
                <a:spLocks noRot="1" noChangeAspect="1" noMove="1" noResize="1" noEditPoints="1" noAdjustHandles="1" noChangeArrowheads="1" noChangeShapeType="1" noTextEdit="1"/>
              </p:cNvSpPr>
              <p:nvPr/>
            </p:nvSpPr>
            <p:spPr>
              <a:xfrm>
                <a:off x="4451239" y="2829439"/>
                <a:ext cx="231068" cy="123111"/>
              </a:xfrm>
              <a:prstGeom prst="rect">
                <a:avLst/>
              </a:prstGeom>
              <a:blipFill>
                <a:blip r:embed="rId19"/>
                <a:stretch>
                  <a:fillRect l="-15789" t="-9091" r="-15789" b="-54545"/>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6875937B-F9A3-A5D2-A806-0E61BDA80760}"/>
                  </a:ext>
                </a:extLst>
              </p:cNvPr>
              <p:cNvSpPr txBox="1"/>
              <p:nvPr/>
            </p:nvSpPr>
            <p:spPr>
              <a:xfrm>
                <a:off x="4468567" y="3411772"/>
                <a:ext cx="231068" cy="123111"/>
              </a:xfrm>
              <a:prstGeom prst="rect">
                <a:avLst/>
              </a:prstGeom>
              <a:solidFill>
                <a:schemeClr val="tx1"/>
              </a:solidFill>
              <a:ln>
                <a:noFill/>
              </a:ln>
            </p:spPr>
            <p:txBody>
              <a:bodyPr wrap="square" lIns="0" tIns="0" rIns="0" bIns="0" rtlCol="0">
                <a:spAutoFit/>
              </a:bodyPr>
              <a:lstStyle/>
              <a:p>
                <a14:m>
                  <m:oMath xmlns:m="http://schemas.openxmlformats.org/officeDocument/2006/math">
                    <m:r>
                      <a:rPr lang="en-US" sz="800" b="1" i="1" smtClean="0">
                        <a:solidFill>
                          <a:schemeClr val="bg1"/>
                        </a:solidFill>
                        <a:latin typeface="Cambria Math" charset="0"/>
                      </a:rPr>
                      <m:t>𝝀</m:t>
                    </m:r>
                  </m:oMath>
                </a14:m>
                <a:r>
                  <a:rPr lang="en-US" sz="800" b="1" i="1" dirty="0">
                    <a:solidFill>
                      <a:schemeClr val="bg1"/>
                    </a:solidFill>
                  </a:rPr>
                  <a:t> &lt; 1</a:t>
                </a:r>
                <a:endParaRPr lang="en-US" sz="800" dirty="0">
                  <a:solidFill>
                    <a:schemeClr val="bg1"/>
                  </a:solidFill>
                  <a:latin typeface="Arial" panose="020B0604020202020204" pitchFamily="34" charset="0"/>
                  <a:cs typeface="Arial" panose="020B0604020202020204" pitchFamily="34" charset="0"/>
                </a:endParaRPr>
              </a:p>
            </p:txBody>
          </p:sp>
        </mc:Choice>
        <mc:Fallback xmlns="">
          <p:sp>
            <p:nvSpPr>
              <p:cNvPr id="67" name="TextBox 66">
                <a:extLst>
                  <a:ext uri="{FF2B5EF4-FFF2-40B4-BE49-F238E27FC236}">
                    <a16:creationId xmlns:a16="http://schemas.microsoft.com/office/drawing/2014/main" id="{6875937B-F9A3-A5D2-A806-0E61BDA80760}"/>
                  </a:ext>
                </a:extLst>
              </p:cNvPr>
              <p:cNvSpPr txBox="1">
                <a:spLocks noRot="1" noChangeAspect="1" noMove="1" noResize="1" noEditPoints="1" noAdjustHandles="1" noChangeArrowheads="1" noChangeShapeType="1" noTextEdit="1"/>
              </p:cNvSpPr>
              <p:nvPr/>
            </p:nvSpPr>
            <p:spPr>
              <a:xfrm>
                <a:off x="4468567" y="3411772"/>
                <a:ext cx="231068" cy="123111"/>
              </a:xfrm>
              <a:prstGeom prst="rect">
                <a:avLst/>
              </a:prstGeom>
              <a:blipFill>
                <a:blip r:embed="rId20"/>
                <a:stretch>
                  <a:fillRect l="-15000" t="-18182" r="-10000" b="-45455"/>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CF44ECA9-235D-291A-DF19-F746113017DA}"/>
                  </a:ext>
                </a:extLst>
              </p:cNvPr>
              <p:cNvSpPr txBox="1"/>
              <p:nvPr/>
            </p:nvSpPr>
            <p:spPr>
              <a:xfrm>
                <a:off x="4468567" y="4021693"/>
                <a:ext cx="231068" cy="123111"/>
              </a:xfrm>
              <a:prstGeom prst="rect">
                <a:avLst/>
              </a:prstGeom>
              <a:solidFill>
                <a:schemeClr val="tx1"/>
              </a:solidFill>
              <a:ln>
                <a:noFill/>
              </a:ln>
            </p:spPr>
            <p:txBody>
              <a:bodyPr wrap="square" lIns="0" tIns="0" rIns="0" bIns="0" rtlCol="0">
                <a:spAutoFit/>
              </a:bodyPr>
              <a:lstStyle/>
              <a:p>
                <a14:m>
                  <m:oMath xmlns:m="http://schemas.openxmlformats.org/officeDocument/2006/math">
                    <m:r>
                      <a:rPr lang="en-US" sz="800" b="1" i="1" smtClean="0">
                        <a:solidFill>
                          <a:schemeClr val="bg1"/>
                        </a:solidFill>
                        <a:latin typeface="Cambria Math" charset="0"/>
                      </a:rPr>
                      <m:t>𝝀</m:t>
                    </m:r>
                  </m:oMath>
                </a14:m>
                <a:r>
                  <a:rPr lang="en-US" sz="800" b="1" i="1" dirty="0">
                    <a:solidFill>
                      <a:schemeClr val="bg1"/>
                    </a:solidFill>
                  </a:rPr>
                  <a:t> &lt; 1</a:t>
                </a:r>
                <a:endParaRPr lang="en-US" sz="800" dirty="0">
                  <a:solidFill>
                    <a:schemeClr val="bg1"/>
                  </a:solidFill>
                  <a:latin typeface="Arial" panose="020B0604020202020204" pitchFamily="34" charset="0"/>
                  <a:cs typeface="Arial" panose="020B0604020202020204" pitchFamily="34" charset="0"/>
                </a:endParaRPr>
              </a:p>
            </p:txBody>
          </p:sp>
        </mc:Choice>
        <mc:Fallback xmlns="">
          <p:sp>
            <p:nvSpPr>
              <p:cNvPr id="68" name="TextBox 67">
                <a:extLst>
                  <a:ext uri="{FF2B5EF4-FFF2-40B4-BE49-F238E27FC236}">
                    <a16:creationId xmlns:a16="http://schemas.microsoft.com/office/drawing/2014/main" id="{CF44ECA9-235D-291A-DF19-F746113017DA}"/>
                  </a:ext>
                </a:extLst>
              </p:cNvPr>
              <p:cNvSpPr txBox="1">
                <a:spLocks noRot="1" noChangeAspect="1" noMove="1" noResize="1" noEditPoints="1" noAdjustHandles="1" noChangeArrowheads="1" noChangeShapeType="1" noTextEdit="1"/>
              </p:cNvSpPr>
              <p:nvPr/>
            </p:nvSpPr>
            <p:spPr>
              <a:xfrm>
                <a:off x="4468567" y="4021693"/>
                <a:ext cx="231068" cy="123111"/>
              </a:xfrm>
              <a:prstGeom prst="rect">
                <a:avLst/>
              </a:prstGeom>
              <a:blipFill>
                <a:blip r:embed="rId20"/>
                <a:stretch>
                  <a:fillRect l="-15000" t="-18182" r="-10000" b="-45455"/>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F49390B3-68FB-8CBD-6EC8-274713CED4DD}"/>
                  </a:ext>
                </a:extLst>
              </p:cNvPr>
              <p:cNvSpPr txBox="1"/>
              <p:nvPr/>
            </p:nvSpPr>
            <p:spPr>
              <a:xfrm>
                <a:off x="4470515" y="4673347"/>
                <a:ext cx="231068" cy="123111"/>
              </a:xfrm>
              <a:prstGeom prst="rect">
                <a:avLst/>
              </a:prstGeom>
              <a:solidFill>
                <a:schemeClr val="tx1"/>
              </a:solidFill>
              <a:ln>
                <a:noFill/>
              </a:ln>
            </p:spPr>
            <p:txBody>
              <a:bodyPr wrap="square" lIns="0" tIns="0" rIns="0" bIns="0" rtlCol="0">
                <a:spAutoFit/>
              </a:bodyPr>
              <a:lstStyle/>
              <a:p>
                <a14:m>
                  <m:oMath xmlns:m="http://schemas.openxmlformats.org/officeDocument/2006/math">
                    <m:r>
                      <a:rPr lang="en-US" sz="800" b="1" i="1" smtClean="0">
                        <a:solidFill>
                          <a:schemeClr val="bg1"/>
                        </a:solidFill>
                        <a:latin typeface="Cambria Math" charset="0"/>
                      </a:rPr>
                      <m:t>𝝀</m:t>
                    </m:r>
                  </m:oMath>
                </a14:m>
                <a:r>
                  <a:rPr lang="en-US" sz="800" b="1" i="1" dirty="0">
                    <a:solidFill>
                      <a:schemeClr val="bg1"/>
                    </a:solidFill>
                  </a:rPr>
                  <a:t> &lt; 1</a:t>
                </a:r>
                <a:endParaRPr lang="en-US" sz="800" dirty="0">
                  <a:solidFill>
                    <a:schemeClr val="bg1"/>
                  </a:solidFill>
                  <a:latin typeface="Arial" panose="020B0604020202020204" pitchFamily="34" charset="0"/>
                  <a:cs typeface="Arial" panose="020B0604020202020204" pitchFamily="34" charset="0"/>
                </a:endParaRPr>
              </a:p>
            </p:txBody>
          </p:sp>
        </mc:Choice>
        <mc:Fallback xmlns="">
          <p:sp>
            <p:nvSpPr>
              <p:cNvPr id="69" name="TextBox 68">
                <a:extLst>
                  <a:ext uri="{FF2B5EF4-FFF2-40B4-BE49-F238E27FC236}">
                    <a16:creationId xmlns:a16="http://schemas.microsoft.com/office/drawing/2014/main" id="{F49390B3-68FB-8CBD-6EC8-274713CED4DD}"/>
                  </a:ext>
                </a:extLst>
              </p:cNvPr>
              <p:cNvSpPr txBox="1">
                <a:spLocks noRot="1" noChangeAspect="1" noMove="1" noResize="1" noEditPoints="1" noAdjustHandles="1" noChangeArrowheads="1" noChangeShapeType="1" noTextEdit="1"/>
              </p:cNvSpPr>
              <p:nvPr/>
            </p:nvSpPr>
            <p:spPr>
              <a:xfrm>
                <a:off x="4470515" y="4673347"/>
                <a:ext cx="231068" cy="123111"/>
              </a:xfrm>
              <a:prstGeom prst="rect">
                <a:avLst/>
              </a:prstGeom>
              <a:blipFill>
                <a:blip r:embed="rId21"/>
                <a:stretch>
                  <a:fillRect l="-15000" t="-20000" r="-15000" b="-60000"/>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24F239BA-3291-221A-9842-952958B27D36}"/>
                  </a:ext>
                </a:extLst>
              </p:cNvPr>
              <p:cNvSpPr txBox="1"/>
              <p:nvPr/>
            </p:nvSpPr>
            <p:spPr>
              <a:xfrm>
                <a:off x="4457294" y="5241245"/>
                <a:ext cx="231068" cy="123111"/>
              </a:xfrm>
              <a:prstGeom prst="rect">
                <a:avLst/>
              </a:prstGeom>
              <a:solidFill>
                <a:schemeClr val="tx1"/>
              </a:solidFill>
              <a:ln>
                <a:noFill/>
              </a:ln>
            </p:spPr>
            <p:txBody>
              <a:bodyPr wrap="square" lIns="0" tIns="0" rIns="0" bIns="0" rtlCol="0">
                <a:spAutoFit/>
              </a:bodyPr>
              <a:lstStyle/>
              <a:p>
                <a14:m>
                  <m:oMath xmlns:m="http://schemas.openxmlformats.org/officeDocument/2006/math">
                    <m:r>
                      <a:rPr lang="en-US" sz="800" b="1" i="1" smtClean="0">
                        <a:solidFill>
                          <a:schemeClr val="bg1"/>
                        </a:solidFill>
                        <a:latin typeface="Cambria Math" charset="0"/>
                      </a:rPr>
                      <m:t>𝝀</m:t>
                    </m:r>
                  </m:oMath>
                </a14:m>
                <a:r>
                  <a:rPr lang="en-US" sz="800" b="1" i="1" dirty="0">
                    <a:solidFill>
                      <a:schemeClr val="bg1"/>
                    </a:solidFill>
                  </a:rPr>
                  <a:t> &lt; 1</a:t>
                </a:r>
                <a:endParaRPr lang="en-US" sz="800" dirty="0">
                  <a:solidFill>
                    <a:schemeClr val="bg1"/>
                  </a:solidFill>
                  <a:latin typeface="Arial" panose="020B0604020202020204" pitchFamily="34" charset="0"/>
                  <a:cs typeface="Arial" panose="020B0604020202020204" pitchFamily="34" charset="0"/>
                </a:endParaRPr>
              </a:p>
            </p:txBody>
          </p:sp>
        </mc:Choice>
        <mc:Fallback xmlns="">
          <p:sp>
            <p:nvSpPr>
              <p:cNvPr id="70" name="TextBox 69">
                <a:extLst>
                  <a:ext uri="{FF2B5EF4-FFF2-40B4-BE49-F238E27FC236}">
                    <a16:creationId xmlns:a16="http://schemas.microsoft.com/office/drawing/2014/main" id="{24F239BA-3291-221A-9842-952958B27D36}"/>
                  </a:ext>
                </a:extLst>
              </p:cNvPr>
              <p:cNvSpPr txBox="1">
                <a:spLocks noRot="1" noChangeAspect="1" noMove="1" noResize="1" noEditPoints="1" noAdjustHandles="1" noChangeArrowheads="1" noChangeShapeType="1" noTextEdit="1"/>
              </p:cNvSpPr>
              <p:nvPr/>
            </p:nvSpPr>
            <p:spPr>
              <a:xfrm>
                <a:off x="4457294" y="5241245"/>
                <a:ext cx="231068" cy="123111"/>
              </a:xfrm>
              <a:prstGeom prst="rect">
                <a:avLst/>
              </a:prstGeom>
              <a:blipFill>
                <a:blip r:embed="rId22"/>
                <a:stretch>
                  <a:fillRect l="-15000" t="-18182" r="-10000" b="-54545"/>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81E5DEB5-DDB5-4198-3445-B68E31408E71}"/>
                  </a:ext>
                </a:extLst>
              </p:cNvPr>
              <p:cNvSpPr txBox="1"/>
              <p:nvPr/>
            </p:nvSpPr>
            <p:spPr>
              <a:xfrm>
                <a:off x="4421428" y="5885871"/>
                <a:ext cx="231068" cy="123111"/>
              </a:xfrm>
              <a:prstGeom prst="rect">
                <a:avLst/>
              </a:prstGeom>
              <a:solidFill>
                <a:schemeClr val="tx1"/>
              </a:solidFill>
              <a:ln>
                <a:noFill/>
              </a:ln>
            </p:spPr>
            <p:txBody>
              <a:bodyPr wrap="square" lIns="0" tIns="0" rIns="0" bIns="0" rtlCol="0">
                <a:spAutoFit/>
              </a:bodyPr>
              <a:lstStyle/>
              <a:p>
                <a14:m>
                  <m:oMath xmlns:m="http://schemas.openxmlformats.org/officeDocument/2006/math">
                    <m:r>
                      <a:rPr lang="en-US" sz="800" b="1" i="1" smtClean="0">
                        <a:solidFill>
                          <a:schemeClr val="bg1"/>
                        </a:solidFill>
                        <a:latin typeface="Cambria Math" charset="0"/>
                      </a:rPr>
                      <m:t>𝝀</m:t>
                    </m:r>
                  </m:oMath>
                </a14:m>
                <a:r>
                  <a:rPr lang="en-US" sz="800" b="1" i="1" dirty="0">
                    <a:solidFill>
                      <a:schemeClr val="bg1"/>
                    </a:solidFill>
                  </a:rPr>
                  <a:t> &lt; 1</a:t>
                </a:r>
                <a:endParaRPr lang="en-US" sz="800" dirty="0">
                  <a:solidFill>
                    <a:schemeClr val="bg1"/>
                  </a:solidFill>
                  <a:latin typeface="Arial" panose="020B0604020202020204" pitchFamily="34" charset="0"/>
                  <a:cs typeface="Arial" panose="020B0604020202020204" pitchFamily="34" charset="0"/>
                </a:endParaRPr>
              </a:p>
            </p:txBody>
          </p:sp>
        </mc:Choice>
        <mc:Fallback xmlns="">
          <p:sp>
            <p:nvSpPr>
              <p:cNvPr id="71" name="TextBox 70">
                <a:extLst>
                  <a:ext uri="{FF2B5EF4-FFF2-40B4-BE49-F238E27FC236}">
                    <a16:creationId xmlns:a16="http://schemas.microsoft.com/office/drawing/2014/main" id="{81E5DEB5-DDB5-4198-3445-B68E31408E71}"/>
                  </a:ext>
                </a:extLst>
              </p:cNvPr>
              <p:cNvSpPr txBox="1">
                <a:spLocks noRot="1" noChangeAspect="1" noMove="1" noResize="1" noEditPoints="1" noAdjustHandles="1" noChangeArrowheads="1" noChangeShapeType="1" noTextEdit="1"/>
              </p:cNvSpPr>
              <p:nvPr/>
            </p:nvSpPr>
            <p:spPr>
              <a:xfrm>
                <a:off x="4421428" y="5885871"/>
                <a:ext cx="231068" cy="123111"/>
              </a:xfrm>
              <a:prstGeom prst="rect">
                <a:avLst/>
              </a:prstGeom>
              <a:blipFill>
                <a:blip r:embed="rId23"/>
                <a:stretch>
                  <a:fillRect l="-15789" t="-18182" r="-15789" b="-45455"/>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90AAFDD3-D182-3F44-1A16-5964B9922993}"/>
                  </a:ext>
                </a:extLst>
              </p:cNvPr>
              <p:cNvSpPr txBox="1"/>
              <p:nvPr/>
            </p:nvSpPr>
            <p:spPr>
              <a:xfrm>
                <a:off x="4379734" y="6461124"/>
                <a:ext cx="231068" cy="123111"/>
              </a:xfrm>
              <a:prstGeom prst="rect">
                <a:avLst/>
              </a:prstGeom>
              <a:solidFill>
                <a:schemeClr val="tx1"/>
              </a:solidFill>
              <a:ln>
                <a:noFill/>
              </a:ln>
            </p:spPr>
            <p:txBody>
              <a:bodyPr wrap="square" lIns="0" tIns="0" rIns="0" bIns="0" rtlCol="0">
                <a:spAutoFit/>
              </a:bodyPr>
              <a:lstStyle/>
              <a:p>
                <a14:m>
                  <m:oMath xmlns:m="http://schemas.openxmlformats.org/officeDocument/2006/math">
                    <m:r>
                      <a:rPr lang="en-US" sz="800" b="1" i="1" smtClean="0">
                        <a:solidFill>
                          <a:schemeClr val="bg1"/>
                        </a:solidFill>
                        <a:latin typeface="Cambria Math" charset="0"/>
                      </a:rPr>
                      <m:t>𝝀</m:t>
                    </m:r>
                  </m:oMath>
                </a14:m>
                <a:r>
                  <a:rPr lang="en-US" sz="800" b="1" i="1" dirty="0">
                    <a:solidFill>
                      <a:schemeClr val="bg1"/>
                    </a:solidFill>
                  </a:rPr>
                  <a:t> &lt; 1</a:t>
                </a:r>
                <a:endParaRPr lang="en-US" sz="800" dirty="0">
                  <a:solidFill>
                    <a:schemeClr val="bg1"/>
                  </a:solidFill>
                  <a:latin typeface="Arial" panose="020B0604020202020204" pitchFamily="34" charset="0"/>
                  <a:cs typeface="Arial" panose="020B0604020202020204" pitchFamily="34" charset="0"/>
                </a:endParaRPr>
              </a:p>
            </p:txBody>
          </p:sp>
        </mc:Choice>
        <mc:Fallback xmlns="">
          <p:sp>
            <p:nvSpPr>
              <p:cNvPr id="72" name="TextBox 71">
                <a:extLst>
                  <a:ext uri="{FF2B5EF4-FFF2-40B4-BE49-F238E27FC236}">
                    <a16:creationId xmlns:a16="http://schemas.microsoft.com/office/drawing/2014/main" id="{90AAFDD3-D182-3F44-1A16-5964B9922993}"/>
                  </a:ext>
                </a:extLst>
              </p:cNvPr>
              <p:cNvSpPr txBox="1">
                <a:spLocks noRot="1" noChangeAspect="1" noMove="1" noResize="1" noEditPoints="1" noAdjustHandles="1" noChangeArrowheads="1" noChangeShapeType="1" noTextEdit="1"/>
              </p:cNvSpPr>
              <p:nvPr/>
            </p:nvSpPr>
            <p:spPr>
              <a:xfrm>
                <a:off x="4379734" y="6461124"/>
                <a:ext cx="231068" cy="123111"/>
              </a:xfrm>
              <a:prstGeom prst="rect">
                <a:avLst/>
              </a:prstGeom>
              <a:blipFill>
                <a:blip r:embed="rId24"/>
                <a:stretch>
                  <a:fillRect l="-15789" t="-18182" r="-21053" b="-54545"/>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2AA24ABC-E886-8DA5-AC30-EA8D35E323BF}"/>
                  </a:ext>
                </a:extLst>
              </p:cNvPr>
              <p:cNvSpPr txBox="1"/>
              <p:nvPr/>
            </p:nvSpPr>
            <p:spPr>
              <a:xfrm>
                <a:off x="1269331" y="6309553"/>
                <a:ext cx="231068" cy="123111"/>
              </a:xfrm>
              <a:prstGeom prst="rect">
                <a:avLst/>
              </a:prstGeom>
              <a:noFill/>
              <a:ln>
                <a:noFill/>
              </a:ln>
            </p:spPr>
            <p:txBody>
              <a:bodyPr wrap="square" lIns="0" tIns="0" rIns="0" bIns="0" rtlCol="0">
                <a:spAutoFit/>
              </a:bodyPr>
              <a:lstStyle/>
              <a:p>
                <a14:m>
                  <m:oMath xmlns:m="http://schemas.openxmlformats.org/officeDocument/2006/math">
                    <m:r>
                      <a:rPr lang="en-US" sz="800" b="1" i="1" smtClean="0">
                        <a:solidFill>
                          <a:schemeClr val="tx1"/>
                        </a:solidFill>
                        <a:latin typeface="Cambria Math" charset="0"/>
                      </a:rPr>
                      <m:t>𝝀</m:t>
                    </m:r>
                  </m:oMath>
                </a14:m>
                <a:r>
                  <a:rPr lang="en-US" sz="800" b="1" i="1" dirty="0">
                    <a:solidFill>
                      <a:schemeClr val="tx1"/>
                    </a:solidFill>
                  </a:rPr>
                  <a:t> &gt; 1</a:t>
                </a:r>
                <a:endParaRPr lang="en-US" sz="800" dirty="0">
                  <a:solidFill>
                    <a:schemeClr val="tx1"/>
                  </a:solidFill>
                  <a:latin typeface="Arial" panose="020B0604020202020204" pitchFamily="34" charset="0"/>
                  <a:cs typeface="Arial" panose="020B0604020202020204" pitchFamily="34" charset="0"/>
                </a:endParaRPr>
              </a:p>
            </p:txBody>
          </p:sp>
        </mc:Choice>
        <mc:Fallback xmlns="">
          <p:sp>
            <p:nvSpPr>
              <p:cNvPr id="73" name="TextBox 72">
                <a:extLst>
                  <a:ext uri="{FF2B5EF4-FFF2-40B4-BE49-F238E27FC236}">
                    <a16:creationId xmlns:a16="http://schemas.microsoft.com/office/drawing/2014/main" id="{2AA24ABC-E886-8DA5-AC30-EA8D35E323BF}"/>
                  </a:ext>
                </a:extLst>
              </p:cNvPr>
              <p:cNvSpPr txBox="1">
                <a:spLocks noRot="1" noChangeAspect="1" noMove="1" noResize="1" noEditPoints="1" noAdjustHandles="1" noChangeArrowheads="1" noChangeShapeType="1" noTextEdit="1"/>
              </p:cNvSpPr>
              <p:nvPr/>
            </p:nvSpPr>
            <p:spPr>
              <a:xfrm>
                <a:off x="1269331" y="6309553"/>
                <a:ext cx="231068" cy="123111"/>
              </a:xfrm>
              <a:prstGeom prst="rect">
                <a:avLst/>
              </a:prstGeom>
              <a:blipFill>
                <a:blip r:embed="rId25"/>
                <a:stretch>
                  <a:fillRect l="-15000" t="-18182" r="-10000" b="-54545"/>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73BB1EAB-A525-E528-6EB7-5642AB161E65}"/>
                  </a:ext>
                </a:extLst>
              </p:cNvPr>
              <p:cNvSpPr txBox="1"/>
              <p:nvPr/>
            </p:nvSpPr>
            <p:spPr>
              <a:xfrm>
                <a:off x="1250212" y="5734744"/>
                <a:ext cx="231068" cy="123111"/>
              </a:xfrm>
              <a:prstGeom prst="rect">
                <a:avLst/>
              </a:prstGeom>
              <a:noFill/>
              <a:ln>
                <a:noFill/>
              </a:ln>
            </p:spPr>
            <p:txBody>
              <a:bodyPr wrap="square" lIns="0" tIns="0" rIns="0" bIns="0" rtlCol="0">
                <a:spAutoFit/>
              </a:bodyPr>
              <a:lstStyle/>
              <a:p>
                <a14:m>
                  <m:oMath xmlns:m="http://schemas.openxmlformats.org/officeDocument/2006/math">
                    <m:r>
                      <a:rPr lang="en-US" sz="800" b="1" i="1" smtClean="0">
                        <a:solidFill>
                          <a:schemeClr val="tx1"/>
                        </a:solidFill>
                        <a:latin typeface="Cambria Math" charset="0"/>
                      </a:rPr>
                      <m:t>𝝀</m:t>
                    </m:r>
                  </m:oMath>
                </a14:m>
                <a:r>
                  <a:rPr lang="en-US" sz="800" b="1" i="1" dirty="0">
                    <a:solidFill>
                      <a:schemeClr val="tx1"/>
                    </a:solidFill>
                  </a:rPr>
                  <a:t> &gt; 1</a:t>
                </a:r>
                <a:endParaRPr lang="en-US" sz="800" dirty="0">
                  <a:solidFill>
                    <a:schemeClr val="tx1"/>
                  </a:solidFill>
                  <a:latin typeface="Arial" panose="020B0604020202020204" pitchFamily="34" charset="0"/>
                  <a:cs typeface="Arial" panose="020B0604020202020204" pitchFamily="34" charset="0"/>
                </a:endParaRPr>
              </a:p>
            </p:txBody>
          </p:sp>
        </mc:Choice>
        <mc:Fallback xmlns="">
          <p:sp>
            <p:nvSpPr>
              <p:cNvPr id="74" name="TextBox 73">
                <a:extLst>
                  <a:ext uri="{FF2B5EF4-FFF2-40B4-BE49-F238E27FC236}">
                    <a16:creationId xmlns:a16="http://schemas.microsoft.com/office/drawing/2014/main" id="{73BB1EAB-A525-E528-6EB7-5642AB161E65}"/>
                  </a:ext>
                </a:extLst>
              </p:cNvPr>
              <p:cNvSpPr txBox="1">
                <a:spLocks noRot="1" noChangeAspect="1" noMove="1" noResize="1" noEditPoints="1" noAdjustHandles="1" noChangeArrowheads="1" noChangeShapeType="1" noTextEdit="1"/>
              </p:cNvSpPr>
              <p:nvPr/>
            </p:nvSpPr>
            <p:spPr>
              <a:xfrm>
                <a:off x="1250212" y="5734744"/>
                <a:ext cx="231068" cy="123111"/>
              </a:xfrm>
              <a:prstGeom prst="rect">
                <a:avLst/>
              </a:prstGeom>
              <a:blipFill>
                <a:blip r:embed="rId26"/>
                <a:stretch>
                  <a:fillRect l="-15789" t="-18182" r="-15789" b="-45455"/>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EC8CC61A-8296-BD61-BB3E-15DFA95D1F92}"/>
                  </a:ext>
                </a:extLst>
              </p:cNvPr>
              <p:cNvSpPr txBox="1"/>
              <p:nvPr/>
            </p:nvSpPr>
            <p:spPr>
              <a:xfrm>
                <a:off x="1257987" y="5134374"/>
                <a:ext cx="231068" cy="123111"/>
              </a:xfrm>
              <a:prstGeom prst="rect">
                <a:avLst/>
              </a:prstGeom>
              <a:noFill/>
              <a:ln>
                <a:noFill/>
              </a:ln>
            </p:spPr>
            <p:txBody>
              <a:bodyPr wrap="square" lIns="0" tIns="0" rIns="0" bIns="0" rtlCol="0">
                <a:spAutoFit/>
              </a:bodyPr>
              <a:lstStyle/>
              <a:p>
                <a14:m>
                  <m:oMath xmlns:m="http://schemas.openxmlformats.org/officeDocument/2006/math">
                    <m:r>
                      <a:rPr lang="en-US" sz="800" b="1" i="1" smtClean="0">
                        <a:solidFill>
                          <a:schemeClr val="tx1"/>
                        </a:solidFill>
                        <a:latin typeface="Cambria Math" charset="0"/>
                      </a:rPr>
                      <m:t>𝝀</m:t>
                    </m:r>
                  </m:oMath>
                </a14:m>
                <a:r>
                  <a:rPr lang="en-US" sz="800" b="1" i="1" dirty="0">
                    <a:solidFill>
                      <a:schemeClr val="tx1"/>
                    </a:solidFill>
                  </a:rPr>
                  <a:t> &gt; 1</a:t>
                </a:r>
                <a:endParaRPr lang="en-US" sz="800" dirty="0">
                  <a:solidFill>
                    <a:schemeClr val="tx1"/>
                  </a:solidFill>
                  <a:latin typeface="Arial" panose="020B0604020202020204" pitchFamily="34" charset="0"/>
                  <a:cs typeface="Arial" panose="020B0604020202020204" pitchFamily="34" charset="0"/>
                </a:endParaRPr>
              </a:p>
            </p:txBody>
          </p:sp>
        </mc:Choice>
        <mc:Fallback xmlns="">
          <p:sp>
            <p:nvSpPr>
              <p:cNvPr id="75" name="TextBox 74">
                <a:extLst>
                  <a:ext uri="{FF2B5EF4-FFF2-40B4-BE49-F238E27FC236}">
                    <a16:creationId xmlns:a16="http://schemas.microsoft.com/office/drawing/2014/main" id="{EC8CC61A-8296-BD61-BB3E-15DFA95D1F92}"/>
                  </a:ext>
                </a:extLst>
              </p:cNvPr>
              <p:cNvSpPr txBox="1">
                <a:spLocks noRot="1" noChangeAspect="1" noMove="1" noResize="1" noEditPoints="1" noAdjustHandles="1" noChangeArrowheads="1" noChangeShapeType="1" noTextEdit="1"/>
              </p:cNvSpPr>
              <p:nvPr/>
            </p:nvSpPr>
            <p:spPr>
              <a:xfrm>
                <a:off x="1257987" y="5134374"/>
                <a:ext cx="231068" cy="123111"/>
              </a:xfrm>
              <a:prstGeom prst="rect">
                <a:avLst/>
              </a:prstGeom>
              <a:blipFill>
                <a:blip r:embed="rId27"/>
                <a:stretch>
                  <a:fillRect l="-10000" t="-20000" r="-15000" b="-60000"/>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14972DCE-D6D1-F083-3711-E0C5ECE38AE2}"/>
                  </a:ext>
                </a:extLst>
              </p:cNvPr>
              <p:cNvSpPr txBox="1"/>
              <p:nvPr/>
            </p:nvSpPr>
            <p:spPr>
              <a:xfrm>
                <a:off x="1250212" y="4534867"/>
                <a:ext cx="231068" cy="123111"/>
              </a:xfrm>
              <a:prstGeom prst="rect">
                <a:avLst/>
              </a:prstGeom>
              <a:noFill/>
              <a:ln>
                <a:noFill/>
              </a:ln>
            </p:spPr>
            <p:txBody>
              <a:bodyPr wrap="square" lIns="0" tIns="0" rIns="0" bIns="0" rtlCol="0">
                <a:spAutoFit/>
              </a:bodyPr>
              <a:lstStyle/>
              <a:p>
                <a14:m>
                  <m:oMath xmlns:m="http://schemas.openxmlformats.org/officeDocument/2006/math">
                    <m:r>
                      <a:rPr lang="en-US" sz="800" b="1" i="1" smtClean="0">
                        <a:solidFill>
                          <a:schemeClr val="tx1"/>
                        </a:solidFill>
                        <a:latin typeface="Cambria Math" charset="0"/>
                      </a:rPr>
                      <m:t>𝝀</m:t>
                    </m:r>
                  </m:oMath>
                </a14:m>
                <a:r>
                  <a:rPr lang="en-US" sz="800" b="1" i="1" dirty="0">
                    <a:solidFill>
                      <a:schemeClr val="tx1"/>
                    </a:solidFill>
                  </a:rPr>
                  <a:t> &gt; 1</a:t>
                </a:r>
                <a:endParaRPr lang="en-US" sz="800" dirty="0">
                  <a:solidFill>
                    <a:schemeClr val="tx1"/>
                  </a:solidFill>
                  <a:latin typeface="Arial" panose="020B0604020202020204" pitchFamily="34" charset="0"/>
                  <a:cs typeface="Arial" panose="020B0604020202020204" pitchFamily="34" charset="0"/>
                </a:endParaRPr>
              </a:p>
            </p:txBody>
          </p:sp>
        </mc:Choice>
        <mc:Fallback xmlns="">
          <p:sp>
            <p:nvSpPr>
              <p:cNvPr id="76" name="TextBox 75">
                <a:extLst>
                  <a:ext uri="{FF2B5EF4-FFF2-40B4-BE49-F238E27FC236}">
                    <a16:creationId xmlns:a16="http://schemas.microsoft.com/office/drawing/2014/main" id="{14972DCE-D6D1-F083-3711-E0C5ECE38AE2}"/>
                  </a:ext>
                </a:extLst>
              </p:cNvPr>
              <p:cNvSpPr txBox="1">
                <a:spLocks noRot="1" noChangeAspect="1" noMove="1" noResize="1" noEditPoints="1" noAdjustHandles="1" noChangeArrowheads="1" noChangeShapeType="1" noTextEdit="1"/>
              </p:cNvSpPr>
              <p:nvPr/>
            </p:nvSpPr>
            <p:spPr>
              <a:xfrm>
                <a:off x="1250212" y="4534867"/>
                <a:ext cx="231068" cy="123111"/>
              </a:xfrm>
              <a:prstGeom prst="rect">
                <a:avLst/>
              </a:prstGeom>
              <a:blipFill>
                <a:blip r:embed="rId28"/>
                <a:stretch>
                  <a:fillRect l="-15789" t="-20000" r="-15789" b="-60000"/>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F5EF8F4C-17EE-79B0-8557-E774DFEAD8C1}"/>
                  </a:ext>
                </a:extLst>
              </p:cNvPr>
              <p:cNvSpPr txBox="1"/>
              <p:nvPr/>
            </p:nvSpPr>
            <p:spPr>
              <a:xfrm>
                <a:off x="1254418" y="3878133"/>
                <a:ext cx="231068" cy="123111"/>
              </a:xfrm>
              <a:prstGeom prst="rect">
                <a:avLst/>
              </a:prstGeom>
              <a:noFill/>
              <a:ln>
                <a:noFill/>
              </a:ln>
            </p:spPr>
            <p:txBody>
              <a:bodyPr wrap="square" lIns="0" tIns="0" rIns="0" bIns="0" rtlCol="0">
                <a:spAutoFit/>
              </a:bodyPr>
              <a:lstStyle/>
              <a:p>
                <a14:m>
                  <m:oMath xmlns:m="http://schemas.openxmlformats.org/officeDocument/2006/math">
                    <m:r>
                      <a:rPr lang="en-US" sz="800" b="1" i="1" smtClean="0">
                        <a:solidFill>
                          <a:schemeClr val="tx1"/>
                        </a:solidFill>
                        <a:latin typeface="Cambria Math" charset="0"/>
                      </a:rPr>
                      <m:t>𝝀</m:t>
                    </m:r>
                  </m:oMath>
                </a14:m>
                <a:r>
                  <a:rPr lang="en-US" sz="800" b="1" i="1" dirty="0">
                    <a:solidFill>
                      <a:schemeClr val="tx1"/>
                    </a:solidFill>
                  </a:rPr>
                  <a:t> &gt; 1</a:t>
                </a:r>
                <a:endParaRPr lang="en-US" sz="800" dirty="0">
                  <a:solidFill>
                    <a:schemeClr val="tx1"/>
                  </a:solidFill>
                  <a:latin typeface="Arial" panose="020B0604020202020204" pitchFamily="34" charset="0"/>
                  <a:cs typeface="Arial" panose="020B0604020202020204" pitchFamily="34" charset="0"/>
                </a:endParaRPr>
              </a:p>
            </p:txBody>
          </p:sp>
        </mc:Choice>
        <mc:Fallback xmlns="">
          <p:sp>
            <p:nvSpPr>
              <p:cNvPr id="77" name="TextBox 76">
                <a:extLst>
                  <a:ext uri="{FF2B5EF4-FFF2-40B4-BE49-F238E27FC236}">
                    <a16:creationId xmlns:a16="http://schemas.microsoft.com/office/drawing/2014/main" id="{F5EF8F4C-17EE-79B0-8557-E774DFEAD8C1}"/>
                  </a:ext>
                </a:extLst>
              </p:cNvPr>
              <p:cNvSpPr txBox="1">
                <a:spLocks noRot="1" noChangeAspect="1" noMove="1" noResize="1" noEditPoints="1" noAdjustHandles="1" noChangeArrowheads="1" noChangeShapeType="1" noTextEdit="1"/>
              </p:cNvSpPr>
              <p:nvPr/>
            </p:nvSpPr>
            <p:spPr>
              <a:xfrm>
                <a:off x="1254418" y="3878133"/>
                <a:ext cx="231068" cy="123111"/>
              </a:xfrm>
              <a:prstGeom prst="rect">
                <a:avLst/>
              </a:prstGeom>
              <a:blipFill>
                <a:blip r:embed="rId29"/>
                <a:stretch>
                  <a:fillRect l="-15000" t="-20000" r="-15000" b="-60000"/>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74227507-91A7-A928-31D2-BAAA0D8647CB}"/>
                  </a:ext>
                </a:extLst>
              </p:cNvPr>
              <p:cNvSpPr txBox="1"/>
              <p:nvPr/>
            </p:nvSpPr>
            <p:spPr>
              <a:xfrm>
                <a:off x="1231093" y="3303237"/>
                <a:ext cx="231068" cy="123111"/>
              </a:xfrm>
              <a:prstGeom prst="rect">
                <a:avLst/>
              </a:prstGeom>
              <a:noFill/>
              <a:ln>
                <a:noFill/>
              </a:ln>
            </p:spPr>
            <p:txBody>
              <a:bodyPr wrap="square" lIns="0" tIns="0" rIns="0" bIns="0" rtlCol="0">
                <a:spAutoFit/>
              </a:bodyPr>
              <a:lstStyle/>
              <a:p>
                <a14:m>
                  <m:oMath xmlns:m="http://schemas.openxmlformats.org/officeDocument/2006/math">
                    <m:r>
                      <a:rPr lang="en-US" sz="800" b="1" i="1" smtClean="0">
                        <a:solidFill>
                          <a:schemeClr val="tx1"/>
                        </a:solidFill>
                        <a:latin typeface="Cambria Math" charset="0"/>
                      </a:rPr>
                      <m:t>𝝀</m:t>
                    </m:r>
                  </m:oMath>
                </a14:m>
                <a:r>
                  <a:rPr lang="en-US" sz="800" b="1" i="1" dirty="0">
                    <a:solidFill>
                      <a:schemeClr val="tx1"/>
                    </a:solidFill>
                  </a:rPr>
                  <a:t> &gt; 1</a:t>
                </a:r>
                <a:endParaRPr lang="en-US" sz="800" dirty="0">
                  <a:solidFill>
                    <a:schemeClr val="tx1"/>
                  </a:solidFill>
                  <a:latin typeface="Arial" panose="020B0604020202020204" pitchFamily="34" charset="0"/>
                  <a:cs typeface="Arial" panose="020B0604020202020204" pitchFamily="34" charset="0"/>
                </a:endParaRPr>
              </a:p>
            </p:txBody>
          </p:sp>
        </mc:Choice>
        <mc:Fallback xmlns="">
          <p:sp>
            <p:nvSpPr>
              <p:cNvPr id="78" name="TextBox 77">
                <a:extLst>
                  <a:ext uri="{FF2B5EF4-FFF2-40B4-BE49-F238E27FC236}">
                    <a16:creationId xmlns:a16="http://schemas.microsoft.com/office/drawing/2014/main" id="{74227507-91A7-A928-31D2-BAAA0D8647CB}"/>
                  </a:ext>
                </a:extLst>
              </p:cNvPr>
              <p:cNvSpPr txBox="1">
                <a:spLocks noRot="1" noChangeAspect="1" noMove="1" noResize="1" noEditPoints="1" noAdjustHandles="1" noChangeArrowheads="1" noChangeShapeType="1" noTextEdit="1"/>
              </p:cNvSpPr>
              <p:nvPr/>
            </p:nvSpPr>
            <p:spPr>
              <a:xfrm>
                <a:off x="1231093" y="3303237"/>
                <a:ext cx="231068" cy="123111"/>
              </a:xfrm>
              <a:prstGeom prst="rect">
                <a:avLst/>
              </a:prstGeom>
              <a:blipFill>
                <a:blip r:embed="rId30"/>
                <a:stretch>
                  <a:fillRect l="-15000" t="-20000" r="-15000" b="-60000"/>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D162EC21-265A-E7A4-83E7-900375BB0DD2}"/>
                  </a:ext>
                </a:extLst>
              </p:cNvPr>
              <p:cNvSpPr txBox="1"/>
              <p:nvPr/>
            </p:nvSpPr>
            <p:spPr>
              <a:xfrm>
                <a:off x="1248746" y="2725434"/>
                <a:ext cx="231068" cy="123111"/>
              </a:xfrm>
              <a:prstGeom prst="rect">
                <a:avLst/>
              </a:prstGeom>
              <a:noFill/>
              <a:ln>
                <a:noFill/>
              </a:ln>
            </p:spPr>
            <p:txBody>
              <a:bodyPr wrap="square" lIns="0" tIns="0" rIns="0" bIns="0" rtlCol="0">
                <a:spAutoFit/>
              </a:bodyPr>
              <a:lstStyle/>
              <a:p>
                <a14:m>
                  <m:oMath xmlns:m="http://schemas.openxmlformats.org/officeDocument/2006/math">
                    <m:r>
                      <a:rPr lang="en-US" sz="800" b="1" i="1" smtClean="0">
                        <a:solidFill>
                          <a:schemeClr val="tx1"/>
                        </a:solidFill>
                        <a:latin typeface="Cambria Math" charset="0"/>
                      </a:rPr>
                      <m:t>𝝀</m:t>
                    </m:r>
                  </m:oMath>
                </a14:m>
                <a:r>
                  <a:rPr lang="en-US" sz="800" b="1" i="1" dirty="0">
                    <a:solidFill>
                      <a:schemeClr val="tx1"/>
                    </a:solidFill>
                  </a:rPr>
                  <a:t> &gt; 1</a:t>
                </a:r>
                <a:endParaRPr lang="en-US" sz="800" dirty="0">
                  <a:solidFill>
                    <a:schemeClr val="tx1"/>
                  </a:solidFill>
                  <a:latin typeface="Arial" panose="020B0604020202020204" pitchFamily="34" charset="0"/>
                  <a:cs typeface="Arial" panose="020B0604020202020204" pitchFamily="34" charset="0"/>
                </a:endParaRPr>
              </a:p>
            </p:txBody>
          </p:sp>
        </mc:Choice>
        <mc:Fallback xmlns="">
          <p:sp>
            <p:nvSpPr>
              <p:cNvPr id="79" name="TextBox 78">
                <a:extLst>
                  <a:ext uri="{FF2B5EF4-FFF2-40B4-BE49-F238E27FC236}">
                    <a16:creationId xmlns:a16="http://schemas.microsoft.com/office/drawing/2014/main" id="{D162EC21-265A-E7A4-83E7-900375BB0DD2}"/>
                  </a:ext>
                </a:extLst>
              </p:cNvPr>
              <p:cNvSpPr txBox="1">
                <a:spLocks noRot="1" noChangeAspect="1" noMove="1" noResize="1" noEditPoints="1" noAdjustHandles="1" noChangeArrowheads="1" noChangeShapeType="1" noTextEdit="1"/>
              </p:cNvSpPr>
              <p:nvPr/>
            </p:nvSpPr>
            <p:spPr>
              <a:xfrm>
                <a:off x="1248746" y="2725434"/>
                <a:ext cx="231068" cy="123111"/>
              </a:xfrm>
              <a:prstGeom prst="rect">
                <a:avLst/>
              </a:prstGeom>
              <a:blipFill>
                <a:blip r:embed="rId31"/>
                <a:stretch>
                  <a:fillRect l="-15789" t="-18182" r="-15789" b="-45455"/>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866004E4-8A63-0982-7291-25406AEAAF59}"/>
                  </a:ext>
                </a:extLst>
              </p:cNvPr>
              <p:cNvSpPr txBox="1"/>
              <p:nvPr/>
            </p:nvSpPr>
            <p:spPr>
              <a:xfrm>
                <a:off x="1238868" y="2110025"/>
                <a:ext cx="231068" cy="123111"/>
              </a:xfrm>
              <a:prstGeom prst="rect">
                <a:avLst/>
              </a:prstGeom>
              <a:noFill/>
              <a:ln>
                <a:noFill/>
              </a:ln>
            </p:spPr>
            <p:txBody>
              <a:bodyPr wrap="square" lIns="0" tIns="0" rIns="0" bIns="0" rtlCol="0">
                <a:spAutoFit/>
              </a:bodyPr>
              <a:lstStyle/>
              <a:p>
                <a14:m>
                  <m:oMath xmlns:m="http://schemas.openxmlformats.org/officeDocument/2006/math">
                    <m:r>
                      <a:rPr lang="en-US" sz="800" b="1" i="1" smtClean="0">
                        <a:solidFill>
                          <a:schemeClr val="tx1"/>
                        </a:solidFill>
                        <a:latin typeface="Cambria Math" charset="0"/>
                      </a:rPr>
                      <m:t>𝝀</m:t>
                    </m:r>
                  </m:oMath>
                </a14:m>
                <a:r>
                  <a:rPr lang="en-US" sz="800" b="1" i="1" dirty="0">
                    <a:solidFill>
                      <a:schemeClr val="tx1"/>
                    </a:solidFill>
                  </a:rPr>
                  <a:t> &gt; 1</a:t>
                </a:r>
                <a:endParaRPr lang="en-US" sz="800" dirty="0">
                  <a:solidFill>
                    <a:schemeClr val="tx1"/>
                  </a:solidFill>
                  <a:latin typeface="Arial" panose="020B0604020202020204" pitchFamily="34" charset="0"/>
                  <a:cs typeface="Arial" panose="020B0604020202020204" pitchFamily="34" charset="0"/>
                </a:endParaRPr>
              </a:p>
            </p:txBody>
          </p:sp>
        </mc:Choice>
        <mc:Fallback xmlns="">
          <p:sp>
            <p:nvSpPr>
              <p:cNvPr id="80" name="TextBox 79">
                <a:extLst>
                  <a:ext uri="{FF2B5EF4-FFF2-40B4-BE49-F238E27FC236}">
                    <a16:creationId xmlns:a16="http://schemas.microsoft.com/office/drawing/2014/main" id="{866004E4-8A63-0982-7291-25406AEAAF59}"/>
                  </a:ext>
                </a:extLst>
              </p:cNvPr>
              <p:cNvSpPr txBox="1">
                <a:spLocks noRot="1" noChangeAspect="1" noMove="1" noResize="1" noEditPoints="1" noAdjustHandles="1" noChangeArrowheads="1" noChangeShapeType="1" noTextEdit="1"/>
              </p:cNvSpPr>
              <p:nvPr/>
            </p:nvSpPr>
            <p:spPr>
              <a:xfrm>
                <a:off x="1238868" y="2110025"/>
                <a:ext cx="231068" cy="123111"/>
              </a:xfrm>
              <a:prstGeom prst="rect">
                <a:avLst/>
              </a:prstGeom>
              <a:blipFill>
                <a:blip r:embed="rId32"/>
                <a:stretch>
                  <a:fillRect l="-15789" t="-20000" r="-15789" b="-60000"/>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C1ED2F48-D700-4414-FD4D-4A0E80BB64BA}"/>
                  </a:ext>
                </a:extLst>
              </p:cNvPr>
              <p:cNvSpPr txBox="1"/>
              <p:nvPr/>
            </p:nvSpPr>
            <p:spPr>
              <a:xfrm>
                <a:off x="1269331" y="1509449"/>
                <a:ext cx="231068" cy="123111"/>
              </a:xfrm>
              <a:prstGeom prst="rect">
                <a:avLst/>
              </a:prstGeom>
              <a:noFill/>
              <a:ln>
                <a:noFill/>
              </a:ln>
            </p:spPr>
            <p:txBody>
              <a:bodyPr wrap="square" lIns="0" tIns="0" rIns="0" bIns="0" rtlCol="0">
                <a:spAutoFit/>
              </a:bodyPr>
              <a:lstStyle/>
              <a:p>
                <a14:m>
                  <m:oMath xmlns:m="http://schemas.openxmlformats.org/officeDocument/2006/math">
                    <m:r>
                      <a:rPr lang="en-US" sz="800" b="1" i="1" smtClean="0">
                        <a:solidFill>
                          <a:schemeClr val="tx1"/>
                        </a:solidFill>
                        <a:latin typeface="Cambria Math" charset="0"/>
                      </a:rPr>
                      <m:t>𝝀</m:t>
                    </m:r>
                  </m:oMath>
                </a14:m>
                <a:r>
                  <a:rPr lang="en-US" sz="800" b="1" i="1" dirty="0">
                    <a:solidFill>
                      <a:schemeClr val="tx1"/>
                    </a:solidFill>
                  </a:rPr>
                  <a:t> &gt; 1</a:t>
                </a:r>
                <a:endParaRPr lang="en-US" sz="800" dirty="0">
                  <a:solidFill>
                    <a:schemeClr val="tx1"/>
                  </a:solidFill>
                  <a:latin typeface="Arial" panose="020B0604020202020204" pitchFamily="34" charset="0"/>
                  <a:cs typeface="Arial" panose="020B0604020202020204" pitchFamily="34" charset="0"/>
                </a:endParaRPr>
              </a:p>
            </p:txBody>
          </p:sp>
        </mc:Choice>
        <mc:Fallback xmlns="">
          <p:sp>
            <p:nvSpPr>
              <p:cNvPr id="81" name="TextBox 80">
                <a:extLst>
                  <a:ext uri="{FF2B5EF4-FFF2-40B4-BE49-F238E27FC236}">
                    <a16:creationId xmlns:a16="http://schemas.microsoft.com/office/drawing/2014/main" id="{C1ED2F48-D700-4414-FD4D-4A0E80BB64BA}"/>
                  </a:ext>
                </a:extLst>
              </p:cNvPr>
              <p:cNvSpPr txBox="1">
                <a:spLocks noRot="1" noChangeAspect="1" noMove="1" noResize="1" noEditPoints="1" noAdjustHandles="1" noChangeArrowheads="1" noChangeShapeType="1" noTextEdit="1"/>
              </p:cNvSpPr>
              <p:nvPr/>
            </p:nvSpPr>
            <p:spPr>
              <a:xfrm>
                <a:off x="1269331" y="1509449"/>
                <a:ext cx="231068" cy="123111"/>
              </a:xfrm>
              <a:prstGeom prst="rect">
                <a:avLst/>
              </a:prstGeom>
              <a:blipFill>
                <a:blip r:embed="rId33"/>
                <a:stretch>
                  <a:fillRect l="-15000" t="-20000" r="-10000" b="-50000"/>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363B78F3-2003-95F7-9E62-B2ECCDB49B48}"/>
                  </a:ext>
                </a:extLst>
              </p:cNvPr>
              <p:cNvSpPr txBox="1"/>
              <p:nvPr/>
            </p:nvSpPr>
            <p:spPr>
              <a:xfrm>
                <a:off x="1234581" y="897242"/>
                <a:ext cx="231068" cy="123111"/>
              </a:xfrm>
              <a:prstGeom prst="rect">
                <a:avLst/>
              </a:prstGeom>
              <a:noFill/>
              <a:ln>
                <a:noFill/>
              </a:ln>
            </p:spPr>
            <p:txBody>
              <a:bodyPr wrap="square" lIns="0" tIns="0" rIns="0" bIns="0" rtlCol="0">
                <a:spAutoFit/>
              </a:bodyPr>
              <a:lstStyle/>
              <a:p>
                <a14:m>
                  <m:oMath xmlns:m="http://schemas.openxmlformats.org/officeDocument/2006/math">
                    <m:r>
                      <a:rPr lang="en-US" sz="800" b="1" i="1" smtClean="0">
                        <a:solidFill>
                          <a:schemeClr val="tx1"/>
                        </a:solidFill>
                        <a:latin typeface="Cambria Math" charset="0"/>
                      </a:rPr>
                      <m:t>𝝀</m:t>
                    </m:r>
                  </m:oMath>
                </a14:m>
                <a:r>
                  <a:rPr lang="en-US" sz="800" b="1" i="1" dirty="0">
                    <a:solidFill>
                      <a:schemeClr val="tx1"/>
                    </a:solidFill>
                  </a:rPr>
                  <a:t> &gt; 1</a:t>
                </a:r>
                <a:endParaRPr lang="en-US" sz="800" dirty="0">
                  <a:solidFill>
                    <a:schemeClr val="tx1"/>
                  </a:solidFill>
                  <a:latin typeface="Arial" panose="020B0604020202020204" pitchFamily="34" charset="0"/>
                  <a:cs typeface="Arial" panose="020B0604020202020204" pitchFamily="34" charset="0"/>
                </a:endParaRPr>
              </a:p>
            </p:txBody>
          </p:sp>
        </mc:Choice>
        <mc:Fallback xmlns="">
          <p:sp>
            <p:nvSpPr>
              <p:cNvPr id="82" name="TextBox 81">
                <a:extLst>
                  <a:ext uri="{FF2B5EF4-FFF2-40B4-BE49-F238E27FC236}">
                    <a16:creationId xmlns:a16="http://schemas.microsoft.com/office/drawing/2014/main" id="{363B78F3-2003-95F7-9E62-B2ECCDB49B48}"/>
                  </a:ext>
                </a:extLst>
              </p:cNvPr>
              <p:cNvSpPr txBox="1">
                <a:spLocks noRot="1" noChangeAspect="1" noMove="1" noResize="1" noEditPoints="1" noAdjustHandles="1" noChangeArrowheads="1" noChangeShapeType="1" noTextEdit="1"/>
              </p:cNvSpPr>
              <p:nvPr/>
            </p:nvSpPr>
            <p:spPr>
              <a:xfrm>
                <a:off x="1234581" y="897242"/>
                <a:ext cx="231068" cy="123111"/>
              </a:xfrm>
              <a:prstGeom prst="rect">
                <a:avLst/>
              </a:prstGeom>
              <a:blipFill>
                <a:blip r:embed="rId34"/>
                <a:stretch>
                  <a:fillRect l="-15789" t="-9091" r="-15789" b="-45455"/>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3D379A48-811A-92D6-8975-1392DB260171}"/>
                  </a:ext>
                </a:extLst>
              </p:cNvPr>
              <p:cNvSpPr txBox="1"/>
              <p:nvPr/>
            </p:nvSpPr>
            <p:spPr>
              <a:xfrm>
                <a:off x="1265762" y="315360"/>
                <a:ext cx="231068" cy="123111"/>
              </a:xfrm>
              <a:prstGeom prst="rect">
                <a:avLst/>
              </a:prstGeom>
              <a:noFill/>
              <a:ln>
                <a:noFill/>
              </a:ln>
            </p:spPr>
            <p:txBody>
              <a:bodyPr wrap="square" lIns="0" tIns="0" rIns="0" bIns="0" rtlCol="0">
                <a:spAutoFit/>
              </a:bodyPr>
              <a:lstStyle/>
              <a:p>
                <a14:m>
                  <m:oMath xmlns:m="http://schemas.openxmlformats.org/officeDocument/2006/math">
                    <m:r>
                      <a:rPr lang="en-US" sz="800" b="1" i="1" smtClean="0">
                        <a:solidFill>
                          <a:schemeClr val="tx1"/>
                        </a:solidFill>
                        <a:latin typeface="Cambria Math" charset="0"/>
                      </a:rPr>
                      <m:t>𝝀</m:t>
                    </m:r>
                  </m:oMath>
                </a14:m>
                <a:r>
                  <a:rPr lang="en-US" sz="800" b="1" i="1" dirty="0">
                    <a:solidFill>
                      <a:schemeClr val="tx1"/>
                    </a:solidFill>
                  </a:rPr>
                  <a:t> &gt; 1</a:t>
                </a:r>
                <a:endParaRPr lang="en-US" sz="800" dirty="0">
                  <a:solidFill>
                    <a:schemeClr val="tx1"/>
                  </a:solidFill>
                  <a:latin typeface="Arial" panose="020B0604020202020204" pitchFamily="34" charset="0"/>
                  <a:cs typeface="Arial" panose="020B0604020202020204" pitchFamily="34" charset="0"/>
                </a:endParaRPr>
              </a:p>
            </p:txBody>
          </p:sp>
        </mc:Choice>
        <mc:Fallback xmlns="">
          <p:sp>
            <p:nvSpPr>
              <p:cNvPr id="83" name="TextBox 82">
                <a:extLst>
                  <a:ext uri="{FF2B5EF4-FFF2-40B4-BE49-F238E27FC236}">
                    <a16:creationId xmlns:a16="http://schemas.microsoft.com/office/drawing/2014/main" id="{3D379A48-811A-92D6-8975-1392DB260171}"/>
                  </a:ext>
                </a:extLst>
              </p:cNvPr>
              <p:cNvSpPr txBox="1">
                <a:spLocks noRot="1" noChangeAspect="1" noMove="1" noResize="1" noEditPoints="1" noAdjustHandles="1" noChangeArrowheads="1" noChangeShapeType="1" noTextEdit="1"/>
              </p:cNvSpPr>
              <p:nvPr/>
            </p:nvSpPr>
            <p:spPr>
              <a:xfrm>
                <a:off x="1265762" y="315360"/>
                <a:ext cx="231068" cy="123111"/>
              </a:xfrm>
              <a:prstGeom prst="rect">
                <a:avLst/>
              </a:prstGeom>
              <a:blipFill>
                <a:blip r:embed="rId35"/>
                <a:stretch>
                  <a:fillRect l="-15000" t="-9091" r="-10000" b="-45455"/>
                </a:stretch>
              </a:blipFill>
              <a:ln>
                <a:noFill/>
              </a:ln>
            </p:spPr>
            <p:txBody>
              <a:bodyPr/>
              <a:lstStyle/>
              <a:p>
                <a:r>
                  <a:rPr lang="en-US">
                    <a:noFill/>
                  </a:rPr>
                  <a:t> </a:t>
                </a:r>
              </a:p>
            </p:txBody>
          </p:sp>
        </mc:Fallback>
      </mc:AlternateContent>
      <p:sp>
        <p:nvSpPr>
          <p:cNvPr id="7" name="Freeform 6">
            <a:extLst>
              <a:ext uri="{FF2B5EF4-FFF2-40B4-BE49-F238E27FC236}">
                <a16:creationId xmlns:a16="http://schemas.microsoft.com/office/drawing/2014/main" id="{A6E6BF61-2CE1-96D5-2853-4C234AE4A318}"/>
              </a:ext>
            </a:extLst>
          </p:cNvPr>
          <p:cNvSpPr/>
          <p:nvPr/>
        </p:nvSpPr>
        <p:spPr>
          <a:xfrm>
            <a:off x="1202204" y="6140681"/>
            <a:ext cx="1090247" cy="501162"/>
          </a:xfrm>
          <a:custGeom>
            <a:avLst/>
            <a:gdLst>
              <a:gd name="connsiteX0" fmla="*/ 0 w 1090247"/>
              <a:gd name="connsiteY0" fmla="*/ 0 h 501162"/>
              <a:gd name="connsiteX1" fmla="*/ 276958 w 1090247"/>
              <a:gd name="connsiteY1" fmla="*/ 74735 h 501162"/>
              <a:gd name="connsiteX2" fmla="*/ 514350 w 1090247"/>
              <a:gd name="connsiteY2" fmla="*/ 162658 h 501162"/>
              <a:gd name="connsiteX3" fmla="*/ 729762 w 1090247"/>
              <a:gd name="connsiteY3" fmla="*/ 263770 h 501162"/>
              <a:gd name="connsiteX4" fmla="*/ 949570 w 1090247"/>
              <a:gd name="connsiteY4" fmla="*/ 395654 h 501162"/>
              <a:gd name="connsiteX5" fmla="*/ 1090247 w 1090247"/>
              <a:gd name="connsiteY5" fmla="*/ 501162 h 501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90247" h="501162">
                <a:moveTo>
                  <a:pt x="0" y="0"/>
                </a:moveTo>
                <a:cubicBezTo>
                  <a:pt x="95616" y="23812"/>
                  <a:pt x="191233" y="47625"/>
                  <a:pt x="276958" y="74735"/>
                </a:cubicBezTo>
                <a:cubicBezTo>
                  <a:pt x="362683" y="101845"/>
                  <a:pt x="438883" y="131152"/>
                  <a:pt x="514350" y="162658"/>
                </a:cubicBezTo>
                <a:cubicBezTo>
                  <a:pt x="589817" y="194164"/>
                  <a:pt x="657225" y="224937"/>
                  <a:pt x="729762" y="263770"/>
                </a:cubicBezTo>
                <a:cubicBezTo>
                  <a:pt x="802299" y="302603"/>
                  <a:pt x="889489" y="356089"/>
                  <a:pt x="949570" y="395654"/>
                </a:cubicBezTo>
                <a:cubicBezTo>
                  <a:pt x="1009651" y="435219"/>
                  <a:pt x="1049949" y="468190"/>
                  <a:pt x="1090247" y="501162"/>
                </a:cubicBezTo>
              </a:path>
            </a:pathLst>
          </a:cu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BA8054C-AFFA-866E-688C-4ED2D7A12F2B}"/>
              </a:ext>
            </a:extLst>
          </p:cNvPr>
          <p:cNvSpPr/>
          <p:nvPr/>
        </p:nvSpPr>
        <p:spPr>
          <a:xfrm>
            <a:off x="5928299" y="6066087"/>
            <a:ext cx="4544206" cy="7563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b="1" dirty="0">
                <a:solidFill>
                  <a:srgbClr val="C00000"/>
                </a:solidFill>
              </a:rPr>
              <a:t>Age @ 1</a:t>
            </a:r>
            <a:r>
              <a:rPr lang="en-US" sz="2600" b="1" baseline="30000" dirty="0">
                <a:solidFill>
                  <a:srgbClr val="C00000"/>
                </a:solidFill>
              </a:rPr>
              <a:t>st</a:t>
            </a:r>
            <a:r>
              <a:rPr lang="en-US" sz="2600" b="1" dirty="0">
                <a:solidFill>
                  <a:srgbClr val="C00000"/>
                </a:solidFill>
              </a:rPr>
              <a:t> reproduction = 9 yrs</a:t>
            </a:r>
          </a:p>
          <a:p>
            <a:r>
              <a:rPr lang="en-US" sz="2600" b="1" dirty="0">
                <a:solidFill>
                  <a:srgbClr val="C00000"/>
                </a:solidFill>
              </a:rPr>
              <a:t>1x baby/ 3 years</a:t>
            </a:r>
          </a:p>
        </p:txBody>
      </p:sp>
      <p:cxnSp>
        <p:nvCxnSpPr>
          <p:cNvPr id="15" name="Straight Arrow Connector 14">
            <a:extLst>
              <a:ext uri="{FF2B5EF4-FFF2-40B4-BE49-F238E27FC236}">
                <a16:creationId xmlns:a16="http://schemas.microsoft.com/office/drawing/2014/main" id="{AEC3CE31-F0C3-D991-D021-280879551B67}"/>
              </a:ext>
            </a:extLst>
          </p:cNvPr>
          <p:cNvCxnSpPr>
            <a:cxnSpLocks/>
          </p:cNvCxnSpPr>
          <p:nvPr/>
        </p:nvCxnSpPr>
        <p:spPr>
          <a:xfrm flipH="1">
            <a:off x="5622800" y="6578206"/>
            <a:ext cx="333847" cy="0"/>
          </a:xfrm>
          <a:prstGeom prst="straightConnector1">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B35F7D58-CEB2-F76D-61D8-BB2FB007E5C7}"/>
              </a:ext>
            </a:extLst>
          </p:cNvPr>
          <p:cNvSpPr txBox="1"/>
          <p:nvPr/>
        </p:nvSpPr>
        <p:spPr>
          <a:xfrm rot="5400000">
            <a:off x="4470407" y="3241682"/>
            <a:ext cx="2110234" cy="246221"/>
          </a:xfrm>
          <a:prstGeom prst="rect">
            <a:avLst/>
          </a:prstGeom>
          <a:solidFill>
            <a:schemeClr val="bg1"/>
          </a:solidFill>
        </p:spPr>
        <p:txBody>
          <a:bodyPr wrap="square" rtlCol="0">
            <a:spAutoFit/>
          </a:bodyPr>
          <a:lstStyle/>
          <a:p>
            <a:pPr algn="r"/>
            <a:r>
              <a:rPr lang="en-US" sz="1000" dirty="0">
                <a:latin typeface="+mj-lt"/>
                <a:cs typeface="Franklin Gothic Medium"/>
              </a:rPr>
              <a:t>juvenile mortality rate per IBI</a:t>
            </a:r>
          </a:p>
        </p:txBody>
      </p:sp>
    </p:spTree>
    <p:extLst>
      <p:ext uri="{BB962C8B-B14F-4D97-AF65-F5344CB8AC3E}">
        <p14:creationId xmlns:p14="http://schemas.microsoft.com/office/powerpoint/2010/main" val="368022124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CF1EAB-51B1-E81F-E34F-90C399BB3A7A}"/>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BE6DE1EF-2613-0610-4B2F-FA73F770F8F4}"/>
              </a:ext>
            </a:extLst>
          </p:cNvPr>
          <p:cNvSpPr txBox="1"/>
          <p:nvPr/>
        </p:nvSpPr>
        <p:spPr>
          <a:xfrm>
            <a:off x="6875290" y="6492875"/>
            <a:ext cx="5316710" cy="369332"/>
          </a:xfrm>
          <a:prstGeom prst="rect">
            <a:avLst/>
          </a:prstGeom>
          <a:noFill/>
        </p:spPr>
        <p:txBody>
          <a:bodyPr wrap="square" rtlCol="0">
            <a:spAutoFit/>
          </a:bodyPr>
          <a:lstStyle/>
          <a:p>
            <a:pPr algn="r"/>
            <a:r>
              <a:rPr lang="en-US" dirty="0">
                <a:cs typeface="Franklin Gothic Medium"/>
              </a:rPr>
              <a:t>Brook et al. 2018. </a:t>
            </a:r>
            <a:r>
              <a:rPr lang="en-US" i="1" dirty="0">
                <a:cs typeface="Franklin Gothic Medium"/>
              </a:rPr>
              <a:t>Conservation Biology.</a:t>
            </a:r>
            <a:r>
              <a:rPr lang="en-US" dirty="0">
                <a:cs typeface="Franklin Gothic Medium"/>
              </a:rPr>
              <a:t> </a:t>
            </a:r>
            <a:endParaRPr lang="en-US" dirty="0">
              <a:latin typeface="+mj-lt"/>
              <a:cs typeface="Franklin Gothic Medium"/>
            </a:endParaRPr>
          </a:p>
        </p:txBody>
      </p:sp>
      <p:grpSp>
        <p:nvGrpSpPr>
          <p:cNvPr id="3" name="Group 2">
            <a:extLst>
              <a:ext uri="{FF2B5EF4-FFF2-40B4-BE49-F238E27FC236}">
                <a16:creationId xmlns:a16="http://schemas.microsoft.com/office/drawing/2014/main" id="{F9A6E3ED-EE37-12F5-66A5-4BC9CE36A6B4}"/>
              </a:ext>
            </a:extLst>
          </p:cNvPr>
          <p:cNvGrpSpPr/>
          <p:nvPr/>
        </p:nvGrpSpPr>
        <p:grpSpPr>
          <a:xfrm>
            <a:off x="2235650" y="6720948"/>
            <a:ext cx="1851051" cy="246221"/>
            <a:chOff x="2181305" y="6648848"/>
            <a:chExt cx="1851051" cy="246221"/>
          </a:xfrm>
        </p:grpSpPr>
        <p:sp>
          <p:nvSpPr>
            <p:cNvPr id="2" name="Rectangle 1">
              <a:extLst>
                <a:ext uri="{FF2B5EF4-FFF2-40B4-BE49-F238E27FC236}">
                  <a16:creationId xmlns:a16="http://schemas.microsoft.com/office/drawing/2014/main" id="{AF1F20EA-1A97-BF83-E474-DC91E8AF1C07}"/>
                </a:ext>
              </a:extLst>
            </p:cNvPr>
            <p:cNvSpPr/>
            <p:nvPr/>
          </p:nvSpPr>
          <p:spPr>
            <a:xfrm>
              <a:off x="2471530" y="6721734"/>
              <a:ext cx="1371600" cy="1296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F78738AD-B907-E02A-6271-9CD4DDC461CE}"/>
                </a:ext>
              </a:extLst>
            </p:cNvPr>
            <p:cNvSpPr txBox="1"/>
            <p:nvPr/>
          </p:nvSpPr>
          <p:spPr>
            <a:xfrm>
              <a:off x="2181305" y="6648848"/>
              <a:ext cx="1851051" cy="246221"/>
            </a:xfrm>
            <a:prstGeom prst="rect">
              <a:avLst/>
            </a:prstGeom>
            <a:noFill/>
          </p:spPr>
          <p:txBody>
            <a:bodyPr wrap="square" rtlCol="0">
              <a:spAutoFit/>
            </a:bodyPr>
            <a:lstStyle/>
            <a:p>
              <a:pPr algn="ctr"/>
              <a:r>
                <a:rPr lang="en-US" sz="1000" dirty="0">
                  <a:latin typeface="+mj-lt"/>
                  <a:cs typeface="Franklin Gothic Medium"/>
                </a:rPr>
                <a:t>adult mortality rate per IBI</a:t>
              </a:r>
            </a:p>
          </p:txBody>
        </p:sp>
      </p:grpSp>
      <p:grpSp>
        <p:nvGrpSpPr>
          <p:cNvPr id="41" name="Group 40">
            <a:extLst>
              <a:ext uri="{FF2B5EF4-FFF2-40B4-BE49-F238E27FC236}">
                <a16:creationId xmlns:a16="http://schemas.microsoft.com/office/drawing/2014/main" id="{A9416437-3C2A-18F7-A430-2E06C2AF24EF}"/>
              </a:ext>
            </a:extLst>
          </p:cNvPr>
          <p:cNvGrpSpPr/>
          <p:nvPr/>
        </p:nvGrpSpPr>
        <p:grpSpPr>
          <a:xfrm>
            <a:off x="0" y="0"/>
            <a:ext cx="5555517" cy="6930099"/>
            <a:chOff x="0" y="0"/>
            <a:chExt cx="5555517" cy="6930099"/>
          </a:xfrm>
        </p:grpSpPr>
        <p:grpSp>
          <p:nvGrpSpPr>
            <p:cNvPr id="30" name="Group 29">
              <a:extLst>
                <a:ext uri="{FF2B5EF4-FFF2-40B4-BE49-F238E27FC236}">
                  <a16:creationId xmlns:a16="http://schemas.microsoft.com/office/drawing/2014/main" id="{795F1CCC-26A0-FF25-4293-1B13893805D9}"/>
                </a:ext>
              </a:extLst>
            </p:cNvPr>
            <p:cNvGrpSpPr/>
            <p:nvPr/>
          </p:nvGrpSpPr>
          <p:grpSpPr>
            <a:xfrm>
              <a:off x="0" y="0"/>
              <a:ext cx="5555517" cy="6930099"/>
              <a:chOff x="-54345" y="-72099"/>
              <a:chExt cx="5555517" cy="6930099"/>
            </a:xfrm>
          </p:grpSpPr>
          <p:grpSp>
            <p:nvGrpSpPr>
              <p:cNvPr id="5" name="Group 4">
                <a:extLst>
                  <a:ext uri="{FF2B5EF4-FFF2-40B4-BE49-F238E27FC236}">
                    <a16:creationId xmlns:a16="http://schemas.microsoft.com/office/drawing/2014/main" id="{32090089-E526-D17E-0339-8D93CECEEDBE}"/>
                  </a:ext>
                </a:extLst>
              </p:cNvPr>
              <p:cNvGrpSpPr/>
              <p:nvPr/>
            </p:nvGrpSpPr>
            <p:grpSpPr>
              <a:xfrm>
                <a:off x="-54345" y="-72099"/>
                <a:ext cx="5300797" cy="6930099"/>
                <a:chOff x="-54345" y="-72099"/>
                <a:chExt cx="5300797" cy="6930099"/>
              </a:xfrm>
            </p:grpSpPr>
            <p:pic>
              <p:nvPicPr>
                <p:cNvPr id="11" name="Picture 10">
                  <a:extLst>
                    <a:ext uri="{FF2B5EF4-FFF2-40B4-BE49-F238E27FC236}">
                      <a16:creationId xmlns:a16="http://schemas.microsoft.com/office/drawing/2014/main" id="{4627AEF7-3532-E1D2-D2AC-D98B3AD72A0A}"/>
                    </a:ext>
                  </a:extLst>
                </p:cNvPr>
                <p:cNvPicPr>
                  <a:picLocks noChangeAspect="1"/>
                </p:cNvPicPr>
                <p:nvPr/>
              </p:nvPicPr>
              <p:blipFill rotWithShape="1">
                <a:blip r:embed="rId3"/>
                <a:srcRect l="20388" t="6368" r="23208" b="49665"/>
                <a:stretch/>
              </p:blipFill>
              <p:spPr>
                <a:xfrm>
                  <a:off x="-6485" y="553728"/>
                  <a:ext cx="850636" cy="657675"/>
                </a:xfrm>
                <a:prstGeom prst="rect">
                  <a:avLst/>
                </a:prstGeom>
                <a:ln>
                  <a:noFill/>
                </a:ln>
                <a:effectLst>
                  <a:softEdge rad="112500"/>
                </a:effectLst>
              </p:spPr>
            </p:pic>
            <p:pic>
              <p:nvPicPr>
                <p:cNvPr id="12" name="Picture 11">
                  <a:extLst>
                    <a:ext uri="{FF2B5EF4-FFF2-40B4-BE49-F238E27FC236}">
                      <a16:creationId xmlns:a16="http://schemas.microsoft.com/office/drawing/2014/main" id="{A3B048EC-1365-6F58-6891-F83D30ABC3C0}"/>
                    </a:ext>
                  </a:extLst>
                </p:cNvPr>
                <p:cNvPicPr>
                  <a:picLocks noChangeAspect="1"/>
                </p:cNvPicPr>
                <p:nvPr/>
              </p:nvPicPr>
              <p:blipFill rotWithShape="1">
                <a:blip r:embed="rId4"/>
                <a:srcRect l="13813" r="14819" b="-2001"/>
                <a:stretch/>
              </p:blipFill>
              <p:spPr>
                <a:xfrm>
                  <a:off x="5290" y="-72099"/>
                  <a:ext cx="774176" cy="698015"/>
                </a:xfrm>
                <a:prstGeom prst="rect">
                  <a:avLst/>
                </a:prstGeom>
                <a:ln>
                  <a:noFill/>
                </a:ln>
                <a:effectLst>
                  <a:softEdge rad="112500"/>
                </a:effectLst>
              </p:spPr>
            </p:pic>
            <p:pic>
              <p:nvPicPr>
                <p:cNvPr id="16" name="Picture 15">
                  <a:extLst>
                    <a:ext uri="{FF2B5EF4-FFF2-40B4-BE49-F238E27FC236}">
                      <a16:creationId xmlns:a16="http://schemas.microsoft.com/office/drawing/2014/main" id="{78C74A71-A24C-D1CF-A8A9-CD809B2AECCC}"/>
                    </a:ext>
                  </a:extLst>
                </p:cNvPr>
                <p:cNvPicPr>
                  <a:picLocks noChangeAspect="1"/>
                </p:cNvPicPr>
                <p:nvPr/>
              </p:nvPicPr>
              <p:blipFill rotWithShape="1">
                <a:blip r:embed="rId5"/>
                <a:srcRect l="-1" t="10740" r="41742" b="54974"/>
                <a:stretch/>
              </p:blipFill>
              <p:spPr>
                <a:xfrm>
                  <a:off x="-11412" y="1755600"/>
                  <a:ext cx="808480" cy="697934"/>
                </a:xfrm>
                <a:prstGeom prst="rect">
                  <a:avLst/>
                </a:prstGeom>
                <a:ln>
                  <a:noFill/>
                </a:ln>
                <a:effectLst>
                  <a:softEdge rad="112500"/>
                </a:effectLst>
              </p:spPr>
            </p:pic>
            <p:pic>
              <p:nvPicPr>
                <p:cNvPr id="17" name="Picture 16">
                  <a:extLst>
                    <a:ext uri="{FF2B5EF4-FFF2-40B4-BE49-F238E27FC236}">
                      <a16:creationId xmlns:a16="http://schemas.microsoft.com/office/drawing/2014/main" id="{FAB4E0B6-181D-AF2B-E353-B2625D899722}"/>
                    </a:ext>
                  </a:extLst>
                </p:cNvPr>
                <p:cNvPicPr>
                  <a:picLocks noChangeAspect="1"/>
                </p:cNvPicPr>
                <p:nvPr/>
              </p:nvPicPr>
              <p:blipFill rotWithShape="1">
                <a:blip r:embed="rId6"/>
                <a:srcRect l="15925" t="5321" r="17485" b="60660"/>
                <a:stretch/>
              </p:blipFill>
              <p:spPr>
                <a:xfrm>
                  <a:off x="-53567" y="2404157"/>
                  <a:ext cx="818848" cy="657676"/>
                </a:xfrm>
                <a:prstGeom prst="rect">
                  <a:avLst/>
                </a:prstGeom>
                <a:ln>
                  <a:noFill/>
                </a:ln>
                <a:effectLst>
                  <a:softEdge rad="112500"/>
                </a:effectLst>
              </p:spPr>
            </p:pic>
            <p:pic>
              <p:nvPicPr>
                <p:cNvPr id="18" name="Picture 17">
                  <a:extLst>
                    <a:ext uri="{FF2B5EF4-FFF2-40B4-BE49-F238E27FC236}">
                      <a16:creationId xmlns:a16="http://schemas.microsoft.com/office/drawing/2014/main" id="{475709A4-91CE-4E41-A677-9840B2536B87}"/>
                    </a:ext>
                  </a:extLst>
                </p:cNvPr>
                <p:cNvPicPr>
                  <a:picLocks noChangeAspect="1"/>
                </p:cNvPicPr>
                <p:nvPr/>
              </p:nvPicPr>
              <p:blipFill>
                <a:blip r:embed="rId7"/>
                <a:stretch>
                  <a:fillRect/>
                </a:stretch>
              </p:blipFill>
              <p:spPr>
                <a:xfrm>
                  <a:off x="-37746" y="3631781"/>
                  <a:ext cx="850636" cy="623188"/>
                </a:xfrm>
                <a:prstGeom prst="rect">
                  <a:avLst/>
                </a:prstGeom>
                <a:ln>
                  <a:noFill/>
                </a:ln>
                <a:effectLst>
                  <a:softEdge rad="112500"/>
                </a:effectLst>
              </p:spPr>
            </p:pic>
            <p:pic>
              <p:nvPicPr>
                <p:cNvPr id="19" name="Picture 18">
                  <a:extLst>
                    <a:ext uri="{FF2B5EF4-FFF2-40B4-BE49-F238E27FC236}">
                      <a16:creationId xmlns:a16="http://schemas.microsoft.com/office/drawing/2014/main" id="{97BA06F5-9741-6C2E-CC2D-6C46D5DC87EE}"/>
                    </a:ext>
                  </a:extLst>
                </p:cNvPr>
                <p:cNvPicPr>
                  <a:picLocks noChangeAspect="1"/>
                </p:cNvPicPr>
                <p:nvPr/>
              </p:nvPicPr>
              <p:blipFill rotWithShape="1">
                <a:blip r:embed="rId8"/>
                <a:srcRect l="43109" t="1" r="13599" b="42253"/>
                <a:stretch/>
              </p:blipFill>
              <p:spPr>
                <a:xfrm>
                  <a:off x="-16668" y="2971791"/>
                  <a:ext cx="808481" cy="697935"/>
                </a:xfrm>
                <a:prstGeom prst="rect">
                  <a:avLst/>
                </a:prstGeom>
                <a:ln>
                  <a:noFill/>
                </a:ln>
                <a:effectLst>
                  <a:softEdge rad="112500"/>
                </a:effectLst>
              </p:spPr>
            </p:pic>
            <p:pic>
              <p:nvPicPr>
                <p:cNvPr id="20" name="Picture 19">
                  <a:extLst>
                    <a:ext uri="{FF2B5EF4-FFF2-40B4-BE49-F238E27FC236}">
                      <a16:creationId xmlns:a16="http://schemas.microsoft.com/office/drawing/2014/main" id="{53C4D8F7-C142-1829-CBA1-2BF4867D1B45}"/>
                    </a:ext>
                  </a:extLst>
                </p:cNvPr>
                <p:cNvPicPr>
                  <a:picLocks noChangeAspect="1"/>
                </p:cNvPicPr>
                <p:nvPr/>
              </p:nvPicPr>
              <p:blipFill rotWithShape="1">
                <a:blip r:embed="rId9"/>
                <a:srcRect r="31131" b="30619"/>
                <a:stretch/>
              </p:blipFill>
              <p:spPr>
                <a:xfrm>
                  <a:off x="-15350" y="4181892"/>
                  <a:ext cx="852920" cy="694245"/>
                </a:xfrm>
                <a:prstGeom prst="rect">
                  <a:avLst/>
                </a:prstGeom>
                <a:ln>
                  <a:noFill/>
                </a:ln>
                <a:effectLst>
                  <a:softEdge rad="112500"/>
                </a:effectLst>
              </p:spPr>
            </p:pic>
            <p:pic>
              <p:nvPicPr>
                <p:cNvPr id="21" name="Picture 20">
                  <a:extLst>
                    <a:ext uri="{FF2B5EF4-FFF2-40B4-BE49-F238E27FC236}">
                      <a16:creationId xmlns:a16="http://schemas.microsoft.com/office/drawing/2014/main" id="{61C1F359-C349-48FF-47C7-4144C36B1912}"/>
                    </a:ext>
                  </a:extLst>
                </p:cNvPr>
                <p:cNvPicPr>
                  <a:picLocks noChangeAspect="1"/>
                </p:cNvPicPr>
                <p:nvPr/>
              </p:nvPicPr>
              <p:blipFill rotWithShape="1">
                <a:blip r:embed="rId10"/>
                <a:srcRect l="26679" t="25356" r="14900" b="40808"/>
                <a:stretch/>
              </p:blipFill>
              <p:spPr>
                <a:xfrm>
                  <a:off x="5290" y="1150908"/>
                  <a:ext cx="774176" cy="657675"/>
                </a:xfrm>
                <a:prstGeom prst="rect">
                  <a:avLst/>
                </a:prstGeom>
                <a:ln>
                  <a:noFill/>
                </a:ln>
                <a:effectLst>
                  <a:softEdge rad="112500"/>
                </a:effectLst>
              </p:spPr>
            </p:pic>
            <p:pic>
              <p:nvPicPr>
                <p:cNvPr id="22" name="Picture 21">
                  <a:extLst>
                    <a:ext uri="{FF2B5EF4-FFF2-40B4-BE49-F238E27FC236}">
                      <a16:creationId xmlns:a16="http://schemas.microsoft.com/office/drawing/2014/main" id="{A95C555B-5C75-33D9-E548-CD13DD115485}"/>
                    </a:ext>
                  </a:extLst>
                </p:cNvPr>
                <p:cNvPicPr>
                  <a:picLocks noChangeAspect="1"/>
                </p:cNvPicPr>
                <p:nvPr/>
              </p:nvPicPr>
              <p:blipFill rotWithShape="1">
                <a:blip r:embed="rId11"/>
                <a:srcRect l="14000" r="27174" b="25759"/>
                <a:stretch/>
              </p:blipFill>
              <p:spPr>
                <a:xfrm>
                  <a:off x="-36082" y="5381998"/>
                  <a:ext cx="892501" cy="663033"/>
                </a:xfrm>
                <a:prstGeom prst="rect">
                  <a:avLst/>
                </a:prstGeom>
                <a:ln>
                  <a:noFill/>
                </a:ln>
                <a:effectLst>
                  <a:softEdge rad="112500"/>
                </a:effectLst>
              </p:spPr>
            </p:pic>
            <p:pic>
              <p:nvPicPr>
                <p:cNvPr id="23" name="Picture 22">
                  <a:extLst>
                    <a:ext uri="{FF2B5EF4-FFF2-40B4-BE49-F238E27FC236}">
                      <a16:creationId xmlns:a16="http://schemas.microsoft.com/office/drawing/2014/main" id="{BC7DD248-2A76-A5DB-C5C4-07CD6847F3EC}"/>
                    </a:ext>
                  </a:extLst>
                </p:cNvPr>
                <p:cNvPicPr>
                  <a:picLocks noChangeAspect="1"/>
                </p:cNvPicPr>
                <p:nvPr/>
              </p:nvPicPr>
              <p:blipFill rotWithShape="1">
                <a:blip r:embed="rId12"/>
                <a:srcRect l="18133" t="16489" r="26453" b="20158"/>
                <a:stretch/>
              </p:blipFill>
              <p:spPr>
                <a:xfrm>
                  <a:off x="-54345" y="5993988"/>
                  <a:ext cx="929867" cy="687990"/>
                </a:xfrm>
                <a:prstGeom prst="rect">
                  <a:avLst/>
                </a:prstGeom>
                <a:ln>
                  <a:noFill/>
                </a:ln>
                <a:effectLst>
                  <a:softEdge rad="112500"/>
                </a:effectLst>
              </p:spPr>
            </p:pic>
            <p:pic>
              <p:nvPicPr>
                <p:cNvPr id="24" name="Picture 23">
                  <a:extLst>
                    <a:ext uri="{FF2B5EF4-FFF2-40B4-BE49-F238E27FC236}">
                      <a16:creationId xmlns:a16="http://schemas.microsoft.com/office/drawing/2014/main" id="{1CC5461E-B909-9B42-4790-9C4B77A6C5A6}"/>
                    </a:ext>
                  </a:extLst>
                </p:cNvPr>
                <p:cNvPicPr>
                  <a:picLocks noChangeAspect="1"/>
                </p:cNvPicPr>
                <p:nvPr/>
              </p:nvPicPr>
              <p:blipFill>
                <a:blip r:embed="rId13"/>
                <a:stretch>
                  <a:fillRect/>
                </a:stretch>
              </p:blipFill>
              <p:spPr>
                <a:xfrm>
                  <a:off x="-37746" y="4790104"/>
                  <a:ext cx="897820" cy="694245"/>
                </a:xfrm>
                <a:prstGeom prst="rect">
                  <a:avLst/>
                </a:prstGeom>
                <a:ln>
                  <a:noFill/>
                </a:ln>
                <a:effectLst>
                  <a:softEdge rad="112500"/>
                </a:effectLst>
              </p:spPr>
            </p:pic>
            <p:pic>
              <p:nvPicPr>
                <p:cNvPr id="26" name="Picture 25">
                  <a:extLst>
                    <a:ext uri="{FF2B5EF4-FFF2-40B4-BE49-F238E27FC236}">
                      <a16:creationId xmlns:a16="http://schemas.microsoft.com/office/drawing/2014/main" id="{790295E3-DCA8-BBCE-1745-B9DD6518C0B2}"/>
                    </a:ext>
                  </a:extLst>
                </p:cNvPr>
                <p:cNvPicPr>
                  <a:picLocks noChangeAspect="1"/>
                </p:cNvPicPr>
                <p:nvPr/>
              </p:nvPicPr>
              <p:blipFill rotWithShape="1">
                <a:blip r:embed="rId14"/>
                <a:srcRect l="9105" t="562" r="9066" b="439"/>
                <a:stretch/>
              </p:blipFill>
              <p:spPr>
                <a:xfrm>
                  <a:off x="1037618" y="0"/>
                  <a:ext cx="4208834" cy="6858000"/>
                </a:xfrm>
                <a:prstGeom prst="rect">
                  <a:avLst/>
                </a:prstGeom>
              </p:spPr>
            </p:pic>
            <p:pic>
              <p:nvPicPr>
                <p:cNvPr id="4" name="Picture 3">
                  <a:extLst>
                    <a:ext uri="{FF2B5EF4-FFF2-40B4-BE49-F238E27FC236}">
                      <a16:creationId xmlns:a16="http://schemas.microsoft.com/office/drawing/2014/main" id="{484989F4-2EFC-DC0F-1383-27966EE5E36D}"/>
                    </a:ext>
                  </a:extLst>
                </p:cNvPr>
                <p:cNvPicPr>
                  <a:picLocks noChangeAspect="1"/>
                </p:cNvPicPr>
                <p:nvPr/>
              </p:nvPicPr>
              <p:blipFill rotWithShape="1">
                <a:blip r:embed="rId14"/>
                <a:srcRect l="92578" t="666" r="851" b="3741"/>
                <a:stretch/>
              </p:blipFill>
              <p:spPr>
                <a:xfrm>
                  <a:off x="757782" y="0"/>
                  <a:ext cx="337940" cy="6625148"/>
                </a:xfrm>
                <a:prstGeom prst="rect">
                  <a:avLst/>
                </a:prstGeom>
              </p:spPr>
            </p:pic>
          </p:grpSp>
          <p:pic>
            <p:nvPicPr>
              <p:cNvPr id="28" name="Picture 27">
                <a:extLst>
                  <a:ext uri="{FF2B5EF4-FFF2-40B4-BE49-F238E27FC236}">
                    <a16:creationId xmlns:a16="http://schemas.microsoft.com/office/drawing/2014/main" id="{CA8FB022-B5D0-A71E-2BB5-AD6B02ED4E6D}"/>
                  </a:ext>
                </a:extLst>
              </p:cNvPr>
              <p:cNvPicPr>
                <a:picLocks noChangeAspect="1"/>
              </p:cNvPicPr>
              <p:nvPr/>
            </p:nvPicPr>
            <p:blipFill rotWithShape="1">
              <a:blip r:embed="rId14"/>
              <a:srcRect l="5666" t="666" r="93155" b="3741"/>
              <a:stretch/>
            </p:blipFill>
            <p:spPr>
              <a:xfrm rot="10800000">
                <a:off x="5166437" y="-19880"/>
                <a:ext cx="60676" cy="6625147"/>
              </a:xfrm>
              <a:prstGeom prst="rect">
                <a:avLst/>
              </a:prstGeom>
            </p:spPr>
          </p:pic>
          <p:pic>
            <p:nvPicPr>
              <p:cNvPr id="27" name="Picture 26">
                <a:extLst>
                  <a:ext uri="{FF2B5EF4-FFF2-40B4-BE49-F238E27FC236}">
                    <a16:creationId xmlns:a16="http://schemas.microsoft.com/office/drawing/2014/main" id="{3C09B22D-861D-40E5-F8DA-B0A82157A72B}"/>
                  </a:ext>
                </a:extLst>
              </p:cNvPr>
              <p:cNvPicPr>
                <a:picLocks noChangeAspect="1"/>
              </p:cNvPicPr>
              <p:nvPr/>
            </p:nvPicPr>
            <p:blipFill rotWithShape="1">
              <a:blip r:embed="rId14"/>
              <a:srcRect l="3071" t="666" r="93934" b="3741"/>
              <a:stretch/>
            </p:blipFill>
            <p:spPr>
              <a:xfrm>
                <a:off x="5193234" y="6626"/>
                <a:ext cx="154018" cy="6625148"/>
              </a:xfrm>
              <a:prstGeom prst="rect">
                <a:avLst/>
              </a:prstGeom>
            </p:spPr>
          </p:pic>
          <p:pic>
            <p:nvPicPr>
              <p:cNvPr id="29" name="Picture 28">
                <a:extLst>
                  <a:ext uri="{FF2B5EF4-FFF2-40B4-BE49-F238E27FC236}">
                    <a16:creationId xmlns:a16="http://schemas.microsoft.com/office/drawing/2014/main" id="{B76CFE62-944B-6DCD-04F8-3D67223C27BD}"/>
                  </a:ext>
                </a:extLst>
              </p:cNvPr>
              <p:cNvPicPr>
                <a:picLocks noChangeAspect="1"/>
              </p:cNvPicPr>
              <p:nvPr/>
            </p:nvPicPr>
            <p:blipFill rotWithShape="1">
              <a:blip r:embed="rId14"/>
              <a:srcRect l="236" t="39195" r="96897" b="42831"/>
              <a:stretch/>
            </p:blipFill>
            <p:spPr>
              <a:xfrm rot="10800000">
                <a:off x="5353780" y="2748696"/>
                <a:ext cx="147392" cy="1245704"/>
              </a:xfrm>
              <a:prstGeom prst="rect">
                <a:avLst/>
              </a:prstGeom>
            </p:spPr>
          </p:pic>
        </p:grpSp>
        <p:sp>
          <p:nvSpPr>
            <p:cNvPr id="14" name="Freeform 13">
              <a:extLst>
                <a:ext uri="{FF2B5EF4-FFF2-40B4-BE49-F238E27FC236}">
                  <a16:creationId xmlns:a16="http://schemas.microsoft.com/office/drawing/2014/main" id="{09BCED1F-A462-E8E3-7999-83572FB4E2C9}"/>
                </a:ext>
              </a:extLst>
            </p:cNvPr>
            <p:cNvSpPr/>
            <p:nvPr/>
          </p:nvSpPr>
          <p:spPr>
            <a:xfrm>
              <a:off x="1180847" y="2513086"/>
              <a:ext cx="1344350" cy="508673"/>
            </a:xfrm>
            <a:custGeom>
              <a:avLst/>
              <a:gdLst>
                <a:gd name="connsiteX0" fmla="*/ 0 w 1344350"/>
                <a:gd name="connsiteY0" fmla="*/ 0 h 508673"/>
                <a:gd name="connsiteX1" fmla="*/ 472339 w 1344350"/>
                <a:gd name="connsiteY1" fmla="*/ 145335 h 508673"/>
                <a:gd name="connsiteX2" fmla="*/ 708509 w 1344350"/>
                <a:gd name="connsiteY2" fmla="*/ 254336 h 508673"/>
                <a:gd name="connsiteX3" fmla="*/ 878067 w 1344350"/>
                <a:gd name="connsiteY3" fmla="*/ 357282 h 508673"/>
                <a:gd name="connsiteX4" fmla="*/ 1096069 w 1344350"/>
                <a:gd name="connsiteY4" fmla="*/ 508673 h 508673"/>
                <a:gd name="connsiteX5" fmla="*/ 1344350 w 1344350"/>
                <a:gd name="connsiteY5" fmla="*/ 502617 h 508673"/>
                <a:gd name="connsiteX6" fmla="*/ 890178 w 1344350"/>
                <a:gd name="connsiteY6" fmla="*/ 284614 h 508673"/>
                <a:gd name="connsiteX7" fmla="*/ 0 w 1344350"/>
                <a:gd name="connsiteY7" fmla="*/ 0 h 508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44350" h="508673">
                  <a:moveTo>
                    <a:pt x="0" y="0"/>
                  </a:moveTo>
                  <a:lnTo>
                    <a:pt x="472339" y="145335"/>
                  </a:lnTo>
                  <a:lnTo>
                    <a:pt x="708509" y="254336"/>
                  </a:lnTo>
                  <a:lnTo>
                    <a:pt x="878067" y="357282"/>
                  </a:lnTo>
                  <a:lnTo>
                    <a:pt x="1096069" y="508673"/>
                  </a:lnTo>
                  <a:lnTo>
                    <a:pt x="1344350" y="502617"/>
                  </a:lnTo>
                  <a:lnTo>
                    <a:pt x="890178" y="284614"/>
                  </a:lnTo>
                  <a:lnTo>
                    <a:pt x="0" y="0"/>
                  </a:lnTo>
                  <a:close/>
                </a:path>
              </a:pathLst>
            </a:custGeom>
            <a:solidFill>
              <a:schemeClr val="tx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31">
              <a:extLst>
                <a:ext uri="{FF2B5EF4-FFF2-40B4-BE49-F238E27FC236}">
                  <a16:creationId xmlns:a16="http://schemas.microsoft.com/office/drawing/2014/main" id="{AB78D697-C4F8-38F9-625A-87FDB3A83254}"/>
                </a:ext>
              </a:extLst>
            </p:cNvPr>
            <p:cNvSpPr/>
            <p:nvPr/>
          </p:nvSpPr>
          <p:spPr>
            <a:xfrm>
              <a:off x="1168736" y="3118649"/>
              <a:ext cx="2016850" cy="502618"/>
            </a:xfrm>
            <a:custGeom>
              <a:avLst/>
              <a:gdLst>
                <a:gd name="connsiteX0" fmla="*/ 0 w 1974135"/>
                <a:gd name="connsiteY0" fmla="*/ 0 h 502617"/>
                <a:gd name="connsiteX1" fmla="*/ 333059 w 1974135"/>
                <a:gd name="connsiteY1" fmla="*/ 102945 h 502617"/>
                <a:gd name="connsiteX2" fmla="*/ 678230 w 1974135"/>
                <a:gd name="connsiteY2" fmla="*/ 236169 h 502617"/>
                <a:gd name="connsiteX3" fmla="*/ 902288 w 1974135"/>
                <a:gd name="connsiteY3" fmla="*/ 369393 h 502617"/>
                <a:gd name="connsiteX4" fmla="*/ 1090013 w 1974135"/>
                <a:gd name="connsiteY4" fmla="*/ 502617 h 502617"/>
                <a:gd name="connsiteX5" fmla="*/ 1974135 w 1974135"/>
                <a:gd name="connsiteY5" fmla="*/ 502617 h 502617"/>
                <a:gd name="connsiteX6" fmla="*/ 0 w 1974135"/>
                <a:gd name="connsiteY6" fmla="*/ 0 h 502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74135" h="502617">
                  <a:moveTo>
                    <a:pt x="0" y="0"/>
                  </a:moveTo>
                  <a:lnTo>
                    <a:pt x="333059" y="102945"/>
                  </a:lnTo>
                  <a:lnTo>
                    <a:pt x="678230" y="236169"/>
                  </a:lnTo>
                  <a:lnTo>
                    <a:pt x="902288" y="369393"/>
                  </a:lnTo>
                  <a:lnTo>
                    <a:pt x="1090013" y="502617"/>
                  </a:lnTo>
                  <a:lnTo>
                    <a:pt x="1974135" y="502617"/>
                  </a:lnTo>
                  <a:lnTo>
                    <a:pt x="0" y="0"/>
                  </a:lnTo>
                  <a:close/>
                </a:path>
              </a:pathLst>
            </a:custGeom>
            <a:solidFill>
              <a:schemeClr val="tx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36">
              <a:extLst>
                <a:ext uri="{FF2B5EF4-FFF2-40B4-BE49-F238E27FC236}">
                  <a16:creationId xmlns:a16="http://schemas.microsoft.com/office/drawing/2014/main" id="{9FE298DD-F725-397C-56B2-586586BC2FBA}"/>
                </a:ext>
              </a:extLst>
            </p:cNvPr>
            <p:cNvSpPr/>
            <p:nvPr/>
          </p:nvSpPr>
          <p:spPr>
            <a:xfrm>
              <a:off x="1186903" y="5540901"/>
              <a:ext cx="4026994" cy="496561"/>
            </a:xfrm>
            <a:custGeom>
              <a:avLst/>
              <a:gdLst>
                <a:gd name="connsiteX0" fmla="*/ 0 w 4026994"/>
                <a:gd name="connsiteY0" fmla="*/ 0 h 496561"/>
                <a:gd name="connsiteX1" fmla="*/ 569229 w 4026994"/>
                <a:gd name="connsiteY1" fmla="*/ 72667 h 496561"/>
                <a:gd name="connsiteX2" fmla="*/ 1199015 w 4026994"/>
                <a:gd name="connsiteY2" fmla="*/ 205891 h 496561"/>
                <a:gd name="connsiteX3" fmla="*/ 1653187 w 4026994"/>
                <a:gd name="connsiteY3" fmla="*/ 339115 h 496561"/>
                <a:gd name="connsiteX4" fmla="*/ 2010469 w 4026994"/>
                <a:gd name="connsiteY4" fmla="*/ 496561 h 496561"/>
                <a:gd name="connsiteX5" fmla="*/ 4026994 w 4026994"/>
                <a:gd name="connsiteY5" fmla="*/ 496561 h 496561"/>
                <a:gd name="connsiteX6" fmla="*/ 0 w 4026994"/>
                <a:gd name="connsiteY6" fmla="*/ 0 h 496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26994" h="496561">
                  <a:moveTo>
                    <a:pt x="0" y="0"/>
                  </a:moveTo>
                  <a:lnTo>
                    <a:pt x="569229" y="72667"/>
                  </a:lnTo>
                  <a:lnTo>
                    <a:pt x="1199015" y="205891"/>
                  </a:lnTo>
                  <a:lnTo>
                    <a:pt x="1653187" y="339115"/>
                  </a:lnTo>
                  <a:lnTo>
                    <a:pt x="2010469" y="496561"/>
                  </a:lnTo>
                  <a:lnTo>
                    <a:pt x="4026994" y="496561"/>
                  </a:lnTo>
                  <a:lnTo>
                    <a:pt x="0" y="0"/>
                  </a:lnTo>
                  <a:close/>
                </a:path>
              </a:pathLst>
            </a:custGeom>
            <a:solidFill>
              <a:schemeClr val="tx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7">
              <a:extLst>
                <a:ext uri="{FF2B5EF4-FFF2-40B4-BE49-F238E27FC236}">
                  <a16:creationId xmlns:a16="http://schemas.microsoft.com/office/drawing/2014/main" id="{8BB1071A-CCF3-0257-B708-452E3A74A430}"/>
                </a:ext>
              </a:extLst>
            </p:cNvPr>
            <p:cNvSpPr/>
            <p:nvPr/>
          </p:nvSpPr>
          <p:spPr>
            <a:xfrm>
              <a:off x="1186903" y="102946"/>
              <a:ext cx="4039105" cy="508673"/>
            </a:xfrm>
            <a:custGeom>
              <a:avLst/>
              <a:gdLst>
                <a:gd name="connsiteX0" fmla="*/ 0 w 4039105"/>
                <a:gd name="connsiteY0" fmla="*/ 0 h 508673"/>
                <a:gd name="connsiteX1" fmla="*/ 4020938 w 4039105"/>
                <a:gd name="connsiteY1" fmla="*/ 508673 h 508673"/>
                <a:gd name="connsiteX2" fmla="*/ 4039105 w 4039105"/>
                <a:gd name="connsiteY2" fmla="*/ 508673 h 508673"/>
                <a:gd name="connsiteX3" fmla="*/ 4039105 w 4039105"/>
                <a:gd name="connsiteY3" fmla="*/ 345171 h 508673"/>
                <a:gd name="connsiteX4" fmla="*/ 0 w 4039105"/>
                <a:gd name="connsiteY4" fmla="*/ 0 h 5086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39105" h="508673">
                  <a:moveTo>
                    <a:pt x="0" y="0"/>
                  </a:moveTo>
                  <a:lnTo>
                    <a:pt x="4020938" y="508673"/>
                  </a:lnTo>
                  <a:lnTo>
                    <a:pt x="4039105" y="508673"/>
                  </a:lnTo>
                  <a:lnTo>
                    <a:pt x="4039105" y="345171"/>
                  </a:lnTo>
                  <a:lnTo>
                    <a:pt x="0" y="0"/>
                  </a:lnTo>
                  <a:close/>
                </a:path>
              </a:pathLst>
            </a:custGeom>
            <a:solidFill>
              <a:schemeClr val="tx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9">
              <a:extLst>
                <a:ext uri="{FF2B5EF4-FFF2-40B4-BE49-F238E27FC236}">
                  <a16:creationId xmlns:a16="http://schemas.microsoft.com/office/drawing/2014/main" id="{E3F63AF5-A8C8-35F1-CEFE-F113CE25D43B}"/>
                </a:ext>
              </a:extLst>
            </p:cNvPr>
            <p:cNvSpPr/>
            <p:nvPr/>
          </p:nvSpPr>
          <p:spPr>
            <a:xfrm>
              <a:off x="1180848" y="1320127"/>
              <a:ext cx="1986246" cy="496562"/>
            </a:xfrm>
            <a:custGeom>
              <a:avLst/>
              <a:gdLst>
                <a:gd name="connsiteX0" fmla="*/ 0 w 1986246"/>
                <a:gd name="connsiteY0" fmla="*/ 0 h 496562"/>
                <a:gd name="connsiteX1" fmla="*/ 647952 w 1986246"/>
                <a:gd name="connsiteY1" fmla="*/ 181669 h 496562"/>
                <a:gd name="connsiteX2" fmla="*/ 920455 w 1986246"/>
                <a:gd name="connsiteY2" fmla="*/ 284615 h 496562"/>
                <a:gd name="connsiteX3" fmla="*/ 1271682 w 1986246"/>
                <a:gd name="connsiteY3" fmla="*/ 448117 h 496562"/>
                <a:gd name="connsiteX4" fmla="*/ 1356461 w 1986246"/>
                <a:gd name="connsiteY4" fmla="*/ 496562 h 496562"/>
                <a:gd name="connsiteX5" fmla="*/ 1986246 w 1986246"/>
                <a:gd name="connsiteY5" fmla="*/ 496562 h 496562"/>
                <a:gd name="connsiteX6" fmla="*/ 0 w 1986246"/>
                <a:gd name="connsiteY6" fmla="*/ 0 h 4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86246" h="496562">
                  <a:moveTo>
                    <a:pt x="0" y="0"/>
                  </a:moveTo>
                  <a:lnTo>
                    <a:pt x="647952" y="181669"/>
                  </a:lnTo>
                  <a:lnTo>
                    <a:pt x="920455" y="284615"/>
                  </a:lnTo>
                  <a:lnTo>
                    <a:pt x="1271682" y="448117"/>
                  </a:lnTo>
                  <a:lnTo>
                    <a:pt x="1356461" y="496562"/>
                  </a:lnTo>
                  <a:lnTo>
                    <a:pt x="1986246" y="496562"/>
                  </a:lnTo>
                  <a:lnTo>
                    <a:pt x="0" y="0"/>
                  </a:lnTo>
                  <a:close/>
                </a:path>
              </a:pathLst>
            </a:custGeom>
            <a:solidFill>
              <a:schemeClr val="tx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12">
              <a:extLst>
                <a:ext uri="{FF2B5EF4-FFF2-40B4-BE49-F238E27FC236}">
                  <a16:creationId xmlns:a16="http://schemas.microsoft.com/office/drawing/2014/main" id="{76948273-63DB-EF5D-970D-242BA64E5D90}"/>
                </a:ext>
              </a:extLst>
            </p:cNvPr>
            <p:cNvSpPr/>
            <p:nvPr/>
          </p:nvSpPr>
          <p:spPr>
            <a:xfrm>
              <a:off x="1192959" y="1919634"/>
              <a:ext cx="1980191" cy="502618"/>
            </a:xfrm>
            <a:custGeom>
              <a:avLst/>
              <a:gdLst>
                <a:gd name="connsiteX0" fmla="*/ 0 w 1980191"/>
                <a:gd name="connsiteY0" fmla="*/ 0 h 502618"/>
                <a:gd name="connsiteX1" fmla="*/ 369393 w 1980191"/>
                <a:gd name="connsiteY1" fmla="*/ 115057 h 502618"/>
                <a:gd name="connsiteX2" fmla="*/ 593452 w 1980191"/>
                <a:gd name="connsiteY2" fmla="*/ 205892 h 502618"/>
                <a:gd name="connsiteX3" fmla="*/ 799343 w 1980191"/>
                <a:gd name="connsiteY3" fmla="*/ 308838 h 502618"/>
                <a:gd name="connsiteX4" fmla="*/ 987067 w 1980191"/>
                <a:gd name="connsiteY4" fmla="*/ 429950 h 502618"/>
                <a:gd name="connsiteX5" fmla="*/ 1083958 w 1980191"/>
                <a:gd name="connsiteY5" fmla="*/ 502618 h 502618"/>
                <a:gd name="connsiteX6" fmla="*/ 1980191 w 1980191"/>
                <a:gd name="connsiteY6" fmla="*/ 502618 h 502618"/>
                <a:gd name="connsiteX7" fmla="*/ 0 w 1980191"/>
                <a:gd name="connsiteY7" fmla="*/ 0 h 502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80191" h="502618">
                  <a:moveTo>
                    <a:pt x="0" y="0"/>
                  </a:moveTo>
                  <a:lnTo>
                    <a:pt x="369393" y="115057"/>
                  </a:lnTo>
                  <a:lnTo>
                    <a:pt x="593452" y="205892"/>
                  </a:lnTo>
                  <a:lnTo>
                    <a:pt x="799343" y="308838"/>
                  </a:lnTo>
                  <a:lnTo>
                    <a:pt x="987067" y="429950"/>
                  </a:lnTo>
                  <a:lnTo>
                    <a:pt x="1083958" y="502618"/>
                  </a:lnTo>
                  <a:lnTo>
                    <a:pt x="1980191" y="502618"/>
                  </a:lnTo>
                  <a:lnTo>
                    <a:pt x="0" y="0"/>
                  </a:lnTo>
                  <a:close/>
                </a:path>
              </a:pathLst>
            </a:custGeom>
            <a:solidFill>
              <a:schemeClr val="tx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32">
              <a:extLst>
                <a:ext uri="{FF2B5EF4-FFF2-40B4-BE49-F238E27FC236}">
                  <a16:creationId xmlns:a16="http://schemas.microsoft.com/office/drawing/2014/main" id="{457F7236-180D-1072-7525-98AA5B752CAF}"/>
                </a:ext>
              </a:extLst>
            </p:cNvPr>
            <p:cNvSpPr/>
            <p:nvPr/>
          </p:nvSpPr>
          <p:spPr>
            <a:xfrm>
              <a:off x="1180848" y="3724212"/>
              <a:ext cx="1998357" cy="508673"/>
            </a:xfrm>
            <a:custGeom>
              <a:avLst/>
              <a:gdLst>
                <a:gd name="connsiteX0" fmla="*/ 0 w 1998357"/>
                <a:gd name="connsiteY0" fmla="*/ 0 h 508673"/>
                <a:gd name="connsiteX1" fmla="*/ 278559 w 1998357"/>
                <a:gd name="connsiteY1" fmla="*/ 84779 h 508673"/>
                <a:gd name="connsiteX2" fmla="*/ 551062 w 1998357"/>
                <a:gd name="connsiteY2" fmla="*/ 187724 h 508673"/>
                <a:gd name="connsiteX3" fmla="*/ 769065 w 1998357"/>
                <a:gd name="connsiteY3" fmla="*/ 290670 h 508673"/>
                <a:gd name="connsiteX4" fmla="*/ 1096069 w 1998357"/>
                <a:gd name="connsiteY4" fmla="*/ 508673 h 508673"/>
                <a:gd name="connsiteX5" fmla="*/ 1998357 w 1998357"/>
                <a:gd name="connsiteY5" fmla="*/ 502617 h 508673"/>
                <a:gd name="connsiteX6" fmla="*/ 1695576 w 1998357"/>
                <a:gd name="connsiteY6" fmla="*/ 363338 h 508673"/>
                <a:gd name="connsiteX7" fmla="*/ 1223237 w 1998357"/>
                <a:gd name="connsiteY7" fmla="*/ 224058 h 508673"/>
                <a:gd name="connsiteX8" fmla="*/ 817510 w 1998357"/>
                <a:gd name="connsiteY8" fmla="*/ 139279 h 508673"/>
                <a:gd name="connsiteX9" fmla="*/ 0 w 1998357"/>
                <a:gd name="connsiteY9" fmla="*/ 0 h 508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98357" h="508673">
                  <a:moveTo>
                    <a:pt x="0" y="0"/>
                  </a:moveTo>
                  <a:lnTo>
                    <a:pt x="278559" y="84779"/>
                  </a:lnTo>
                  <a:lnTo>
                    <a:pt x="551062" y="187724"/>
                  </a:lnTo>
                  <a:lnTo>
                    <a:pt x="769065" y="290670"/>
                  </a:lnTo>
                  <a:lnTo>
                    <a:pt x="1096069" y="508673"/>
                  </a:lnTo>
                  <a:lnTo>
                    <a:pt x="1998357" y="502617"/>
                  </a:lnTo>
                  <a:lnTo>
                    <a:pt x="1695576" y="363338"/>
                  </a:lnTo>
                  <a:lnTo>
                    <a:pt x="1223237" y="224058"/>
                  </a:lnTo>
                  <a:lnTo>
                    <a:pt x="817510" y="139279"/>
                  </a:lnTo>
                  <a:lnTo>
                    <a:pt x="0" y="0"/>
                  </a:lnTo>
                  <a:close/>
                </a:path>
              </a:pathLst>
            </a:custGeom>
            <a:solidFill>
              <a:schemeClr val="tx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34">
              <a:extLst>
                <a:ext uri="{FF2B5EF4-FFF2-40B4-BE49-F238E27FC236}">
                  <a16:creationId xmlns:a16="http://schemas.microsoft.com/office/drawing/2014/main" id="{5F09AB7A-AA48-12D2-63FA-38E9FECDAE91}"/>
                </a:ext>
              </a:extLst>
            </p:cNvPr>
            <p:cNvSpPr/>
            <p:nvPr/>
          </p:nvSpPr>
          <p:spPr>
            <a:xfrm>
              <a:off x="1180848" y="4329775"/>
              <a:ext cx="1980190" cy="502617"/>
            </a:xfrm>
            <a:custGeom>
              <a:avLst/>
              <a:gdLst>
                <a:gd name="connsiteX0" fmla="*/ 0 w 1980190"/>
                <a:gd name="connsiteY0" fmla="*/ 0 h 502617"/>
                <a:gd name="connsiteX1" fmla="*/ 635841 w 1980190"/>
                <a:gd name="connsiteY1" fmla="*/ 181669 h 502617"/>
                <a:gd name="connsiteX2" fmla="*/ 987067 w 1980190"/>
                <a:gd name="connsiteY2" fmla="*/ 320948 h 502617"/>
                <a:gd name="connsiteX3" fmla="*/ 1350405 w 1980190"/>
                <a:gd name="connsiteY3" fmla="*/ 502617 h 502617"/>
                <a:gd name="connsiteX4" fmla="*/ 1980190 w 1980190"/>
                <a:gd name="connsiteY4" fmla="*/ 502617 h 502617"/>
                <a:gd name="connsiteX5" fmla="*/ 1507851 w 1980190"/>
                <a:gd name="connsiteY5" fmla="*/ 375449 h 502617"/>
                <a:gd name="connsiteX6" fmla="*/ 1029457 w 1980190"/>
                <a:gd name="connsiteY6" fmla="*/ 260392 h 502617"/>
                <a:gd name="connsiteX7" fmla="*/ 0 w 1980190"/>
                <a:gd name="connsiteY7" fmla="*/ 0 h 502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80190" h="502617">
                  <a:moveTo>
                    <a:pt x="0" y="0"/>
                  </a:moveTo>
                  <a:lnTo>
                    <a:pt x="635841" y="181669"/>
                  </a:lnTo>
                  <a:lnTo>
                    <a:pt x="987067" y="320948"/>
                  </a:lnTo>
                  <a:lnTo>
                    <a:pt x="1350405" y="502617"/>
                  </a:lnTo>
                  <a:lnTo>
                    <a:pt x="1980190" y="502617"/>
                  </a:lnTo>
                  <a:lnTo>
                    <a:pt x="1507851" y="375449"/>
                  </a:lnTo>
                  <a:lnTo>
                    <a:pt x="1029457" y="260392"/>
                  </a:lnTo>
                  <a:lnTo>
                    <a:pt x="0" y="0"/>
                  </a:lnTo>
                  <a:close/>
                </a:path>
              </a:pathLst>
            </a:custGeom>
            <a:solidFill>
              <a:schemeClr val="tx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35">
              <a:extLst>
                <a:ext uri="{FF2B5EF4-FFF2-40B4-BE49-F238E27FC236}">
                  <a16:creationId xmlns:a16="http://schemas.microsoft.com/office/drawing/2014/main" id="{E2545194-976D-3DCE-95F2-8658D83FCA4D}"/>
                </a:ext>
              </a:extLst>
            </p:cNvPr>
            <p:cNvSpPr/>
            <p:nvPr/>
          </p:nvSpPr>
          <p:spPr>
            <a:xfrm>
              <a:off x="1186903" y="4935338"/>
              <a:ext cx="4045161" cy="502617"/>
            </a:xfrm>
            <a:custGeom>
              <a:avLst/>
              <a:gdLst>
                <a:gd name="connsiteX0" fmla="*/ 0 w 4045161"/>
                <a:gd name="connsiteY0" fmla="*/ 0 h 502617"/>
                <a:gd name="connsiteX1" fmla="*/ 702453 w 4045161"/>
                <a:gd name="connsiteY1" fmla="*/ 102945 h 502617"/>
                <a:gd name="connsiteX2" fmla="*/ 1295905 w 4045161"/>
                <a:gd name="connsiteY2" fmla="*/ 230114 h 502617"/>
                <a:gd name="connsiteX3" fmla="*/ 1695576 w 4045161"/>
                <a:gd name="connsiteY3" fmla="*/ 363337 h 502617"/>
                <a:gd name="connsiteX4" fmla="*/ 2016525 w 4045161"/>
                <a:gd name="connsiteY4" fmla="*/ 496561 h 502617"/>
                <a:gd name="connsiteX5" fmla="*/ 4045161 w 4045161"/>
                <a:gd name="connsiteY5" fmla="*/ 502617 h 502617"/>
                <a:gd name="connsiteX6" fmla="*/ 0 w 4045161"/>
                <a:gd name="connsiteY6" fmla="*/ 0 h 502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5161" h="502617">
                  <a:moveTo>
                    <a:pt x="0" y="0"/>
                  </a:moveTo>
                  <a:lnTo>
                    <a:pt x="702453" y="102945"/>
                  </a:lnTo>
                  <a:lnTo>
                    <a:pt x="1295905" y="230114"/>
                  </a:lnTo>
                  <a:lnTo>
                    <a:pt x="1695576" y="363337"/>
                  </a:lnTo>
                  <a:lnTo>
                    <a:pt x="2016525" y="496561"/>
                  </a:lnTo>
                  <a:lnTo>
                    <a:pt x="4045161" y="502617"/>
                  </a:lnTo>
                  <a:lnTo>
                    <a:pt x="0" y="0"/>
                  </a:lnTo>
                  <a:close/>
                </a:path>
              </a:pathLst>
            </a:custGeom>
            <a:solidFill>
              <a:schemeClr val="tx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Freeform 37">
              <a:extLst>
                <a:ext uri="{FF2B5EF4-FFF2-40B4-BE49-F238E27FC236}">
                  <a16:creationId xmlns:a16="http://schemas.microsoft.com/office/drawing/2014/main" id="{B166FF81-2411-EDF7-DEC5-BCCFA817F666}"/>
                </a:ext>
              </a:extLst>
            </p:cNvPr>
            <p:cNvSpPr/>
            <p:nvPr/>
          </p:nvSpPr>
          <p:spPr>
            <a:xfrm>
              <a:off x="1186903" y="6140408"/>
              <a:ext cx="1326183" cy="502617"/>
            </a:xfrm>
            <a:custGeom>
              <a:avLst/>
              <a:gdLst>
                <a:gd name="connsiteX0" fmla="*/ 0 w 1326183"/>
                <a:gd name="connsiteY0" fmla="*/ 0 h 502617"/>
                <a:gd name="connsiteX1" fmla="*/ 345171 w 1326183"/>
                <a:gd name="connsiteY1" fmla="*/ 109001 h 502617"/>
                <a:gd name="connsiteX2" fmla="*/ 672175 w 1326183"/>
                <a:gd name="connsiteY2" fmla="*/ 236169 h 502617"/>
                <a:gd name="connsiteX3" fmla="*/ 914400 w 1326183"/>
                <a:gd name="connsiteY3" fmla="*/ 381505 h 502617"/>
                <a:gd name="connsiteX4" fmla="*/ 1096069 w 1326183"/>
                <a:gd name="connsiteY4" fmla="*/ 502617 h 502617"/>
                <a:gd name="connsiteX5" fmla="*/ 1326183 w 1326183"/>
                <a:gd name="connsiteY5" fmla="*/ 496562 h 502617"/>
                <a:gd name="connsiteX6" fmla="*/ 1005235 w 1326183"/>
                <a:gd name="connsiteY6" fmla="*/ 333060 h 502617"/>
                <a:gd name="connsiteX7" fmla="*/ 654008 w 1326183"/>
                <a:gd name="connsiteY7" fmla="*/ 193780 h 502617"/>
                <a:gd name="connsiteX8" fmla="*/ 0 w 1326183"/>
                <a:gd name="connsiteY8" fmla="*/ 0 h 502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26183" h="502617">
                  <a:moveTo>
                    <a:pt x="0" y="0"/>
                  </a:moveTo>
                  <a:lnTo>
                    <a:pt x="345171" y="109001"/>
                  </a:lnTo>
                  <a:lnTo>
                    <a:pt x="672175" y="236169"/>
                  </a:lnTo>
                  <a:lnTo>
                    <a:pt x="914400" y="381505"/>
                  </a:lnTo>
                  <a:lnTo>
                    <a:pt x="1096069" y="502617"/>
                  </a:lnTo>
                  <a:lnTo>
                    <a:pt x="1326183" y="496562"/>
                  </a:lnTo>
                  <a:lnTo>
                    <a:pt x="1005235" y="333060"/>
                  </a:lnTo>
                  <a:lnTo>
                    <a:pt x="654008" y="193780"/>
                  </a:lnTo>
                  <a:lnTo>
                    <a:pt x="0" y="0"/>
                  </a:lnTo>
                  <a:close/>
                </a:path>
              </a:pathLst>
            </a:custGeom>
            <a:solidFill>
              <a:schemeClr val="tx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0" name="TextBox 49">
            <a:extLst>
              <a:ext uri="{FF2B5EF4-FFF2-40B4-BE49-F238E27FC236}">
                <a16:creationId xmlns:a16="http://schemas.microsoft.com/office/drawing/2014/main" id="{7CE2BB24-3259-D091-5310-E7BF0383F9AF}"/>
              </a:ext>
            </a:extLst>
          </p:cNvPr>
          <p:cNvSpPr txBox="1"/>
          <p:nvPr/>
        </p:nvSpPr>
        <p:spPr>
          <a:xfrm>
            <a:off x="4075258" y="781303"/>
            <a:ext cx="1132124" cy="215444"/>
          </a:xfrm>
          <a:prstGeom prst="rect">
            <a:avLst/>
          </a:prstGeom>
          <a:solidFill>
            <a:schemeClr val="tx1"/>
          </a:solidFill>
        </p:spPr>
        <p:txBody>
          <a:bodyPr wrap="square" rtlCol="0">
            <a:spAutoFit/>
          </a:bodyPr>
          <a:lstStyle/>
          <a:p>
            <a:r>
              <a:rPr lang="en-US" sz="800" dirty="0">
                <a:solidFill>
                  <a:schemeClr val="bg1"/>
                </a:solidFill>
                <a:latin typeface="Arial" panose="020B0604020202020204" pitchFamily="34" charset="0"/>
                <a:cs typeface="Arial" panose="020B0604020202020204" pitchFamily="34" charset="0"/>
              </a:rPr>
              <a:t>population decline</a:t>
            </a:r>
          </a:p>
        </p:txBody>
      </p:sp>
      <p:sp>
        <p:nvSpPr>
          <p:cNvPr id="51" name="TextBox 50">
            <a:extLst>
              <a:ext uri="{FF2B5EF4-FFF2-40B4-BE49-F238E27FC236}">
                <a16:creationId xmlns:a16="http://schemas.microsoft.com/office/drawing/2014/main" id="{6A7DEA96-FC5F-F198-0E15-DF3DFD211511}"/>
              </a:ext>
            </a:extLst>
          </p:cNvPr>
          <p:cNvSpPr txBox="1"/>
          <p:nvPr/>
        </p:nvSpPr>
        <p:spPr>
          <a:xfrm>
            <a:off x="4069318" y="1366027"/>
            <a:ext cx="1132124" cy="215444"/>
          </a:xfrm>
          <a:prstGeom prst="rect">
            <a:avLst/>
          </a:prstGeom>
          <a:solidFill>
            <a:schemeClr val="tx1"/>
          </a:solidFill>
        </p:spPr>
        <p:txBody>
          <a:bodyPr wrap="square" rtlCol="0">
            <a:spAutoFit/>
          </a:bodyPr>
          <a:lstStyle/>
          <a:p>
            <a:r>
              <a:rPr lang="en-US" sz="800" dirty="0">
                <a:solidFill>
                  <a:schemeClr val="bg1"/>
                </a:solidFill>
                <a:latin typeface="Arial" panose="020B0604020202020204" pitchFamily="34" charset="0"/>
                <a:cs typeface="Arial" panose="020B0604020202020204" pitchFamily="34" charset="0"/>
              </a:rPr>
              <a:t>population decline</a:t>
            </a:r>
          </a:p>
        </p:txBody>
      </p:sp>
      <p:sp>
        <p:nvSpPr>
          <p:cNvPr id="52" name="TextBox 51">
            <a:extLst>
              <a:ext uri="{FF2B5EF4-FFF2-40B4-BE49-F238E27FC236}">
                <a16:creationId xmlns:a16="http://schemas.microsoft.com/office/drawing/2014/main" id="{2169BD64-F7CD-4662-461A-A423717BFF51}"/>
              </a:ext>
            </a:extLst>
          </p:cNvPr>
          <p:cNvSpPr txBox="1"/>
          <p:nvPr/>
        </p:nvSpPr>
        <p:spPr>
          <a:xfrm>
            <a:off x="4077872" y="1991267"/>
            <a:ext cx="1132124" cy="215444"/>
          </a:xfrm>
          <a:prstGeom prst="rect">
            <a:avLst/>
          </a:prstGeom>
          <a:solidFill>
            <a:schemeClr val="tx1"/>
          </a:solidFill>
        </p:spPr>
        <p:txBody>
          <a:bodyPr wrap="square" rtlCol="0">
            <a:spAutoFit/>
          </a:bodyPr>
          <a:lstStyle/>
          <a:p>
            <a:r>
              <a:rPr lang="en-US" sz="800" dirty="0">
                <a:solidFill>
                  <a:schemeClr val="bg1"/>
                </a:solidFill>
                <a:latin typeface="Arial" panose="020B0604020202020204" pitchFamily="34" charset="0"/>
                <a:cs typeface="Arial" panose="020B0604020202020204" pitchFamily="34" charset="0"/>
              </a:rPr>
              <a:t>population decline</a:t>
            </a:r>
          </a:p>
        </p:txBody>
      </p:sp>
      <p:sp>
        <p:nvSpPr>
          <p:cNvPr id="53" name="TextBox 52">
            <a:extLst>
              <a:ext uri="{FF2B5EF4-FFF2-40B4-BE49-F238E27FC236}">
                <a16:creationId xmlns:a16="http://schemas.microsoft.com/office/drawing/2014/main" id="{AFB78BC4-2202-7CA7-E6BE-8DD205623AFE}"/>
              </a:ext>
            </a:extLst>
          </p:cNvPr>
          <p:cNvSpPr txBox="1"/>
          <p:nvPr/>
        </p:nvSpPr>
        <p:spPr>
          <a:xfrm>
            <a:off x="4075258" y="2587678"/>
            <a:ext cx="1132124" cy="215444"/>
          </a:xfrm>
          <a:prstGeom prst="rect">
            <a:avLst/>
          </a:prstGeom>
          <a:solidFill>
            <a:schemeClr val="tx1"/>
          </a:solidFill>
        </p:spPr>
        <p:txBody>
          <a:bodyPr wrap="square" rtlCol="0">
            <a:spAutoFit/>
          </a:bodyPr>
          <a:lstStyle/>
          <a:p>
            <a:r>
              <a:rPr lang="en-US" sz="800" dirty="0">
                <a:solidFill>
                  <a:schemeClr val="bg1"/>
                </a:solidFill>
                <a:latin typeface="Arial" panose="020B0604020202020204" pitchFamily="34" charset="0"/>
                <a:cs typeface="Arial" panose="020B0604020202020204" pitchFamily="34" charset="0"/>
              </a:rPr>
              <a:t>population decline</a:t>
            </a:r>
          </a:p>
        </p:txBody>
      </p:sp>
      <p:sp>
        <p:nvSpPr>
          <p:cNvPr id="54" name="TextBox 53">
            <a:extLst>
              <a:ext uri="{FF2B5EF4-FFF2-40B4-BE49-F238E27FC236}">
                <a16:creationId xmlns:a16="http://schemas.microsoft.com/office/drawing/2014/main" id="{E435C5EF-07A5-0DC7-DBCE-375D394760FF}"/>
              </a:ext>
            </a:extLst>
          </p:cNvPr>
          <p:cNvSpPr txBox="1"/>
          <p:nvPr/>
        </p:nvSpPr>
        <p:spPr>
          <a:xfrm>
            <a:off x="4058303" y="3169229"/>
            <a:ext cx="1132124" cy="215444"/>
          </a:xfrm>
          <a:prstGeom prst="rect">
            <a:avLst/>
          </a:prstGeom>
          <a:solidFill>
            <a:schemeClr val="tx1"/>
          </a:solidFill>
        </p:spPr>
        <p:txBody>
          <a:bodyPr wrap="square" rtlCol="0">
            <a:spAutoFit/>
          </a:bodyPr>
          <a:lstStyle/>
          <a:p>
            <a:r>
              <a:rPr lang="en-US" sz="800" dirty="0">
                <a:solidFill>
                  <a:schemeClr val="bg1"/>
                </a:solidFill>
                <a:latin typeface="Arial" panose="020B0604020202020204" pitchFamily="34" charset="0"/>
                <a:cs typeface="Arial" panose="020B0604020202020204" pitchFamily="34" charset="0"/>
              </a:rPr>
              <a:t>population decline</a:t>
            </a:r>
          </a:p>
        </p:txBody>
      </p:sp>
      <p:sp>
        <p:nvSpPr>
          <p:cNvPr id="55" name="TextBox 54">
            <a:extLst>
              <a:ext uri="{FF2B5EF4-FFF2-40B4-BE49-F238E27FC236}">
                <a16:creationId xmlns:a16="http://schemas.microsoft.com/office/drawing/2014/main" id="{A2AA4D9F-CB9B-411B-B1FD-1AB98FEEA9DD}"/>
              </a:ext>
            </a:extLst>
          </p:cNvPr>
          <p:cNvSpPr txBox="1"/>
          <p:nvPr/>
        </p:nvSpPr>
        <p:spPr>
          <a:xfrm>
            <a:off x="4067057" y="3765640"/>
            <a:ext cx="1132124" cy="215444"/>
          </a:xfrm>
          <a:prstGeom prst="rect">
            <a:avLst/>
          </a:prstGeom>
          <a:solidFill>
            <a:schemeClr val="tx1"/>
          </a:solidFill>
        </p:spPr>
        <p:txBody>
          <a:bodyPr wrap="square" rtlCol="0">
            <a:spAutoFit/>
          </a:bodyPr>
          <a:lstStyle/>
          <a:p>
            <a:r>
              <a:rPr lang="en-US" sz="800" dirty="0">
                <a:solidFill>
                  <a:schemeClr val="bg1"/>
                </a:solidFill>
                <a:latin typeface="Arial" panose="020B0604020202020204" pitchFamily="34" charset="0"/>
                <a:cs typeface="Arial" panose="020B0604020202020204" pitchFamily="34" charset="0"/>
              </a:rPr>
              <a:t>population decline</a:t>
            </a:r>
          </a:p>
        </p:txBody>
      </p:sp>
      <p:sp>
        <p:nvSpPr>
          <p:cNvPr id="56" name="TextBox 55">
            <a:extLst>
              <a:ext uri="{FF2B5EF4-FFF2-40B4-BE49-F238E27FC236}">
                <a16:creationId xmlns:a16="http://schemas.microsoft.com/office/drawing/2014/main" id="{7B232028-EF7A-64BA-BEE9-D6EFC53CB4CF}"/>
              </a:ext>
            </a:extLst>
          </p:cNvPr>
          <p:cNvSpPr txBox="1"/>
          <p:nvPr/>
        </p:nvSpPr>
        <p:spPr>
          <a:xfrm>
            <a:off x="4064884" y="4417912"/>
            <a:ext cx="1132124" cy="215444"/>
          </a:xfrm>
          <a:prstGeom prst="rect">
            <a:avLst/>
          </a:prstGeom>
          <a:solidFill>
            <a:schemeClr val="tx1"/>
          </a:solidFill>
        </p:spPr>
        <p:txBody>
          <a:bodyPr wrap="square" rtlCol="0">
            <a:spAutoFit/>
          </a:bodyPr>
          <a:lstStyle/>
          <a:p>
            <a:r>
              <a:rPr lang="en-US" sz="800" dirty="0">
                <a:solidFill>
                  <a:schemeClr val="bg1"/>
                </a:solidFill>
                <a:latin typeface="Arial" panose="020B0604020202020204" pitchFamily="34" charset="0"/>
                <a:cs typeface="Arial" panose="020B0604020202020204" pitchFamily="34" charset="0"/>
              </a:rPr>
              <a:t>population decline</a:t>
            </a:r>
          </a:p>
        </p:txBody>
      </p:sp>
      <p:sp>
        <p:nvSpPr>
          <p:cNvPr id="57" name="TextBox 56">
            <a:extLst>
              <a:ext uri="{FF2B5EF4-FFF2-40B4-BE49-F238E27FC236}">
                <a16:creationId xmlns:a16="http://schemas.microsoft.com/office/drawing/2014/main" id="{BD0256BE-4A59-1D6F-8A5F-D6739CD9F832}"/>
              </a:ext>
            </a:extLst>
          </p:cNvPr>
          <p:cNvSpPr txBox="1"/>
          <p:nvPr/>
        </p:nvSpPr>
        <p:spPr>
          <a:xfrm>
            <a:off x="4073480" y="5014323"/>
            <a:ext cx="1132124" cy="215444"/>
          </a:xfrm>
          <a:prstGeom prst="rect">
            <a:avLst/>
          </a:prstGeom>
          <a:solidFill>
            <a:schemeClr val="tx1"/>
          </a:solidFill>
        </p:spPr>
        <p:txBody>
          <a:bodyPr wrap="square" rtlCol="0">
            <a:spAutoFit/>
          </a:bodyPr>
          <a:lstStyle/>
          <a:p>
            <a:r>
              <a:rPr lang="en-US" sz="800" dirty="0">
                <a:solidFill>
                  <a:schemeClr val="bg1"/>
                </a:solidFill>
                <a:latin typeface="Arial" panose="020B0604020202020204" pitchFamily="34" charset="0"/>
                <a:cs typeface="Arial" panose="020B0604020202020204" pitchFamily="34" charset="0"/>
              </a:rPr>
              <a:t>population decline</a:t>
            </a:r>
          </a:p>
        </p:txBody>
      </p:sp>
      <p:sp>
        <p:nvSpPr>
          <p:cNvPr id="58" name="TextBox 57">
            <a:extLst>
              <a:ext uri="{FF2B5EF4-FFF2-40B4-BE49-F238E27FC236}">
                <a16:creationId xmlns:a16="http://schemas.microsoft.com/office/drawing/2014/main" id="{77F5A5B8-EB4F-C671-1B93-A099D9F53455}"/>
              </a:ext>
            </a:extLst>
          </p:cNvPr>
          <p:cNvSpPr txBox="1"/>
          <p:nvPr/>
        </p:nvSpPr>
        <p:spPr>
          <a:xfrm>
            <a:off x="4058303" y="5632215"/>
            <a:ext cx="1132124" cy="215444"/>
          </a:xfrm>
          <a:prstGeom prst="rect">
            <a:avLst/>
          </a:prstGeom>
          <a:solidFill>
            <a:schemeClr val="tx1"/>
          </a:solidFill>
        </p:spPr>
        <p:txBody>
          <a:bodyPr wrap="square" rtlCol="0">
            <a:spAutoFit/>
          </a:bodyPr>
          <a:lstStyle/>
          <a:p>
            <a:r>
              <a:rPr lang="en-US" sz="800" dirty="0">
                <a:solidFill>
                  <a:schemeClr val="bg1"/>
                </a:solidFill>
                <a:latin typeface="Arial" panose="020B0604020202020204" pitchFamily="34" charset="0"/>
                <a:cs typeface="Arial" panose="020B0604020202020204" pitchFamily="34" charset="0"/>
              </a:rPr>
              <a:t>population decline</a:t>
            </a:r>
          </a:p>
        </p:txBody>
      </p:sp>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34F71C52-1E7D-2481-72E9-2F20EDE5345B}"/>
                  </a:ext>
                </a:extLst>
              </p:cNvPr>
              <p:cNvSpPr txBox="1"/>
              <p:nvPr/>
            </p:nvSpPr>
            <p:spPr>
              <a:xfrm>
                <a:off x="4888815" y="337010"/>
                <a:ext cx="231068" cy="123111"/>
              </a:xfrm>
              <a:prstGeom prst="rect">
                <a:avLst/>
              </a:prstGeom>
              <a:solidFill>
                <a:schemeClr val="tx1"/>
              </a:solidFill>
              <a:ln>
                <a:noFill/>
              </a:ln>
            </p:spPr>
            <p:txBody>
              <a:bodyPr wrap="square" lIns="0" tIns="0" rIns="0" bIns="0" rtlCol="0">
                <a:spAutoFit/>
              </a:bodyPr>
              <a:lstStyle/>
              <a:p>
                <a14:m>
                  <m:oMath xmlns:m="http://schemas.openxmlformats.org/officeDocument/2006/math">
                    <m:r>
                      <a:rPr lang="en-US" sz="800" b="1" i="1" smtClean="0">
                        <a:solidFill>
                          <a:schemeClr val="bg1"/>
                        </a:solidFill>
                        <a:latin typeface="Cambria Math" charset="0"/>
                      </a:rPr>
                      <m:t>𝝀</m:t>
                    </m:r>
                  </m:oMath>
                </a14:m>
                <a:r>
                  <a:rPr lang="en-US" sz="800" b="1" i="1" dirty="0">
                    <a:solidFill>
                      <a:schemeClr val="bg1"/>
                    </a:solidFill>
                  </a:rPr>
                  <a:t> &lt; 1</a:t>
                </a:r>
                <a:endParaRPr lang="en-US" sz="800" dirty="0">
                  <a:solidFill>
                    <a:schemeClr val="bg1"/>
                  </a:solidFill>
                  <a:latin typeface="Arial" panose="020B0604020202020204" pitchFamily="34" charset="0"/>
                  <a:cs typeface="Arial" panose="020B0604020202020204" pitchFamily="34" charset="0"/>
                </a:endParaRPr>
              </a:p>
            </p:txBody>
          </p:sp>
        </mc:Choice>
        <mc:Fallback xmlns="">
          <p:sp>
            <p:nvSpPr>
              <p:cNvPr id="60" name="TextBox 59">
                <a:extLst>
                  <a:ext uri="{FF2B5EF4-FFF2-40B4-BE49-F238E27FC236}">
                    <a16:creationId xmlns:a16="http://schemas.microsoft.com/office/drawing/2014/main" id="{34F71C52-1E7D-2481-72E9-2F20EDE5345B}"/>
                  </a:ext>
                </a:extLst>
              </p:cNvPr>
              <p:cNvSpPr txBox="1">
                <a:spLocks noRot="1" noChangeAspect="1" noMove="1" noResize="1" noEditPoints="1" noAdjustHandles="1" noChangeArrowheads="1" noChangeShapeType="1" noTextEdit="1"/>
              </p:cNvSpPr>
              <p:nvPr/>
            </p:nvSpPr>
            <p:spPr>
              <a:xfrm>
                <a:off x="4888815" y="337010"/>
                <a:ext cx="231068" cy="123111"/>
              </a:xfrm>
              <a:prstGeom prst="rect">
                <a:avLst/>
              </a:prstGeom>
              <a:blipFill>
                <a:blip r:embed="rId15"/>
                <a:stretch>
                  <a:fillRect l="-15000" t="-20000" r="-15000" b="-60000"/>
                </a:stretch>
              </a:blipFill>
              <a:ln>
                <a:noFill/>
              </a:ln>
            </p:spPr>
            <p:txBody>
              <a:bodyPr/>
              <a:lstStyle/>
              <a:p>
                <a:r>
                  <a:rPr lang="en-US">
                    <a:noFill/>
                  </a:rPr>
                  <a:t> </a:t>
                </a:r>
              </a:p>
            </p:txBody>
          </p:sp>
        </mc:Fallback>
      </mc:AlternateContent>
      <p:sp>
        <p:nvSpPr>
          <p:cNvPr id="61" name="TextBox 60">
            <a:extLst>
              <a:ext uri="{FF2B5EF4-FFF2-40B4-BE49-F238E27FC236}">
                <a16:creationId xmlns:a16="http://schemas.microsoft.com/office/drawing/2014/main" id="{27F8F828-4308-7625-69C2-DE904738199E}"/>
              </a:ext>
            </a:extLst>
          </p:cNvPr>
          <p:cNvSpPr txBox="1"/>
          <p:nvPr/>
        </p:nvSpPr>
        <p:spPr>
          <a:xfrm>
            <a:off x="4116633" y="200375"/>
            <a:ext cx="1030146" cy="123111"/>
          </a:xfrm>
          <a:prstGeom prst="rect">
            <a:avLst/>
          </a:prstGeom>
          <a:solidFill>
            <a:schemeClr val="tx1"/>
          </a:solidFill>
        </p:spPr>
        <p:txBody>
          <a:bodyPr wrap="square" lIns="0" tIns="0" rIns="0" bIns="0" rtlCol="0">
            <a:spAutoFit/>
          </a:bodyPr>
          <a:lstStyle/>
          <a:p>
            <a:r>
              <a:rPr lang="en-US" sz="800" dirty="0">
                <a:solidFill>
                  <a:schemeClr val="bg1"/>
                </a:solidFill>
                <a:latin typeface="Arial" panose="020B0604020202020204" pitchFamily="34" charset="0"/>
                <a:cs typeface="Arial" panose="020B0604020202020204" pitchFamily="34" charset="0"/>
              </a:rPr>
              <a:t>population decline</a:t>
            </a:r>
          </a:p>
        </p:txBody>
      </p:sp>
      <p:sp>
        <p:nvSpPr>
          <p:cNvPr id="62" name="TextBox 61">
            <a:extLst>
              <a:ext uri="{FF2B5EF4-FFF2-40B4-BE49-F238E27FC236}">
                <a16:creationId xmlns:a16="http://schemas.microsoft.com/office/drawing/2014/main" id="{4F1F3BA5-7A05-F250-C1DC-D3138A6BA317}"/>
              </a:ext>
            </a:extLst>
          </p:cNvPr>
          <p:cNvSpPr txBox="1"/>
          <p:nvPr/>
        </p:nvSpPr>
        <p:spPr>
          <a:xfrm>
            <a:off x="4145255" y="6236872"/>
            <a:ext cx="1060349" cy="123111"/>
          </a:xfrm>
          <a:prstGeom prst="rect">
            <a:avLst/>
          </a:prstGeom>
          <a:solidFill>
            <a:schemeClr val="tx1"/>
          </a:solidFill>
        </p:spPr>
        <p:txBody>
          <a:bodyPr wrap="square" lIns="0" tIns="0" rIns="0" bIns="0" rtlCol="0">
            <a:spAutoFit/>
          </a:bodyPr>
          <a:lstStyle/>
          <a:p>
            <a:r>
              <a:rPr lang="en-US" sz="800" dirty="0">
                <a:solidFill>
                  <a:schemeClr val="bg1"/>
                </a:solidFill>
                <a:latin typeface="Arial" panose="020B0604020202020204" pitchFamily="34" charset="0"/>
                <a:cs typeface="Arial" panose="020B0604020202020204" pitchFamily="34" charset="0"/>
              </a:rPr>
              <a:t>population decline</a:t>
            </a:r>
          </a:p>
        </p:txBody>
      </p: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0AFAF7D3-5C56-5DAE-9B56-71E87829AFAF}"/>
                  </a:ext>
                </a:extLst>
              </p:cNvPr>
              <p:cNvSpPr txBox="1"/>
              <p:nvPr/>
            </p:nvSpPr>
            <p:spPr>
              <a:xfrm>
                <a:off x="4754915" y="998926"/>
                <a:ext cx="231068" cy="123111"/>
              </a:xfrm>
              <a:prstGeom prst="rect">
                <a:avLst/>
              </a:prstGeom>
              <a:solidFill>
                <a:schemeClr val="tx1"/>
              </a:solidFill>
              <a:ln>
                <a:noFill/>
              </a:ln>
            </p:spPr>
            <p:txBody>
              <a:bodyPr wrap="square" lIns="0" tIns="0" rIns="0" bIns="0" rtlCol="0">
                <a:spAutoFit/>
              </a:bodyPr>
              <a:lstStyle/>
              <a:p>
                <a14:m>
                  <m:oMath xmlns:m="http://schemas.openxmlformats.org/officeDocument/2006/math">
                    <m:r>
                      <a:rPr lang="en-US" sz="800" b="1" i="1" smtClean="0">
                        <a:solidFill>
                          <a:schemeClr val="bg1"/>
                        </a:solidFill>
                        <a:latin typeface="Cambria Math" charset="0"/>
                      </a:rPr>
                      <m:t>𝝀</m:t>
                    </m:r>
                  </m:oMath>
                </a14:m>
                <a:r>
                  <a:rPr lang="en-US" sz="800" b="1" i="1" dirty="0">
                    <a:solidFill>
                      <a:schemeClr val="bg1"/>
                    </a:solidFill>
                  </a:rPr>
                  <a:t> &lt; 1</a:t>
                </a:r>
                <a:endParaRPr lang="en-US" sz="800" dirty="0">
                  <a:solidFill>
                    <a:schemeClr val="bg1"/>
                  </a:solidFill>
                  <a:latin typeface="Arial" panose="020B0604020202020204" pitchFamily="34" charset="0"/>
                  <a:cs typeface="Arial" panose="020B0604020202020204" pitchFamily="34" charset="0"/>
                </a:endParaRPr>
              </a:p>
            </p:txBody>
          </p:sp>
        </mc:Choice>
        <mc:Fallback xmlns="">
          <p:sp>
            <p:nvSpPr>
              <p:cNvPr id="63" name="TextBox 62">
                <a:extLst>
                  <a:ext uri="{FF2B5EF4-FFF2-40B4-BE49-F238E27FC236}">
                    <a16:creationId xmlns:a16="http://schemas.microsoft.com/office/drawing/2014/main" id="{0AFAF7D3-5C56-5DAE-9B56-71E87829AFAF}"/>
                  </a:ext>
                </a:extLst>
              </p:cNvPr>
              <p:cNvSpPr txBox="1">
                <a:spLocks noRot="1" noChangeAspect="1" noMove="1" noResize="1" noEditPoints="1" noAdjustHandles="1" noChangeArrowheads="1" noChangeShapeType="1" noTextEdit="1"/>
              </p:cNvSpPr>
              <p:nvPr/>
            </p:nvSpPr>
            <p:spPr>
              <a:xfrm>
                <a:off x="4754915" y="998926"/>
                <a:ext cx="231068" cy="123111"/>
              </a:xfrm>
              <a:prstGeom prst="rect">
                <a:avLst/>
              </a:prstGeom>
              <a:blipFill>
                <a:blip r:embed="rId16"/>
                <a:stretch>
                  <a:fillRect l="-15789" t="-18182" r="-15789" b="-54545"/>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B57EA089-0839-EA9F-548D-AD32F01F68CE}"/>
                  </a:ext>
                </a:extLst>
              </p:cNvPr>
              <p:cNvSpPr txBox="1"/>
              <p:nvPr/>
            </p:nvSpPr>
            <p:spPr>
              <a:xfrm>
                <a:off x="4468567" y="1609350"/>
                <a:ext cx="231068" cy="123111"/>
              </a:xfrm>
              <a:prstGeom prst="rect">
                <a:avLst/>
              </a:prstGeom>
              <a:solidFill>
                <a:schemeClr val="tx1"/>
              </a:solidFill>
              <a:ln>
                <a:noFill/>
              </a:ln>
            </p:spPr>
            <p:txBody>
              <a:bodyPr wrap="square" lIns="0" tIns="0" rIns="0" bIns="0" rtlCol="0">
                <a:spAutoFit/>
              </a:bodyPr>
              <a:lstStyle/>
              <a:p>
                <a14:m>
                  <m:oMath xmlns:m="http://schemas.openxmlformats.org/officeDocument/2006/math">
                    <m:r>
                      <a:rPr lang="en-US" sz="800" b="1" i="1" smtClean="0">
                        <a:solidFill>
                          <a:schemeClr val="bg1"/>
                        </a:solidFill>
                        <a:latin typeface="Cambria Math" charset="0"/>
                      </a:rPr>
                      <m:t>𝝀</m:t>
                    </m:r>
                  </m:oMath>
                </a14:m>
                <a:r>
                  <a:rPr lang="en-US" sz="800" b="1" i="1" dirty="0">
                    <a:solidFill>
                      <a:schemeClr val="bg1"/>
                    </a:solidFill>
                  </a:rPr>
                  <a:t> &lt; 1</a:t>
                </a:r>
                <a:endParaRPr lang="en-US" sz="800" dirty="0">
                  <a:solidFill>
                    <a:schemeClr val="bg1"/>
                  </a:solidFill>
                  <a:latin typeface="Arial" panose="020B0604020202020204" pitchFamily="34" charset="0"/>
                  <a:cs typeface="Arial" panose="020B0604020202020204" pitchFamily="34" charset="0"/>
                </a:endParaRPr>
              </a:p>
            </p:txBody>
          </p:sp>
        </mc:Choice>
        <mc:Fallback xmlns="">
          <p:sp>
            <p:nvSpPr>
              <p:cNvPr id="64" name="TextBox 63">
                <a:extLst>
                  <a:ext uri="{FF2B5EF4-FFF2-40B4-BE49-F238E27FC236}">
                    <a16:creationId xmlns:a16="http://schemas.microsoft.com/office/drawing/2014/main" id="{B57EA089-0839-EA9F-548D-AD32F01F68CE}"/>
                  </a:ext>
                </a:extLst>
              </p:cNvPr>
              <p:cNvSpPr txBox="1">
                <a:spLocks noRot="1" noChangeAspect="1" noMove="1" noResize="1" noEditPoints="1" noAdjustHandles="1" noChangeArrowheads="1" noChangeShapeType="1" noTextEdit="1"/>
              </p:cNvSpPr>
              <p:nvPr/>
            </p:nvSpPr>
            <p:spPr>
              <a:xfrm>
                <a:off x="4468567" y="1609350"/>
                <a:ext cx="231068" cy="123111"/>
              </a:xfrm>
              <a:prstGeom prst="rect">
                <a:avLst/>
              </a:prstGeom>
              <a:blipFill>
                <a:blip r:embed="rId17"/>
                <a:stretch>
                  <a:fillRect l="-15000" t="-18182" r="-10000" b="-54545"/>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F6651013-7617-F8DD-4917-664395B18B8B}"/>
                  </a:ext>
                </a:extLst>
              </p:cNvPr>
              <p:cNvSpPr txBox="1"/>
              <p:nvPr/>
            </p:nvSpPr>
            <p:spPr>
              <a:xfrm>
                <a:off x="4448965" y="2233136"/>
                <a:ext cx="231068" cy="123111"/>
              </a:xfrm>
              <a:prstGeom prst="rect">
                <a:avLst/>
              </a:prstGeom>
              <a:solidFill>
                <a:schemeClr val="tx1"/>
              </a:solidFill>
              <a:ln>
                <a:noFill/>
              </a:ln>
            </p:spPr>
            <p:txBody>
              <a:bodyPr wrap="square" lIns="0" tIns="0" rIns="0" bIns="0" rtlCol="0">
                <a:spAutoFit/>
              </a:bodyPr>
              <a:lstStyle/>
              <a:p>
                <a14:m>
                  <m:oMath xmlns:m="http://schemas.openxmlformats.org/officeDocument/2006/math">
                    <m:r>
                      <a:rPr lang="en-US" sz="800" b="1" i="1" smtClean="0">
                        <a:solidFill>
                          <a:schemeClr val="bg1"/>
                        </a:solidFill>
                        <a:latin typeface="Cambria Math" charset="0"/>
                      </a:rPr>
                      <m:t>𝝀</m:t>
                    </m:r>
                  </m:oMath>
                </a14:m>
                <a:r>
                  <a:rPr lang="en-US" sz="800" b="1" i="1" dirty="0">
                    <a:solidFill>
                      <a:schemeClr val="bg1"/>
                    </a:solidFill>
                  </a:rPr>
                  <a:t> &lt; 1</a:t>
                </a:r>
                <a:endParaRPr lang="en-US" sz="800" dirty="0">
                  <a:solidFill>
                    <a:schemeClr val="bg1"/>
                  </a:solidFill>
                  <a:latin typeface="Arial" panose="020B0604020202020204" pitchFamily="34" charset="0"/>
                  <a:cs typeface="Arial" panose="020B0604020202020204" pitchFamily="34" charset="0"/>
                </a:endParaRPr>
              </a:p>
            </p:txBody>
          </p:sp>
        </mc:Choice>
        <mc:Fallback xmlns="">
          <p:sp>
            <p:nvSpPr>
              <p:cNvPr id="65" name="TextBox 64">
                <a:extLst>
                  <a:ext uri="{FF2B5EF4-FFF2-40B4-BE49-F238E27FC236}">
                    <a16:creationId xmlns:a16="http://schemas.microsoft.com/office/drawing/2014/main" id="{F6651013-7617-F8DD-4917-664395B18B8B}"/>
                  </a:ext>
                </a:extLst>
              </p:cNvPr>
              <p:cNvSpPr txBox="1">
                <a:spLocks noRot="1" noChangeAspect="1" noMove="1" noResize="1" noEditPoints="1" noAdjustHandles="1" noChangeArrowheads="1" noChangeShapeType="1" noTextEdit="1"/>
              </p:cNvSpPr>
              <p:nvPr/>
            </p:nvSpPr>
            <p:spPr>
              <a:xfrm>
                <a:off x="4448965" y="2233136"/>
                <a:ext cx="231068" cy="123111"/>
              </a:xfrm>
              <a:prstGeom prst="rect">
                <a:avLst/>
              </a:prstGeom>
              <a:blipFill>
                <a:blip r:embed="rId18"/>
                <a:stretch>
                  <a:fillRect l="-15789" t="-9091" r="-15789" b="-54545"/>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D5C270F5-B21D-A0BF-14FB-494CB61F2AE6}"/>
                  </a:ext>
                </a:extLst>
              </p:cNvPr>
              <p:cNvSpPr txBox="1"/>
              <p:nvPr/>
            </p:nvSpPr>
            <p:spPr>
              <a:xfrm>
                <a:off x="4451239" y="2829439"/>
                <a:ext cx="231068" cy="123111"/>
              </a:xfrm>
              <a:prstGeom prst="rect">
                <a:avLst/>
              </a:prstGeom>
              <a:solidFill>
                <a:schemeClr val="tx1"/>
              </a:solidFill>
              <a:ln>
                <a:noFill/>
              </a:ln>
            </p:spPr>
            <p:txBody>
              <a:bodyPr wrap="square" lIns="0" tIns="0" rIns="0" bIns="0" rtlCol="0">
                <a:spAutoFit/>
              </a:bodyPr>
              <a:lstStyle/>
              <a:p>
                <a14:m>
                  <m:oMath xmlns:m="http://schemas.openxmlformats.org/officeDocument/2006/math">
                    <m:r>
                      <a:rPr lang="en-US" sz="800" b="1" i="1" smtClean="0">
                        <a:solidFill>
                          <a:schemeClr val="bg1"/>
                        </a:solidFill>
                        <a:latin typeface="Cambria Math" charset="0"/>
                      </a:rPr>
                      <m:t>𝝀</m:t>
                    </m:r>
                  </m:oMath>
                </a14:m>
                <a:r>
                  <a:rPr lang="en-US" sz="800" b="1" i="1" dirty="0">
                    <a:solidFill>
                      <a:schemeClr val="bg1"/>
                    </a:solidFill>
                  </a:rPr>
                  <a:t> &lt; 1</a:t>
                </a:r>
                <a:endParaRPr lang="en-US" sz="800" dirty="0">
                  <a:solidFill>
                    <a:schemeClr val="bg1"/>
                  </a:solidFill>
                  <a:latin typeface="Arial" panose="020B0604020202020204" pitchFamily="34" charset="0"/>
                  <a:cs typeface="Arial" panose="020B0604020202020204" pitchFamily="34" charset="0"/>
                </a:endParaRPr>
              </a:p>
            </p:txBody>
          </p:sp>
        </mc:Choice>
        <mc:Fallback xmlns="">
          <p:sp>
            <p:nvSpPr>
              <p:cNvPr id="66" name="TextBox 65">
                <a:extLst>
                  <a:ext uri="{FF2B5EF4-FFF2-40B4-BE49-F238E27FC236}">
                    <a16:creationId xmlns:a16="http://schemas.microsoft.com/office/drawing/2014/main" id="{D5C270F5-B21D-A0BF-14FB-494CB61F2AE6}"/>
                  </a:ext>
                </a:extLst>
              </p:cNvPr>
              <p:cNvSpPr txBox="1">
                <a:spLocks noRot="1" noChangeAspect="1" noMove="1" noResize="1" noEditPoints="1" noAdjustHandles="1" noChangeArrowheads="1" noChangeShapeType="1" noTextEdit="1"/>
              </p:cNvSpPr>
              <p:nvPr/>
            </p:nvSpPr>
            <p:spPr>
              <a:xfrm>
                <a:off x="4451239" y="2829439"/>
                <a:ext cx="231068" cy="123111"/>
              </a:xfrm>
              <a:prstGeom prst="rect">
                <a:avLst/>
              </a:prstGeom>
              <a:blipFill>
                <a:blip r:embed="rId19"/>
                <a:stretch>
                  <a:fillRect l="-15789" t="-9091" r="-15789" b="-54545"/>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83CDB9E4-5ED4-A2DF-578B-1B17DE7DF307}"/>
                  </a:ext>
                </a:extLst>
              </p:cNvPr>
              <p:cNvSpPr txBox="1"/>
              <p:nvPr/>
            </p:nvSpPr>
            <p:spPr>
              <a:xfrm>
                <a:off x="4468567" y="3411772"/>
                <a:ext cx="231068" cy="123111"/>
              </a:xfrm>
              <a:prstGeom prst="rect">
                <a:avLst/>
              </a:prstGeom>
              <a:solidFill>
                <a:schemeClr val="tx1"/>
              </a:solidFill>
              <a:ln>
                <a:noFill/>
              </a:ln>
            </p:spPr>
            <p:txBody>
              <a:bodyPr wrap="square" lIns="0" tIns="0" rIns="0" bIns="0" rtlCol="0">
                <a:spAutoFit/>
              </a:bodyPr>
              <a:lstStyle/>
              <a:p>
                <a14:m>
                  <m:oMath xmlns:m="http://schemas.openxmlformats.org/officeDocument/2006/math">
                    <m:r>
                      <a:rPr lang="en-US" sz="800" b="1" i="1" smtClean="0">
                        <a:solidFill>
                          <a:schemeClr val="bg1"/>
                        </a:solidFill>
                        <a:latin typeface="Cambria Math" charset="0"/>
                      </a:rPr>
                      <m:t>𝝀</m:t>
                    </m:r>
                  </m:oMath>
                </a14:m>
                <a:r>
                  <a:rPr lang="en-US" sz="800" b="1" i="1" dirty="0">
                    <a:solidFill>
                      <a:schemeClr val="bg1"/>
                    </a:solidFill>
                  </a:rPr>
                  <a:t> &lt; 1</a:t>
                </a:r>
                <a:endParaRPr lang="en-US" sz="800" dirty="0">
                  <a:solidFill>
                    <a:schemeClr val="bg1"/>
                  </a:solidFill>
                  <a:latin typeface="Arial" panose="020B0604020202020204" pitchFamily="34" charset="0"/>
                  <a:cs typeface="Arial" panose="020B0604020202020204" pitchFamily="34" charset="0"/>
                </a:endParaRPr>
              </a:p>
            </p:txBody>
          </p:sp>
        </mc:Choice>
        <mc:Fallback xmlns="">
          <p:sp>
            <p:nvSpPr>
              <p:cNvPr id="67" name="TextBox 66">
                <a:extLst>
                  <a:ext uri="{FF2B5EF4-FFF2-40B4-BE49-F238E27FC236}">
                    <a16:creationId xmlns:a16="http://schemas.microsoft.com/office/drawing/2014/main" id="{83CDB9E4-5ED4-A2DF-578B-1B17DE7DF307}"/>
                  </a:ext>
                </a:extLst>
              </p:cNvPr>
              <p:cNvSpPr txBox="1">
                <a:spLocks noRot="1" noChangeAspect="1" noMove="1" noResize="1" noEditPoints="1" noAdjustHandles="1" noChangeArrowheads="1" noChangeShapeType="1" noTextEdit="1"/>
              </p:cNvSpPr>
              <p:nvPr/>
            </p:nvSpPr>
            <p:spPr>
              <a:xfrm>
                <a:off x="4468567" y="3411772"/>
                <a:ext cx="231068" cy="123111"/>
              </a:xfrm>
              <a:prstGeom prst="rect">
                <a:avLst/>
              </a:prstGeom>
              <a:blipFill>
                <a:blip r:embed="rId20"/>
                <a:stretch>
                  <a:fillRect l="-15000" t="-18182" r="-10000" b="-45455"/>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F791897F-60E5-2FDA-E5FB-EFF8C01D66D0}"/>
                  </a:ext>
                </a:extLst>
              </p:cNvPr>
              <p:cNvSpPr txBox="1"/>
              <p:nvPr/>
            </p:nvSpPr>
            <p:spPr>
              <a:xfrm>
                <a:off x="4468567" y="4021693"/>
                <a:ext cx="231068" cy="123111"/>
              </a:xfrm>
              <a:prstGeom prst="rect">
                <a:avLst/>
              </a:prstGeom>
              <a:solidFill>
                <a:schemeClr val="tx1"/>
              </a:solidFill>
              <a:ln>
                <a:noFill/>
              </a:ln>
            </p:spPr>
            <p:txBody>
              <a:bodyPr wrap="square" lIns="0" tIns="0" rIns="0" bIns="0" rtlCol="0">
                <a:spAutoFit/>
              </a:bodyPr>
              <a:lstStyle/>
              <a:p>
                <a14:m>
                  <m:oMath xmlns:m="http://schemas.openxmlformats.org/officeDocument/2006/math">
                    <m:r>
                      <a:rPr lang="en-US" sz="800" b="1" i="1" smtClean="0">
                        <a:solidFill>
                          <a:schemeClr val="bg1"/>
                        </a:solidFill>
                        <a:latin typeface="Cambria Math" charset="0"/>
                      </a:rPr>
                      <m:t>𝝀</m:t>
                    </m:r>
                  </m:oMath>
                </a14:m>
                <a:r>
                  <a:rPr lang="en-US" sz="800" b="1" i="1" dirty="0">
                    <a:solidFill>
                      <a:schemeClr val="bg1"/>
                    </a:solidFill>
                  </a:rPr>
                  <a:t> &lt; 1</a:t>
                </a:r>
                <a:endParaRPr lang="en-US" sz="800" dirty="0">
                  <a:solidFill>
                    <a:schemeClr val="bg1"/>
                  </a:solidFill>
                  <a:latin typeface="Arial" panose="020B0604020202020204" pitchFamily="34" charset="0"/>
                  <a:cs typeface="Arial" panose="020B0604020202020204" pitchFamily="34" charset="0"/>
                </a:endParaRPr>
              </a:p>
            </p:txBody>
          </p:sp>
        </mc:Choice>
        <mc:Fallback xmlns="">
          <p:sp>
            <p:nvSpPr>
              <p:cNvPr id="68" name="TextBox 67">
                <a:extLst>
                  <a:ext uri="{FF2B5EF4-FFF2-40B4-BE49-F238E27FC236}">
                    <a16:creationId xmlns:a16="http://schemas.microsoft.com/office/drawing/2014/main" id="{F791897F-60E5-2FDA-E5FB-EFF8C01D66D0}"/>
                  </a:ext>
                </a:extLst>
              </p:cNvPr>
              <p:cNvSpPr txBox="1">
                <a:spLocks noRot="1" noChangeAspect="1" noMove="1" noResize="1" noEditPoints="1" noAdjustHandles="1" noChangeArrowheads="1" noChangeShapeType="1" noTextEdit="1"/>
              </p:cNvSpPr>
              <p:nvPr/>
            </p:nvSpPr>
            <p:spPr>
              <a:xfrm>
                <a:off x="4468567" y="4021693"/>
                <a:ext cx="231068" cy="123111"/>
              </a:xfrm>
              <a:prstGeom prst="rect">
                <a:avLst/>
              </a:prstGeom>
              <a:blipFill>
                <a:blip r:embed="rId20"/>
                <a:stretch>
                  <a:fillRect l="-15000" t="-18182" r="-10000" b="-45455"/>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BEB27809-159F-040D-B2FB-B69247A180CC}"/>
                  </a:ext>
                </a:extLst>
              </p:cNvPr>
              <p:cNvSpPr txBox="1"/>
              <p:nvPr/>
            </p:nvSpPr>
            <p:spPr>
              <a:xfrm>
                <a:off x="4470515" y="4673347"/>
                <a:ext cx="231068" cy="123111"/>
              </a:xfrm>
              <a:prstGeom prst="rect">
                <a:avLst/>
              </a:prstGeom>
              <a:solidFill>
                <a:schemeClr val="tx1"/>
              </a:solidFill>
              <a:ln>
                <a:noFill/>
              </a:ln>
            </p:spPr>
            <p:txBody>
              <a:bodyPr wrap="square" lIns="0" tIns="0" rIns="0" bIns="0" rtlCol="0">
                <a:spAutoFit/>
              </a:bodyPr>
              <a:lstStyle/>
              <a:p>
                <a14:m>
                  <m:oMath xmlns:m="http://schemas.openxmlformats.org/officeDocument/2006/math">
                    <m:r>
                      <a:rPr lang="en-US" sz="800" b="1" i="1" smtClean="0">
                        <a:solidFill>
                          <a:schemeClr val="bg1"/>
                        </a:solidFill>
                        <a:latin typeface="Cambria Math" charset="0"/>
                      </a:rPr>
                      <m:t>𝝀</m:t>
                    </m:r>
                  </m:oMath>
                </a14:m>
                <a:r>
                  <a:rPr lang="en-US" sz="800" b="1" i="1" dirty="0">
                    <a:solidFill>
                      <a:schemeClr val="bg1"/>
                    </a:solidFill>
                  </a:rPr>
                  <a:t> &lt; 1</a:t>
                </a:r>
                <a:endParaRPr lang="en-US" sz="800" dirty="0">
                  <a:solidFill>
                    <a:schemeClr val="bg1"/>
                  </a:solidFill>
                  <a:latin typeface="Arial" panose="020B0604020202020204" pitchFamily="34" charset="0"/>
                  <a:cs typeface="Arial" panose="020B0604020202020204" pitchFamily="34" charset="0"/>
                </a:endParaRPr>
              </a:p>
            </p:txBody>
          </p:sp>
        </mc:Choice>
        <mc:Fallback xmlns="">
          <p:sp>
            <p:nvSpPr>
              <p:cNvPr id="69" name="TextBox 68">
                <a:extLst>
                  <a:ext uri="{FF2B5EF4-FFF2-40B4-BE49-F238E27FC236}">
                    <a16:creationId xmlns:a16="http://schemas.microsoft.com/office/drawing/2014/main" id="{BEB27809-159F-040D-B2FB-B69247A180CC}"/>
                  </a:ext>
                </a:extLst>
              </p:cNvPr>
              <p:cNvSpPr txBox="1">
                <a:spLocks noRot="1" noChangeAspect="1" noMove="1" noResize="1" noEditPoints="1" noAdjustHandles="1" noChangeArrowheads="1" noChangeShapeType="1" noTextEdit="1"/>
              </p:cNvSpPr>
              <p:nvPr/>
            </p:nvSpPr>
            <p:spPr>
              <a:xfrm>
                <a:off x="4470515" y="4673347"/>
                <a:ext cx="231068" cy="123111"/>
              </a:xfrm>
              <a:prstGeom prst="rect">
                <a:avLst/>
              </a:prstGeom>
              <a:blipFill>
                <a:blip r:embed="rId21"/>
                <a:stretch>
                  <a:fillRect l="-15000" t="-20000" r="-15000" b="-60000"/>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AD996169-6CF4-9785-E867-8619F49138A8}"/>
                  </a:ext>
                </a:extLst>
              </p:cNvPr>
              <p:cNvSpPr txBox="1"/>
              <p:nvPr/>
            </p:nvSpPr>
            <p:spPr>
              <a:xfrm>
                <a:off x="4457294" y="5241245"/>
                <a:ext cx="231068" cy="123111"/>
              </a:xfrm>
              <a:prstGeom prst="rect">
                <a:avLst/>
              </a:prstGeom>
              <a:solidFill>
                <a:schemeClr val="tx1"/>
              </a:solidFill>
              <a:ln>
                <a:noFill/>
              </a:ln>
            </p:spPr>
            <p:txBody>
              <a:bodyPr wrap="square" lIns="0" tIns="0" rIns="0" bIns="0" rtlCol="0">
                <a:spAutoFit/>
              </a:bodyPr>
              <a:lstStyle/>
              <a:p>
                <a14:m>
                  <m:oMath xmlns:m="http://schemas.openxmlformats.org/officeDocument/2006/math">
                    <m:r>
                      <a:rPr lang="en-US" sz="800" b="1" i="1" smtClean="0">
                        <a:solidFill>
                          <a:schemeClr val="bg1"/>
                        </a:solidFill>
                        <a:latin typeface="Cambria Math" charset="0"/>
                      </a:rPr>
                      <m:t>𝝀</m:t>
                    </m:r>
                  </m:oMath>
                </a14:m>
                <a:r>
                  <a:rPr lang="en-US" sz="800" b="1" i="1" dirty="0">
                    <a:solidFill>
                      <a:schemeClr val="bg1"/>
                    </a:solidFill>
                  </a:rPr>
                  <a:t> &lt; 1</a:t>
                </a:r>
                <a:endParaRPr lang="en-US" sz="800" dirty="0">
                  <a:solidFill>
                    <a:schemeClr val="bg1"/>
                  </a:solidFill>
                  <a:latin typeface="Arial" panose="020B0604020202020204" pitchFamily="34" charset="0"/>
                  <a:cs typeface="Arial" panose="020B0604020202020204" pitchFamily="34" charset="0"/>
                </a:endParaRPr>
              </a:p>
            </p:txBody>
          </p:sp>
        </mc:Choice>
        <mc:Fallback xmlns="">
          <p:sp>
            <p:nvSpPr>
              <p:cNvPr id="70" name="TextBox 69">
                <a:extLst>
                  <a:ext uri="{FF2B5EF4-FFF2-40B4-BE49-F238E27FC236}">
                    <a16:creationId xmlns:a16="http://schemas.microsoft.com/office/drawing/2014/main" id="{AD996169-6CF4-9785-E867-8619F49138A8}"/>
                  </a:ext>
                </a:extLst>
              </p:cNvPr>
              <p:cNvSpPr txBox="1">
                <a:spLocks noRot="1" noChangeAspect="1" noMove="1" noResize="1" noEditPoints="1" noAdjustHandles="1" noChangeArrowheads="1" noChangeShapeType="1" noTextEdit="1"/>
              </p:cNvSpPr>
              <p:nvPr/>
            </p:nvSpPr>
            <p:spPr>
              <a:xfrm>
                <a:off x="4457294" y="5241245"/>
                <a:ext cx="231068" cy="123111"/>
              </a:xfrm>
              <a:prstGeom prst="rect">
                <a:avLst/>
              </a:prstGeom>
              <a:blipFill>
                <a:blip r:embed="rId22"/>
                <a:stretch>
                  <a:fillRect l="-15000" t="-18182" r="-10000" b="-54545"/>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28AF9EDF-F62E-3B02-4F94-1FEAE8D16A92}"/>
                  </a:ext>
                </a:extLst>
              </p:cNvPr>
              <p:cNvSpPr txBox="1"/>
              <p:nvPr/>
            </p:nvSpPr>
            <p:spPr>
              <a:xfrm>
                <a:off x="4421428" y="5885871"/>
                <a:ext cx="231068" cy="123111"/>
              </a:xfrm>
              <a:prstGeom prst="rect">
                <a:avLst/>
              </a:prstGeom>
              <a:solidFill>
                <a:schemeClr val="tx1"/>
              </a:solidFill>
              <a:ln>
                <a:noFill/>
              </a:ln>
            </p:spPr>
            <p:txBody>
              <a:bodyPr wrap="square" lIns="0" tIns="0" rIns="0" bIns="0" rtlCol="0">
                <a:spAutoFit/>
              </a:bodyPr>
              <a:lstStyle/>
              <a:p>
                <a14:m>
                  <m:oMath xmlns:m="http://schemas.openxmlformats.org/officeDocument/2006/math">
                    <m:r>
                      <a:rPr lang="en-US" sz="800" b="1" i="1" smtClean="0">
                        <a:solidFill>
                          <a:schemeClr val="bg1"/>
                        </a:solidFill>
                        <a:latin typeface="Cambria Math" charset="0"/>
                      </a:rPr>
                      <m:t>𝝀</m:t>
                    </m:r>
                  </m:oMath>
                </a14:m>
                <a:r>
                  <a:rPr lang="en-US" sz="800" b="1" i="1" dirty="0">
                    <a:solidFill>
                      <a:schemeClr val="bg1"/>
                    </a:solidFill>
                  </a:rPr>
                  <a:t> &lt; 1</a:t>
                </a:r>
                <a:endParaRPr lang="en-US" sz="800" dirty="0">
                  <a:solidFill>
                    <a:schemeClr val="bg1"/>
                  </a:solidFill>
                  <a:latin typeface="Arial" panose="020B0604020202020204" pitchFamily="34" charset="0"/>
                  <a:cs typeface="Arial" panose="020B0604020202020204" pitchFamily="34" charset="0"/>
                </a:endParaRPr>
              </a:p>
            </p:txBody>
          </p:sp>
        </mc:Choice>
        <mc:Fallback xmlns="">
          <p:sp>
            <p:nvSpPr>
              <p:cNvPr id="71" name="TextBox 70">
                <a:extLst>
                  <a:ext uri="{FF2B5EF4-FFF2-40B4-BE49-F238E27FC236}">
                    <a16:creationId xmlns:a16="http://schemas.microsoft.com/office/drawing/2014/main" id="{28AF9EDF-F62E-3B02-4F94-1FEAE8D16A92}"/>
                  </a:ext>
                </a:extLst>
              </p:cNvPr>
              <p:cNvSpPr txBox="1">
                <a:spLocks noRot="1" noChangeAspect="1" noMove="1" noResize="1" noEditPoints="1" noAdjustHandles="1" noChangeArrowheads="1" noChangeShapeType="1" noTextEdit="1"/>
              </p:cNvSpPr>
              <p:nvPr/>
            </p:nvSpPr>
            <p:spPr>
              <a:xfrm>
                <a:off x="4421428" y="5885871"/>
                <a:ext cx="231068" cy="123111"/>
              </a:xfrm>
              <a:prstGeom prst="rect">
                <a:avLst/>
              </a:prstGeom>
              <a:blipFill>
                <a:blip r:embed="rId23"/>
                <a:stretch>
                  <a:fillRect l="-15789" t="-18182" r="-15789" b="-45455"/>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0BB2AFCA-40F0-1E38-62C0-4D3EBF5D60CA}"/>
                  </a:ext>
                </a:extLst>
              </p:cNvPr>
              <p:cNvSpPr txBox="1"/>
              <p:nvPr/>
            </p:nvSpPr>
            <p:spPr>
              <a:xfrm>
                <a:off x="4379734" y="6461124"/>
                <a:ext cx="231068" cy="123111"/>
              </a:xfrm>
              <a:prstGeom prst="rect">
                <a:avLst/>
              </a:prstGeom>
              <a:solidFill>
                <a:schemeClr val="tx1"/>
              </a:solidFill>
              <a:ln>
                <a:noFill/>
              </a:ln>
            </p:spPr>
            <p:txBody>
              <a:bodyPr wrap="square" lIns="0" tIns="0" rIns="0" bIns="0" rtlCol="0">
                <a:spAutoFit/>
              </a:bodyPr>
              <a:lstStyle/>
              <a:p>
                <a14:m>
                  <m:oMath xmlns:m="http://schemas.openxmlformats.org/officeDocument/2006/math">
                    <m:r>
                      <a:rPr lang="en-US" sz="800" b="1" i="1" smtClean="0">
                        <a:solidFill>
                          <a:schemeClr val="bg1"/>
                        </a:solidFill>
                        <a:latin typeface="Cambria Math" charset="0"/>
                      </a:rPr>
                      <m:t>𝝀</m:t>
                    </m:r>
                  </m:oMath>
                </a14:m>
                <a:r>
                  <a:rPr lang="en-US" sz="800" b="1" i="1" dirty="0">
                    <a:solidFill>
                      <a:schemeClr val="bg1"/>
                    </a:solidFill>
                  </a:rPr>
                  <a:t> &lt; 1</a:t>
                </a:r>
                <a:endParaRPr lang="en-US" sz="800" dirty="0">
                  <a:solidFill>
                    <a:schemeClr val="bg1"/>
                  </a:solidFill>
                  <a:latin typeface="Arial" panose="020B0604020202020204" pitchFamily="34" charset="0"/>
                  <a:cs typeface="Arial" panose="020B0604020202020204" pitchFamily="34" charset="0"/>
                </a:endParaRPr>
              </a:p>
            </p:txBody>
          </p:sp>
        </mc:Choice>
        <mc:Fallback xmlns="">
          <p:sp>
            <p:nvSpPr>
              <p:cNvPr id="72" name="TextBox 71">
                <a:extLst>
                  <a:ext uri="{FF2B5EF4-FFF2-40B4-BE49-F238E27FC236}">
                    <a16:creationId xmlns:a16="http://schemas.microsoft.com/office/drawing/2014/main" id="{0BB2AFCA-40F0-1E38-62C0-4D3EBF5D60CA}"/>
                  </a:ext>
                </a:extLst>
              </p:cNvPr>
              <p:cNvSpPr txBox="1">
                <a:spLocks noRot="1" noChangeAspect="1" noMove="1" noResize="1" noEditPoints="1" noAdjustHandles="1" noChangeArrowheads="1" noChangeShapeType="1" noTextEdit="1"/>
              </p:cNvSpPr>
              <p:nvPr/>
            </p:nvSpPr>
            <p:spPr>
              <a:xfrm>
                <a:off x="4379734" y="6461124"/>
                <a:ext cx="231068" cy="123111"/>
              </a:xfrm>
              <a:prstGeom prst="rect">
                <a:avLst/>
              </a:prstGeom>
              <a:blipFill>
                <a:blip r:embed="rId24"/>
                <a:stretch>
                  <a:fillRect l="-15789" t="-18182" r="-21053" b="-54545"/>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E8432698-EA54-A419-45B9-88CBCF8B34B9}"/>
                  </a:ext>
                </a:extLst>
              </p:cNvPr>
              <p:cNvSpPr txBox="1"/>
              <p:nvPr/>
            </p:nvSpPr>
            <p:spPr>
              <a:xfrm>
                <a:off x="1269331" y="6309553"/>
                <a:ext cx="231068" cy="123111"/>
              </a:xfrm>
              <a:prstGeom prst="rect">
                <a:avLst/>
              </a:prstGeom>
              <a:noFill/>
              <a:ln>
                <a:noFill/>
              </a:ln>
            </p:spPr>
            <p:txBody>
              <a:bodyPr wrap="square" lIns="0" tIns="0" rIns="0" bIns="0" rtlCol="0">
                <a:spAutoFit/>
              </a:bodyPr>
              <a:lstStyle/>
              <a:p>
                <a14:m>
                  <m:oMath xmlns:m="http://schemas.openxmlformats.org/officeDocument/2006/math">
                    <m:r>
                      <a:rPr lang="en-US" sz="800" b="1" i="1" smtClean="0">
                        <a:solidFill>
                          <a:schemeClr val="tx1"/>
                        </a:solidFill>
                        <a:latin typeface="Cambria Math" charset="0"/>
                      </a:rPr>
                      <m:t>𝝀</m:t>
                    </m:r>
                  </m:oMath>
                </a14:m>
                <a:r>
                  <a:rPr lang="en-US" sz="800" b="1" i="1" dirty="0">
                    <a:solidFill>
                      <a:schemeClr val="tx1"/>
                    </a:solidFill>
                  </a:rPr>
                  <a:t> &gt; 1</a:t>
                </a:r>
                <a:endParaRPr lang="en-US" sz="800" dirty="0">
                  <a:solidFill>
                    <a:schemeClr val="tx1"/>
                  </a:solidFill>
                  <a:latin typeface="Arial" panose="020B0604020202020204" pitchFamily="34" charset="0"/>
                  <a:cs typeface="Arial" panose="020B0604020202020204" pitchFamily="34" charset="0"/>
                </a:endParaRPr>
              </a:p>
            </p:txBody>
          </p:sp>
        </mc:Choice>
        <mc:Fallback xmlns="">
          <p:sp>
            <p:nvSpPr>
              <p:cNvPr id="73" name="TextBox 72">
                <a:extLst>
                  <a:ext uri="{FF2B5EF4-FFF2-40B4-BE49-F238E27FC236}">
                    <a16:creationId xmlns:a16="http://schemas.microsoft.com/office/drawing/2014/main" id="{E8432698-EA54-A419-45B9-88CBCF8B34B9}"/>
                  </a:ext>
                </a:extLst>
              </p:cNvPr>
              <p:cNvSpPr txBox="1">
                <a:spLocks noRot="1" noChangeAspect="1" noMove="1" noResize="1" noEditPoints="1" noAdjustHandles="1" noChangeArrowheads="1" noChangeShapeType="1" noTextEdit="1"/>
              </p:cNvSpPr>
              <p:nvPr/>
            </p:nvSpPr>
            <p:spPr>
              <a:xfrm>
                <a:off x="1269331" y="6309553"/>
                <a:ext cx="231068" cy="123111"/>
              </a:xfrm>
              <a:prstGeom prst="rect">
                <a:avLst/>
              </a:prstGeom>
              <a:blipFill>
                <a:blip r:embed="rId25"/>
                <a:stretch>
                  <a:fillRect l="-15000" t="-18182" r="-10000" b="-54545"/>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312E0CF5-F395-887E-10F5-187C3638C7E8}"/>
                  </a:ext>
                </a:extLst>
              </p:cNvPr>
              <p:cNvSpPr txBox="1"/>
              <p:nvPr/>
            </p:nvSpPr>
            <p:spPr>
              <a:xfrm>
                <a:off x="1250212" y="5734744"/>
                <a:ext cx="231068" cy="123111"/>
              </a:xfrm>
              <a:prstGeom prst="rect">
                <a:avLst/>
              </a:prstGeom>
              <a:noFill/>
              <a:ln>
                <a:noFill/>
              </a:ln>
            </p:spPr>
            <p:txBody>
              <a:bodyPr wrap="square" lIns="0" tIns="0" rIns="0" bIns="0" rtlCol="0">
                <a:spAutoFit/>
              </a:bodyPr>
              <a:lstStyle/>
              <a:p>
                <a14:m>
                  <m:oMath xmlns:m="http://schemas.openxmlformats.org/officeDocument/2006/math">
                    <m:r>
                      <a:rPr lang="en-US" sz="800" b="1" i="1" smtClean="0">
                        <a:solidFill>
                          <a:schemeClr val="tx1"/>
                        </a:solidFill>
                        <a:latin typeface="Cambria Math" charset="0"/>
                      </a:rPr>
                      <m:t>𝝀</m:t>
                    </m:r>
                  </m:oMath>
                </a14:m>
                <a:r>
                  <a:rPr lang="en-US" sz="800" b="1" i="1" dirty="0">
                    <a:solidFill>
                      <a:schemeClr val="tx1"/>
                    </a:solidFill>
                  </a:rPr>
                  <a:t> &gt; 1</a:t>
                </a:r>
                <a:endParaRPr lang="en-US" sz="800" dirty="0">
                  <a:solidFill>
                    <a:schemeClr val="tx1"/>
                  </a:solidFill>
                  <a:latin typeface="Arial" panose="020B0604020202020204" pitchFamily="34" charset="0"/>
                  <a:cs typeface="Arial" panose="020B0604020202020204" pitchFamily="34" charset="0"/>
                </a:endParaRPr>
              </a:p>
            </p:txBody>
          </p:sp>
        </mc:Choice>
        <mc:Fallback xmlns="">
          <p:sp>
            <p:nvSpPr>
              <p:cNvPr id="74" name="TextBox 73">
                <a:extLst>
                  <a:ext uri="{FF2B5EF4-FFF2-40B4-BE49-F238E27FC236}">
                    <a16:creationId xmlns:a16="http://schemas.microsoft.com/office/drawing/2014/main" id="{312E0CF5-F395-887E-10F5-187C3638C7E8}"/>
                  </a:ext>
                </a:extLst>
              </p:cNvPr>
              <p:cNvSpPr txBox="1">
                <a:spLocks noRot="1" noChangeAspect="1" noMove="1" noResize="1" noEditPoints="1" noAdjustHandles="1" noChangeArrowheads="1" noChangeShapeType="1" noTextEdit="1"/>
              </p:cNvSpPr>
              <p:nvPr/>
            </p:nvSpPr>
            <p:spPr>
              <a:xfrm>
                <a:off x="1250212" y="5734744"/>
                <a:ext cx="231068" cy="123111"/>
              </a:xfrm>
              <a:prstGeom prst="rect">
                <a:avLst/>
              </a:prstGeom>
              <a:blipFill>
                <a:blip r:embed="rId26"/>
                <a:stretch>
                  <a:fillRect l="-15789" t="-18182" r="-15789" b="-45455"/>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691D1934-4ED7-3675-062B-28B0AD946C68}"/>
                  </a:ext>
                </a:extLst>
              </p:cNvPr>
              <p:cNvSpPr txBox="1"/>
              <p:nvPr/>
            </p:nvSpPr>
            <p:spPr>
              <a:xfrm>
                <a:off x="1257987" y="5134374"/>
                <a:ext cx="231068" cy="123111"/>
              </a:xfrm>
              <a:prstGeom prst="rect">
                <a:avLst/>
              </a:prstGeom>
              <a:noFill/>
              <a:ln>
                <a:noFill/>
              </a:ln>
            </p:spPr>
            <p:txBody>
              <a:bodyPr wrap="square" lIns="0" tIns="0" rIns="0" bIns="0" rtlCol="0">
                <a:spAutoFit/>
              </a:bodyPr>
              <a:lstStyle/>
              <a:p>
                <a14:m>
                  <m:oMath xmlns:m="http://schemas.openxmlformats.org/officeDocument/2006/math">
                    <m:r>
                      <a:rPr lang="en-US" sz="800" b="1" i="1" smtClean="0">
                        <a:solidFill>
                          <a:schemeClr val="tx1"/>
                        </a:solidFill>
                        <a:latin typeface="Cambria Math" charset="0"/>
                      </a:rPr>
                      <m:t>𝝀</m:t>
                    </m:r>
                  </m:oMath>
                </a14:m>
                <a:r>
                  <a:rPr lang="en-US" sz="800" b="1" i="1" dirty="0">
                    <a:solidFill>
                      <a:schemeClr val="tx1"/>
                    </a:solidFill>
                  </a:rPr>
                  <a:t> &gt; 1</a:t>
                </a:r>
                <a:endParaRPr lang="en-US" sz="800" dirty="0">
                  <a:solidFill>
                    <a:schemeClr val="tx1"/>
                  </a:solidFill>
                  <a:latin typeface="Arial" panose="020B0604020202020204" pitchFamily="34" charset="0"/>
                  <a:cs typeface="Arial" panose="020B0604020202020204" pitchFamily="34" charset="0"/>
                </a:endParaRPr>
              </a:p>
            </p:txBody>
          </p:sp>
        </mc:Choice>
        <mc:Fallback xmlns="">
          <p:sp>
            <p:nvSpPr>
              <p:cNvPr id="75" name="TextBox 74">
                <a:extLst>
                  <a:ext uri="{FF2B5EF4-FFF2-40B4-BE49-F238E27FC236}">
                    <a16:creationId xmlns:a16="http://schemas.microsoft.com/office/drawing/2014/main" id="{691D1934-4ED7-3675-062B-28B0AD946C68}"/>
                  </a:ext>
                </a:extLst>
              </p:cNvPr>
              <p:cNvSpPr txBox="1">
                <a:spLocks noRot="1" noChangeAspect="1" noMove="1" noResize="1" noEditPoints="1" noAdjustHandles="1" noChangeArrowheads="1" noChangeShapeType="1" noTextEdit="1"/>
              </p:cNvSpPr>
              <p:nvPr/>
            </p:nvSpPr>
            <p:spPr>
              <a:xfrm>
                <a:off x="1257987" y="5134374"/>
                <a:ext cx="231068" cy="123111"/>
              </a:xfrm>
              <a:prstGeom prst="rect">
                <a:avLst/>
              </a:prstGeom>
              <a:blipFill>
                <a:blip r:embed="rId27"/>
                <a:stretch>
                  <a:fillRect l="-10000" t="-20000" r="-15000" b="-60000"/>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5B9F56B0-1AC2-5675-34E0-B2C0B4F43FC5}"/>
                  </a:ext>
                </a:extLst>
              </p:cNvPr>
              <p:cNvSpPr txBox="1"/>
              <p:nvPr/>
            </p:nvSpPr>
            <p:spPr>
              <a:xfrm>
                <a:off x="1250212" y="4534867"/>
                <a:ext cx="231068" cy="123111"/>
              </a:xfrm>
              <a:prstGeom prst="rect">
                <a:avLst/>
              </a:prstGeom>
              <a:noFill/>
              <a:ln>
                <a:noFill/>
              </a:ln>
            </p:spPr>
            <p:txBody>
              <a:bodyPr wrap="square" lIns="0" tIns="0" rIns="0" bIns="0" rtlCol="0">
                <a:spAutoFit/>
              </a:bodyPr>
              <a:lstStyle/>
              <a:p>
                <a14:m>
                  <m:oMath xmlns:m="http://schemas.openxmlformats.org/officeDocument/2006/math">
                    <m:r>
                      <a:rPr lang="en-US" sz="800" b="1" i="1" smtClean="0">
                        <a:solidFill>
                          <a:schemeClr val="tx1"/>
                        </a:solidFill>
                        <a:latin typeface="Cambria Math" charset="0"/>
                      </a:rPr>
                      <m:t>𝝀</m:t>
                    </m:r>
                  </m:oMath>
                </a14:m>
                <a:r>
                  <a:rPr lang="en-US" sz="800" b="1" i="1" dirty="0">
                    <a:solidFill>
                      <a:schemeClr val="tx1"/>
                    </a:solidFill>
                  </a:rPr>
                  <a:t> &gt; 1</a:t>
                </a:r>
                <a:endParaRPr lang="en-US" sz="800" dirty="0">
                  <a:solidFill>
                    <a:schemeClr val="tx1"/>
                  </a:solidFill>
                  <a:latin typeface="Arial" panose="020B0604020202020204" pitchFamily="34" charset="0"/>
                  <a:cs typeface="Arial" panose="020B0604020202020204" pitchFamily="34" charset="0"/>
                </a:endParaRPr>
              </a:p>
            </p:txBody>
          </p:sp>
        </mc:Choice>
        <mc:Fallback xmlns="">
          <p:sp>
            <p:nvSpPr>
              <p:cNvPr id="76" name="TextBox 75">
                <a:extLst>
                  <a:ext uri="{FF2B5EF4-FFF2-40B4-BE49-F238E27FC236}">
                    <a16:creationId xmlns:a16="http://schemas.microsoft.com/office/drawing/2014/main" id="{5B9F56B0-1AC2-5675-34E0-B2C0B4F43FC5}"/>
                  </a:ext>
                </a:extLst>
              </p:cNvPr>
              <p:cNvSpPr txBox="1">
                <a:spLocks noRot="1" noChangeAspect="1" noMove="1" noResize="1" noEditPoints="1" noAdjustHandles="1" noChangeArrowheads="1" noChangeShapeType="1" noTextEdit="1"/>
              </p:cNvSpPr>
              <p:nvPr/>
            </p:nvSpPr>
            <p:spPr>
              <a:xfrm>
                <a:off x="1250212" y="4534867"/>
                <a:ext cx="231068" cy="123111"/>
              </a:xfrm>
              <a:prstGeom prst="rect">
                <a:avLst/>
              </a:prstGeom>
              <a:blipFill>
                <a:blip r:embed="rId28"/>
                <a:stretch>
                  <a:fillRect l="-15789" t="-20000" r="-15789" b="-60000"/>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4CB86BDD-F2C3-DE27-29BE-987077BF34CA}"/>
                  </a:ext>
                </a:extLst>
              </p:cNvPr>
              <p:cNvSpPr txBox="1"/>
              <p:nvPr/>
            </p:nvSpPr>
            <p:spPr>
              <a:xfrm>
                <a:off x="1254418" y="3878133"/>
                <a:ext cx="231068" cy="123111"/>
              </a:xfrm>
              <a:prstGeom prst="rect">
                <a:avLst/>
              </a:prstGeom>
              <a:noFill/>
              <a:ln>
                <a:noFill/>
              </a:ln>
            </p:spPr>
            <p:txBody>
              <a:bodyPr wrap="square" lIns="0" tIns="0" rIns="0" bIns="0" rtlCol="0">
                <a:spAutoFit/>
              </a:bodyPr>
              <a:lstStyle/>
              <a:p>
                <a14:m>
                  <m:oMath xmlns:m="http://schemas.openxmlformats.org/officeDocument/2006/math">
                    <m:r>
                      <a:rPr lang="en-US" sz="800" b="1" i="1" smtClean="0">
                        <a:solidFill>
                          <a:schemeClr val="tx1"/>
                        </a:solidFill>
                        <a:latin typeface="Cambria Math" charset="0"/>
                      </a:rPr>
                      <m:t>𝝀</m:t>
                    </m:r>
                  </m:oMath>
                </a14:m>
                <a:r>
                  <a:rPr lang="en-US" sz="800" b="1" i="1" dirty="0">
                    <a:solidFill>
                      <a:schemeClr val="tx1"/>
                    </a:solidFill>
                  </a:rPr>
                  <a:t> &gt; 1</a:t>
                </a:r>
                <a:endParaRPr lang="en-US" sz="800" dirty="0">
                  <a:solidFill>
                    <a:schemeClr val="tx1"/>
                  </a:solidFill>
                  <a:latin typeface="Arial" panose="020B0604020202020204" pitchFamily="34" charset="0"/>
                  <a:cs typeface="Arial" panose="020B0604020202020204" pitchFamily="34" charset="0"/>
                </a:endParaRPr>
              </a:p>
            </p:txBody>
          </p:sp>
        </mc:Choice>
        <mc:Fallback xmlns="">
          <p:sp>
            <p:nvSpPr>
              <p:cNvPr id="77" name="TextBox 76">
                <a:extLst>
                  <a:ext uri="{FF2B5EF4-FFF2-40B4-BE49-F238E27FC236}">
                    <a16:creationId xmlns:a16="http://schemas.microsoft.com/office/drawing/2014/main" id="{4CB86BDD-F2C3-DE27-29BE-987077BF34CA}"/>
                  </a:ext>
                </a:extLst>
              </p:cNvPr>
              <p:cNvSpPr txBox="1">
                <a:spLocks noRot="1" noChangeAspect="1" noMove="1" noResize="1" noEditPoints="1" noAdjustHandles="1" noChangeArrowheads="1" noChangeShapeType="1" noTextEdit="1"/>
              </p:cNvSpPr>
              <p:nvPr/>
            </p:nvSpPr>
            <p:spPr>
              <a:xfrm>
                <a:off x="1254418" y="3878133"/>
                <a:ext cx="231068" cy="123111"/>
              </a:xfrm>
              <a:prstGeom prst="rect">
                <a:avLst/>
              </a:prstGeom>
              <a:blipFill>
                <a:blip r:embed="rId29"/>
                <a:stretch>
                  <a:fillRect l="-15000" t="-20000" r="-15000" b="-60000"/>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8580210F-E91E-3D3C-2C0F-7B33BD75F294}"/>
                  </a:ext>
                </a:extLst>
              </p:cNvPr>
              <p:cNvSpPr txBox="1"/>
              <p:nvPr/>
            </p:nvSpPr>
            <p:spPr>
              <a:xfrm>
                <a:off x="1231093" y="3303237"/>
                <a:ext cx="231068" cy="123111"/>
              </a:xfrm>
              <a:prstGeom prst="rect">
                <a:avLst/>
              </a:prstGeom>
              <a:noFill/>
              <a:ln>
                <a:noFill/>
              </a:ln>
            </p:spPr>
            <p:txBody>
              <a:bodyPr wrap="square" lIns="0" tIns="0" rIns="0" bIns="0" rtlCol="0">
                <a:spAutoFit/>
              </a:bodyPr>
              <a:lstStyle/>
              <a:p>
                <a14:m>
                  <m:oMath xmlns:m="http://schemas.openxmlformats.org/officeDocument/2006/math">
                    <m:r>
                      <a:rPr lang="en-US" sz="800" b="1" i="1" smtClean="0">
                        <a:solidFill>
                          <a:schemeClr val="tx1"/>
                        </a:solidFill>
                        <a:latin typeface="Cambria Math" charset="0"/>
                      </a:rPr>
                      <m:t>𝝀</m:t>
                    </m:r>
                  </m:oMath>
                </a14:m>
                <a:r>
                  <a:rPr lang="en-US" sz="800" b="1" i="1" dirty="0">
                    <a:solidFill>
                      <a:schemeClr val="tx1"/>
                    </a:solidFill>
                  </a:rPr>
                  <a:t> &gt; 1</a:t>
                </a:r>
                <a:endParaRPr lang="en-US" sz="800" dirty="0">
                  <a:solidFill>
                    <a:schemeClr val="tx1"/>
                  </a:solidFill>
                  <a:latin typeface="Arial" panose="020B0604020202020204" pitchFamily="34" charset="0"/>
                  <a:cs typeface="Arial" panose="020B0604020202020204" pitchFamily="34" charset="0"/>
                </a:endParaRPr>
              </a:p>
            </p:txBody>
          </p:sp>
        </mc:Choice>
        <mc:Fallback xmlns="">
          <p:sp>
            <p:nvSpPr>
              <p:cNvPr id="78" name="TextBox 77">
                <a:extLst>
                  <a:ext uri="{FF2B5EF4-FFF2-40B4-BE49-F238E27FC236}">
                    <a16:creationId xmlns:a16="http://schemas.microsoft.com/office/drawing/2014/main" id="{8580210F-E91E-3D3C-2C0F-7B33BD75F294}"/>
                  </a:ext>
                </a:extLst>
              </p:cNvPr>
              <p:cNvSpPr txBox="1">
                <a:spLocks noRot="1" noChangeAspect="1" noMove="1" noResize="1" noEditPoints="1" noAdjustHandles="1" noChangeArrowheads="1" noChangeShapeType="1" noTextEdit="1"/>
              </p:cNvSpPr>
              <p:nvPr/>
            </p:nvSpPr>
            <p:spPr>
              <a:xfrm>
                <a:off x="1231093" y="3303237"/>
                <a:ext cx="231068" cy="123111"/>
              </a:xfrm>
              <a:prstGeom prst="rect">
                <a:avLst/>
              </a:prstGeom>
              <a:blipFill>
                <a:blip r:embed="rId30"/>
                <a:stretch>
                  <a:fillRect l="-15000" t="-20000" r="-15000" b="-60000"/>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6141AC6B-7449-679D-5F71-EDB5B7B70F92}"/>
                  </a:ext>
                </a:extLst>
              </p:cNvPr>
              <p:cNvSpPr txBox="1"/>
              <p:nvPr/>
            </p:nvSpPr>
            <p:spPr>
              <a:xfrm>
                <a:off x="1248746" y="2725434"/>
                <a:ext cx="231068" cy="123111"/>
              </a:xfrm>
              <a:prstGeom prst="rect">
                <a:avLst/>
              </a:prstGeom>
              <a:noFill/>
              <a:ln>
                <a:noFill/>
              </a:ln>
            </p:spPr>
            <p:txBody>
              <a:bodyPr wrap="square" lIns="0" tIns="0" rIns="0" bIns="0" rtlCol="0">
                <a:spAutoFit/>
              </a:bodyPr>
              <a:lstStyle/>
              <a:p>
                <a14:m>
                  <m:oMath xmlns:m="http://schemas.openxmlformats.org/officeDocument/2006/math">
                    <m:r>
                      <a:rPr lang="en-US" sz="800" b="1" i="1" smtClean="0">
                        <a:solidFill>
                          <a:schemeClr val="tx1"/>
                        </a:solidFill>
                        <a:latin typeface="Cambria Math" charset="0"/>
                      </a:rPr>
                      <m:t>𝝀</m:t>
                    </m:r>
                  </m:oMath>
                </a14:m>
                <a:r>
                  <a:rPr lang="en-US" sz="800" b="1" i="1" dirty="0">
                    <a:solidFill>
                      <a:schemeClr val="tx1"/>
                    </a:solidFill>
                  </a:rPr>
                  <a:t> &gt; 1</a:t>
                </a:r>
                <a:endParaRPr lang="en-US" sz="800" dirty="0">
                  <a:solidFill>
                    <a:schemeClr val="tx1"/>
                  </a:solidFill>
                  <a:latin typeface="Arial" panose="020B0604020202020204" pitchFamily="34" charset="0"/>
                  <a:cs typeface="Arial" panose="020B0604020202020204" pitchFamily="34" charset="0"/>
                </a:endParaRPr>
              </a:p>
            </p:txBody>
          </p:sp>
        </mc:Choice>
        <mc:Fallback xmlns="">
          <p:sp>
            <p:nvSpPr>
              <p:cNvPr id="79" name="TextBox 78">
                <a:extLst>
                  <a:ext uri="{FF2B5EF4-FFF2-40B4-BE49-F238E27FC236}">
                    <a16:creationId xmlns:a16="http://schemas.microsoft.com/office/drawing/2014/main" id="{6141AC6B-7449-679D-5F71-EDB5B7B70F92}"/>
                  </a:ext>
                </a:extLst>
              </p:cNvPr>
              <p:cNvSpPr txBox="1">
                <a:spLocks noRot="1" noChangeAspect="1" noMove="1" noResize="1" noEditPoints="1" noAdjustHandles="1" noChangeArrowheads="1" noChangeShapeType="1" noTextEdit="1"/>
              </p:cNvSpPr>
              <p:nvPr/>
            </p:nvSpPr>
            <p:spPr>
              <a:xfrm>
                <a:off x="1248746" y="2725434"/>
                <a:ext cx="231068" cy="123111"/>
              </a:xfrm>
              <a:prstGeom prst="rect">
                <a:avLst/>
              </a:prstGeom>
              <a:blipFill>
                <a:blip r:embed="rId31"/>
                <a:stretch>
                  <a:fillRect l="-15789" t="-18182" r="-15789" b="-45455"/>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A038E4D9-E556-7A9F-41EA-1EF518284F13}"/>
                  </a:ext>
                </a:extLst>
              </p:cNvPr>
              <p:cNvSpPr txBox="1"/>
              <p:nvPr/>
            </p:nvSpPr>
            <p:spPr>
              <a:xfrm>
                <a:off x="1238868" y="2110025"/>
                <a:ext cx="231068" cy="123111"/>
              </a:xfrm>
              <a:prstGeom prst="rect">
                <a:avLst/>
              </a:prstGeom>
              <a:noFill/>
              <a:ln>
                <a:noFill/>
              </a:ln>
            </p:spPr>
            <p:txBody>
              <a:bodyPr wrap="square" lIns="0" tIns="0" rIns="0" bIns="0" rtlCol="0">
                <a:spAutoFit/>
              </a:bodyPr>
              <a:lstStyle/>
              <a:p>
                <a14:m>
                  <m:oMath xmlns:m="http://schemas.openxmlformats.org/officeDocument/2006/math">
                    <m:r>
                      <a:rPr lang="en-US" sz="800" b="1" i="1" smtClean="0">
                        <a:solidFill>
                          <a:schemeClr val="tx1"/>
                        </a:solidFill>
                        <a:latin typeface="Cambria Math" charset="0"/>
                      </a:rPr>
                      <m:t>𝝀</m:t>
                    </m:r>
                  </m:oMath>
                </a14:m>
                <a:r>
                  <a:rPr lang="en-US" sz="800" b="1" i="1" dirty="0">
                    <a:solidFill>
                      <a:schemeClr val="tx1"/>
                    </a:solidFill>
                  </a:rPr>
                  <a:t> &gt; 1</a:t>
                </a:r>
                <a:endParaRPr lang="en-US" sz="800" dirty="0">
                  <a:solidFill>
                    <a:schemeClr val="tx1"/>
                  </a:solidFill>
                  <a:latin typeface="Arial" panose="020B0604020202020204" pitchFamily="34" charset="0"/>
                  <a:cs typeface="Arial" panose="020B0604020202020204" pitchFamily="34" charset="0"/>
                </a:endParaRPr>
              </a:p>
            </p:txBody>
          </p:sp>
        </mc:Choice>
        <mc:Fallback xmlns="">
          <p:sp>
            <p:nvSpPr>
              <p:cNvPr id="80" name="TextBox 79">
                <a:extLst>
                  <a:ext uri="{FF2B5EF4-FFF2-40B4-BE49-F238E27FC236}">
                    <a16:creationId xmlns:a16="http://schemas.microsoft.com/office/drawing/2014/main" id="{A038E4D9-E556-7A9F-41EA-1EF518284F13}"/>
                  </a:ext>
                </a:extLst>
              </p:cNvPr>
              <p:cNvSpPr txBox="1">
                <a:spLocks noRot="1" noChangeAspect="1" noMove="1" noResize="1" noEditPoints="1" noAdjustHandles="1" noChangeArrowheads="1" noChangeShapeType="1" noTextEdit="1"/>
              </p:cNvSpPr>
              <p:nvPr/>
            </p:nvSpPr>
            <p:spPr>
              <a:xfrm>
                <a:off x="1238868" y="2110025"/>
                <a:ext cx="231068" cy="123111"/>
              </a:xfrm>
              <a:prstGeom prst="rect">
                <a:avLst/>
              </a:prstGeom>
              <a:blipFill>
                <a:blip r:embed="rId32"/>
                <a:stretch>
                  <a:fillRect l="-15789" t="-20000" r="-15789" b="-60000"/>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5C0A903C-FB2E-B4CE-9751-9158EC250318}"/>
                  </a:ext>
                </a:extLst>
              </p:cNvPr>
              <p:cNvSpPr txBox="1"/>
              <p:nvPr/>
            </p:nvSpPr>
            <p:spPr>
              <a:xfrm>
                <a:off x="1269331" y="1509449"/>
                <a:ext cx="231068" cy="123111"/>
              </a:xfrm>
              <a:prstGeom prst="rect">
                <a:avLst/>
              </a:prstGeom>
              <a:noFill/>
              <a:ln>
                <a:noFill/>
              </a:ln>
            </p:spPr>
            <p:txBody>
              <a:bodyPr wrap="square" lIns="0" tIns="0" rIns="0" bIns="0" rtlCol="0">
                <a:spAutoFit/>
              </a:bodyPr>
              <a:lstStyle/>
              <a:p>
                <a14:m>
                  <m:oMath xmlns:m="http://schemas.openxmlformats.org/officeDocument/2006/math">
                    <m:r>
                      <a:rPr lang="en-US" sz="800" b="1" i="1" smtClean="0">
                        <a:solidFill>
                          <a:schemeClr val="tx1"/>
                        </a:solidFill>
                        <a:latin typeface="Cambria Math" charset="0"/>
                      </a:rPr>
                      <m:t>𝝀</m:t>
                    </m:r>
                  </m:oMath>
                </a14:m>
                <a:r>
                  <a:rPr lang="en-US" sz="800" b="1" i="1" dirty="0">
                    <a:solidFill>
                      <a:schemeClr val="tx1"/>
                    </a:solidFill>
                  </a:rPr>
                  <a:t> &gt; 1</a:t>
                </a:r>
                <a:endParaRPr lang="en-US" sz="800" dirty="0">
                  <a:solidFill>
                    <a:schemeClr val="tx1"/>
                  </a:solidFill>
                  <a:latin typeface="Arial" panose="020B0604020202020204" pitchFamily="34" charset="0"/>
                  <a:cs typeface="Arial" panose="020B0604020202020204" pitchFamily="34" charset="0"/>
                </a:endParaRPr>
              </a:p>
            </p:txBody>
          </p:sp>
        </mc:Choice>
        <mc:Fallback xmlns="">
          <p:sp>
            <p:nvSpPr>
              <p:cNvPr id="81" name="TextBox 80">
                <a:extLst>
                  <a:ext uri="{FF2B5EF4-FFF2-40B4-BE49-F238E27FC236}">
                    <a16:creationId xmlns:a16="http://schemas.microsoft.com/office/drawing/2014/main" id="{5C0A903C-FB2E-B4CE-9751-9158EC250318}"/>
                  </a:ext>
                </a:extLst>
              </p:cNvPr>
              <p:cNvSpPr txBox="1">
                <a:spLocks noRot="1" noChangeAspect="1" noMove="1" noResize="1" noEditPoints="1" noAdjustHandles="1" noChangeArrowheads="1" noChangeShapeType="1" noTextEdit="1"/>
              </p:cNvSpPr>
              <p:nvPr/>
            </p:nvSpPr>
            <p:spPr>
              <a:xfrm>
                <a:off x="1269331" y="1509449"/>
                <a:ext cx="231068" cy="123111"/>
              </a:xfrm>
              <a:prstGeom prst="rect">
                <a:avLst/>
              </a:prstGeom>
              <a:blipFill>
                <a:blip r:embed="rId33"/>
                <a:stretch>
                  <a:fillRect l="-15000" t="-20000" r="-10000" b="-50000"/>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80A29422-F81C-C6BD-79D9-59E49C7107F6}"/>
                  </a:ext>
                </a:extLst>
              </p:cNvPr>
              <p:cNvSpPr txBox="1"/>
              <p:nvPr/>
            </p:nvSpPr>
            <p:spPr>
              <a:xfrm>
                <a:off x="1234581" y="897242"/>
                <a:ext cx="231068" cy="123111"/>
              </a:xfrm>
              <a:prstGeom prst="rect">
                <a:avLst/>
              </a:prstGeom>
              <a:noFill/>
              <a:ln>
                <a:noFill/>
              </a:ln>
            </p:spPr>
            <p:txBody>
              <a:bodyPr wrap="square" lIns="0" tIns="0" rIns="0" bIns="0" rtlCol="0">
                <a:spAutoFit/>
              </a:bodyPr>
              <a:lstStyle/>
              <a:p>
                <a14:m>
                  <m:oMath xmlns:m="http://schemas.openxmlformats.org/officeDocument/2006/math">
                    <m:r>
                      <a:rPr lang="en-US" sz="800" b="1" i="1" smtClean="0">
                        <a:solidFill>
                          <a:schemeClr val="tx1"/>
                        </a:solidFill>
                        <a:latin typeface="Cambria Math" charset="0"/>
                      </a:rPr>
                      <m:t>𝝀</m:t>
                    </m:r>
                  </m:oMath>
                </a14:m>
                <a:r>
                  <a:rPr lang="en-US" sz="800" b="1" i="1" dirty="0">
                    <a:solidFill>
                      <a:schemeClr val="tx1"/>
                    </a:solidFill>
                  </a:rPr>
                  <a:t> &gt; 1</a:t>
                </a:r>
                <a:endParaRPr lang="en-US" sz="800" dirty="0">
                  <a:solidFill>
                    <a:schemeClr val="tx1"/>
                  </a:solidFill>
                  <a:latin typeface="Arial" panose="020B0604020202020204" pitchFamily="34" charset="0"/>
                  <a:cs typeface="Arial" panose="020B0604020202020204" pitchFamily="34" charset="0"/>
                </a:endParaRPr>
              </a:p>
            </p:txBody>
          </p:sp>
        </mc:Choice>
        <mc:Fallback xmlns="">
          <p:sp>
            <p:nvSpPr>
              <p:cNvPr id="82" name="TextBox 81">
                <a:extLst>
                  <a:ext uri="{FF2B5EF4-FFF2-40B4-BE49-F238E27FC236}">
                    <a16:creationId xmlns:a16="http://schemas.microsoft.com/office/drawing/2014/main" id="{80A29422-F81C-C6BD-79D9-59E49C7107F6}"/>
                  </a:ext>
                </a:extLst>
              </p:cNvPr>
              <p:cNvSpPr txBox="1">
                <a:spLocks noRot="1" noChangeAspect="1" noMove="1" noResize="1" noEditPoints="1" noAdjustHandles="1" noChangeArrowheads="1" noChangeShapeType="1" noTextEdit="1"/>
              </p:cNvSpPr>
              <p:nvPr/>
            </p:nvSpPr>
            <p:spPr>
              <a:xfrm>
                <a:off x="1234581" y="897242"/>
                <a:ext cx="231068" cy="123111"/>
              </a:xfrm>
              <a:prstGeom prst="rect">
                <a:avLst/>
              </a:prstGeom>
              <a:blipFill>
                <a:blip r:embed="rId34"/>
                <a:stretch>
                  <a:fillRect l="-15789" t="-9091" r="-15789" b="-45455"/>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C1B10EBA-689C-76AE-1D35-EE046026AC65}"/>
                  </a:ext>
                </a:extLst>
              </p:cNvPr>
              <p:cNvSpPr txBox="1"/>
              <p:nvPr/>
            </p:nvSpPr>
            <p:spPr>
              <a:xfrm>
                <a:off x="1265762" y="315360"/>
                <a:ext cx="231068" cy="123111"/>
              </a:xfrm>
              <a:prstGeom prst="rect">
                <a:avLst/>
              </a:prstGeom>
              <a:noFill/>
              <a:ln>
                <a:noFill/>
              </a:ln>
            </p:spPr>
            <p:txBody>
              <a:bodyPr wrap="square" lIns="0" tIns="0" rIns="0" bIns="0" rtlCol="0">
                <a:spAutoFit/>
              </a:bodyPr>
              <a:lstStyle/>
              <a:p>
                <a14:m>
                  <m:oMath xmlns:m="http://schemas.openxmlformats.org/officeDocument/2006/math">
                    <m:r>
                      <a:rPr lang="en-US" sz="800" b="1" i="1" smtClean="0">
                        <a:solidFill>
                          <a:schemeClr val="tx1"/>
                        </a:solidFill>
                        <a:latin typeface="Cambria Math" charset="0"/>
                      </a:rPr>
                      <m:t>𝝀</m:t>
                    </m:r>
                  </m:oMath>
                </a14:m>
                <a:r>
                  <a:rPr lang="en-US" sz="800" b="1" i="1" dirty="0">
                    <a:solidFill>
                      <a:schemeClr val="tx1"/>
                    </a:solidFill>
                  </a:rPr>
                  <a:t> &gt; 1</a:t>
                </a:r>
                <a:endParaRPr lang="en-US" sz="800" dirty="0">
                  <a:solidFill>
                    <a:schemeClr val="tx1"/>
                  </a:solidFill>
                  <a:latin typeface="Arial" panose="020B0604020202020204" pitchFamily="34" charset="0"/>
                  <a:cs typeface="Arial" panose="020B0604020202020204" pitchFamily="34" charset="0"/>
                </a:endParaRPr>
              </a:p>
            </p:txBody>
          </p:sp>
        </mc:Choice>
        <mc:Fallback xmlns="">
          <p:sp>
            <p:nvSpPr>
              <p:cNvPr id="83" name="TextBox 82">
                <a:extLst>
                  <a:ext uri="{FF2B5EF4-FFF2-40B4-BE49-F238E27FC236}">
                    <a16:creationId xmlns:a16="http://schemas.microsoft.com/office/drawing/2014/main" id="{C1B10EBA-689C-76AE-1D35-EE046026AC65}"/>
                  </a:ext>
                </a:extLst>
              </p:cNvPr>
              <p:cNvSpPr txBox="1">
                <a:spLocks noRot="1" noChangeAspect="1" noMove="1" noResize="1" noEditPoints="1" noAdjustHandles="1" noChangeArrowheads="1" noChangeShapeType="1" noTextEdit="1"/>
              </p:cNvSpPr>
              <p:nvPr/>
            </p:nvSpPr>
            <p:spPr>
              <a:xfrm>
                <a:off x="1265762" y="315360"/>
                <a:ext cx="231068" cy="123111"/>
              </a:xfrm>
              <a:prstGeom prst="rect">
                <a:avLst/>
              </a:prstGeom>
              <a:blipFill>
                <a:blip r:embed="rId35"/>
                <a:stretch>
                  <a:fillRect l="-15000" t="-9091" r="-10000" b="-45455"/>
                </a:stretch>
              </a:blipFill>
              <a:ln>
                <a:noFill/>
              </a:ln>
            </p:spPr>
            <p:txBody>
              <a:bodyPr/>
              <a:lstStyle/>
              <a:p>
                <a:r>
                  <a:rPr lang="en-US">
                    <a:noFill/>
                  </a:rPr>
                  <a:t> </a:t>
                </a:r>
              </a:p>
            </p:txBody>
          </p:sp>
        </mc:Fallback>
      </mc:AlternateContent>
      <p:sp>
        <p:nvSpPr>
          <p:cNvPr id="34" name="Title 1">
            <a:extLst>
              <a:ext uri="{FF2B5EF4-FFF2-40B4-BE49-F238E27FC236}">
                <a16:creationId xmlns:a16="http://schemas.microsoft.com/office/drawing/2014/main" id="{D8428D0B-B815-F061-DEC5-37DF56A3BD98}"/>
              </a:ext>
            </a:extLst>
          </p:cNvPr>
          <p:cNvSpPr txBox="1">
            <a:spLocks/>
          </p:cNvSpPr>
          <p:nvPr/>
        </p:nvSpPr>
        <p:spPr>
          <a:xfrm>
            <a:off x="5608635" y="820967"/>
            <a:ext cx="3591050" cy="1276694"/>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2800" dirty="0">
                <a:solidFill>
                  <a:schemeClr val="bg1">
                    <a:lumMod val="65000"/>
                  </a:schemeClr>
                </a:solidFill>
                <a:latin typeface="+mn-lt"/>
              </a:rPr>
              <a:t>We plotted </a:t>
            </a:r>
            <a:r>
              <a:rPr lang="en-US" sz="2800" dirty="0">
                <a:solidFill>
                  <a:schemeClr val="bg1">
                    <a:lumMod val="65000"/>
                  </a:schemeClr>
                </a:solidFill>
              </a:rPr>
              <a:t>             </a:t>
            </a:r>
            <a:r>
              <a:rPr lang="en-US" sz="2800" b="1" dirty="0">
                <a:solidFill>
                  <a:schemeClr val="bg1">
                    <a:lumMod val="65000"/>
                  </a:schemeClr>
                </a:solidFill>
                <a:latin typeface="+mn-lt"/>
              </a:rPr>
              <a:t>zero-growth lines</a:t>
            </a:r>
            <a:r>
              <a:rPr lang="en-US" sz="2800" dirty="0">
                <a:solidFill>
                  <a:schemeClr val="bg1">
                    <a:lumMod val="65000"/>
                  </a:schemeClr>
                </a:solidFill>
                <a:latin typeface="+mn-lt"/>
              </a:rPr>
              <a:t> to evaluate lemur population trajectories across different </a:t>
            </a:r>
            <a:r>
              <a:rPr lang="en-US" sz="2800" b="1" dirty="0">
                <a:solidFill>
                  <a:schemeClr val="bg1">
                    <a:lumMod val="65000"/>
                  </a:schemeClr>
                </a:solidFill>
                <a:latin typeface="+mn-lt"/>
              </a:rPr>
              <a:t>mortality rates</a:t>
            </a:r>
            <a:r>
              <a:rPr lang="en-US" sz="2800" dirty="0">
                <a:solidFill>
                  <a:schemeClr val="bg1">
                    <a:lumMod val="65000"/>
                  </a:schemeClr>
                </a:solidFill>
                <a:latin typeface="+mn-lt"/>
              </a:rPr>
              <a:t>.</a:t>
            </a:r>
          </a:p>
        </p:txBody>
      </p:sp>
      <p:sp>
        <p:nvSpPr>
          <p:cNvPr id="40" name="Title 1">
            <a:extLst>
              <a:ext uri="{FF2B5EF4-FFF2-40B4-BE49-F238E27FC236}">
                <a16:creationId xmlns:a16="http://schemas.microsoft.com/office/drawing/2014/main" id="{00934A56-770B-56C6-C2DC-13BCC47A3E82}"/>
              </a:ext>
            </a:extLst>
          </p:cNvPr>
          <p:cNvSpPr txBox="1">
            <a:spLocks/>
          </p:cNvSpPr>
          <p:nvPr/>
        </p:nvSpPr>
        <p:spPr>
          <a:xfrm>
            <a:off x="5608636" y="2869378"/>
            <a:ext cx="3624423" cy="1276694"/>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2800" dirty="0">
                <a:latin typeface="+mn-lt"/>
              </a:rPr>
              <a:t>Smaller lemurs with </a:t>
            </a:r>
            <a:r>
              <a:rPr lang="en-US" sz="2800" b="1" dirty="0">
                <a:solidFill>
                  <a:srgbClr val="C00000"/>
                </a:solidFill>
                <a:latin typeface="+mn-lt"/>
              </a:rPr>
              <a:t>faster life histories</a:t>
            </a:r>
            <a:r>
              <a:rPr lang="en-US" sz="2800" dirty="0">
                <a:latin typeface="+mn-lt"/>
              </a:rPr>
              <a:t> are resilient to </a:t>
            </a:r>
            <a:r>
              <a:rPr lang="en-US" sz="2800" b="1" dirty="0">
                <a:solidFill>
                  <a:srgbClr val="C00000"/>
                </a:solidFill>
                <a:latin typeface="+mn-lt"/>
              </a:rPr>
              <a:t>mortality</a:t>
            </a:r>
            <a:r>
              <a:rPr lang="en-US" sz="2800" dirty="0">
                <a:latin typeface="+mn-lt"/>
              </a:rPr>
              <a:t>.</a:t>
            </a:r>
          </a:p>
        </p:txBody>
      </p:sp>
      <p:sp>
        <p:nvSpPr>
          <p:cNvPr id="44" name="Rectangle 43">
            <a:extLst>
              <a:ext uri="{FF2B5EF4-FFF2-40B4-BE49-F238E27FC236}">
                <a16:creationId xmlns:a16="http://schemas.microsoft.com/office/drawing/2014/main" id="{935C165E-1866-503E-6FF8-ED04A39DE419}"/>
              </a:ext>
            </a:extLst>
          </p:cNvPr>
          <p:cNvSpPr/>
          <p:nvPr/>
        </p:nvSpPr>
        <p:spPr>
          <a:xfrm>
            <a:off x="1170832" y="99733"/>
            <a:ext cx="4076746" cy="532721"/>
          </a:xfrm>
          <a:prstGeom prst="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1A3C1592-0597-B285-BE3E-A114C390A386}"/>
              </a:ext>
            </a:extLst>
          </p:cNvPr>
          <p:cNvSpPr/>
          <p:nvPr/>
        </p:nvSpPr>
        <p:spPr>
          <a:xfrm>
            <a:off x="1172676" y="653461"/>
            <a:ext cx="4076746" cy="576173"/>
          </a:xfrm>
          <a:prstGeom prst="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4D328440-C85F-7C43-1FD2-60933A6F0F73}"/>
              </a:ext>
            </a:extLst>
          </p:cNvPr>
          <p:cNvSpPr txBox="1"/>
          <p:nvPr/>
        </p:nvSpPr>
        <p:spPr>
          <a:xfrm rot="5400000">
            <a:off x="4470407" y="3241682"/>
            <a:ext cx="2110234" cy="246221"/>
          </a:xfrm>
          <a:prstGeom prst="rect">
            <a:avLst/>
          </a:prstGeom>
          <a:solidFill>
            <a:schemeClr val="bg1"/>
          </a:solidFill>
        </p:spPr>
        <p:txBody>
          <a:bodyPr wrap="square" rtlCol="0">
            <a:spAutoFit/>
          </a:bodyPr>
          <a:lstStyle/>
          <a:p>
            <a:pPr algn="r"/>
            <a:r>
              <a:rPr lang="en-US" sz="1000" dirty="0">
                <a:latin typeface="+mj-lt"/>
                <a:cs typeface="Franklin Gothic Medium"/>
              </a:rPr>
              <a:t>juvenile mortality rate per IBI</a:t>
            </a:r>
          </a:p>
        </p:txBody>
      </p:sp>
    </p:spTree>
    <p:extLst>
      <p:ext uri="{BB962C8B-B14F-4D97-AF65-F5344CB8AC3E}">
        <p14:creationId xmlns:p14="http://schemas.microsoft.com/office/powerpoint/2010/main" val="83630252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C858E7-0B03-15FE-30B0-4D25F8838D7B}"/>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6C88145A-257B-DED3-5336-18A471F5EF76}"/>
              </a:ext>
            </a:extLst>
          </p:cNvPr>
          <p:cNvSpPr txBox="1"/>
          <p:nvPr/>
        </p:nvSpPr>
        <p:spPr>
          <a:xfrm>
            <a:off x="6875290" y="6492875"/>
            <a:ext cx="5316710" cy="369332"/>
          </a:xfrm>
          <a:prstGeom prst="rect">
            <a:avLst/>
          </a:prstGeom>
          <a:noFill/>
        </p:spPr>
        <p:txBody>
          <a:bodyPr wrap="square" rtlCol="0">
            <a:spAutoFit/>
          </a:bodyPr>
          <a:lstStyle/>
          <a:p>
            <a:pPr algn="r"/>
            <a:r>
              <a:rPr lang="en-US" dirty="0">
                <a:cs typeface="Franklin Gothic Medium"/>
              </a:rPr>
              <a:t>Brook et al. 2018. </a:t>
            </a:r>
            <a:r>
              <a:rPr lang="en-US" i="1" dirty="0">
                <a:cs typeface="Franklin Gothic Medium"/>
              </a:rPr>
              <a:t>Conservation Biology.</a:t>
            </a:r>
            <a:r>
              <a:rPr lang="en-US" dirty="0">
                <a:cs typeface="Franklin Gothic Medium"/>
              </a:rPr>
              <a:t> </a:t>
            </a:r>
            <a:endParaRPr lang="en-US" dirty="0">
              <a:latin typeface="+mj-lt"/>
              <a:cs typeface="Franklin Gothic Medium"/>
            </a:endParaRPr>
          </a:p>
        </p:txBody>
      </p:sp>
      <p:grpSp>
        <p:nvGrpSpPr>
          <p:cNvPr id="3" name="Group 2">
            <a:extLst>
              <a:ext uri="{FF2B5EF4-FFF2-40B4-BE49-F238E27FC236}">
                <a16:creationId xmlns:a16="http://schemas.microsoft.com/office/drawing/2014/main" id="{22F3FB33-BB68-E554-54AE-54E591BCF50C}"/>
              </a:ext>
            </a:extLst>
          </p:cNvPr>
          <p:cNvGrpSpPr/>
          <p:nvPr/>
        </p:nvGrpSpPr>
        <p:grpSpPr>
          <a:xfrm>
            <a:off x="2235650" y="6720948"/>
            <a:ext cx="1851051" cy="246221"/>
            <a:chOff x="2181305" y="6648848"/>
            <a:chExt cx="1851051" cy="246221"/>
          </a:xfrm>
        </p:grpSpPr>
        <p:sp>
          <p:nvSpPr>
            <p:cNvPr id="2" name="Rectangle 1">
              <a:extLst>
                <a:ext uri="{FF2B5EF4-FFF2-40B4-BE49-F238E27FC236}">
                  <a16:creationId xmlns:a16="http://schemas.microsoft.com/office/drawing/2014/main" id="{5CF0EA76-7E88-391D-9173-56EB34540788}"/>
                </a:ext>
              </a:extLst>
            </p:cNvPr>
            <p:cNvSpPr/>
            <p:nvPr/>
          </p:nvSpPr>
          <p:spPr>
            <a:xfrm>
              <a:off x="2471530" y="6721734"/>
              <a:ext cx="1371600" cy="1296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A6528B17-95F4-1A33-758A-D97AE06E7FEC}"/>
                </a:ext>
              </a:extLst>
            </p:cNvPr>
            <p:cNvSpPr txBox="1"/>
            <p:nvPr/>
          </p:nvSpPr>
          <p:spPr>
            <a:xfrm>
              <a:off x="2181305" y="6648848"/>
              <a:ext cx="1851051" cy="246221"/>
            </a:xfrm>
            <a:prstGeom prst="rect">
              <a:avLst/>
            </a:prstGeom>
            <a:noFill/>
          </p:spPr>
          <p:txBody>
            <a:bodyPr wrap="square" rtlCol="0">
              <a:spAutoFit/>
            </a:bodyPr>
            <a:lstStyle/>
            <a:p>
              <a:pPr algn="ctr"/>
              <a:r>
                <a:rPr lang="en-US" sz="1000" dirty="0">
                  <a:latin typeface="+mj-lt"/>
                  <a:cs typeface="Franklin Gothic Medium"/>
                </a:rPr>
                <a:t>adult mortality rate per IBI</a:t>
              </a:r>
            </a:p>
          </p:txBody>
        </p:sp>
      </p:grpSp>
      <p:grpSp>
        <p:nvGrpSpPr>
          <p:cNvPr id="41" name="Group 40">
            <a:extLst>
              <a:ext uri="{FF2B5EF4-FFF2-40B4-BE49-F238E27FC236}">
                <a16:creationId xmlns:a16="http://schemas.microsoft.com/office/drawing/2014/main" id="{C6D51241-0E21-F625-F276-43E29815DC40}"/>
              </a:ext>
            </a:extLst>
          </p:cNvPr>
          <p:cNvGrpSpPr/>
          <p:nvPr/>
        </p:nvGrpSpPr>
        <p:grpSpPr>
          <a:xfrm>
            <a:off x="0" y="0"/>
            <a:ext cx="5555517" cy="6930099"/>
            <a:chOff x="0" y="0"/>
            <a:chExt cx="5555517" cy="6930099"/>
          </a:xfrm>
        </p:grpSpPr>
        <p:grpSp>
          <p:nvGrpSpPr>
            <p:cNvPr id="30" name="Group 29">
              <a:extLst>
                <a:ext uri="{FF2B5EF4-FFF2-40B4-BE49-F238E27FC236}">
                  <a16:creationId xmlns:a16="http://schemas.microsoft.com/office/drawing/2014/main" id="{B34EE014-E6F7-9271-5486-7C838D40B003}"/>
                </a:ext>
              </a:extLst>
            </p:cNvPr>
            <p:cNvGrpSpPr/>
            <p:nvPr/>
          </p:nvGrpSpPr>
          <p:grpSpPr>
            <a:xfrm>
              <a:off x="0" y="0"/>
              <a:ext cx="5555517" cy="6930099"/>
              <a:chOff x="-54345" y="-72099"/>
              <a:chExt cx="5555517" cy="6930099"/>
            </a:xfrm>
          </p:grpSpPr>
          <p:grpSp>
            <p:nvGrpSpPr>
              <p:cNvPr id="5" name="Group 4">
                <a:extLst>
                  <a:ext uri="{FF2B5EF4-FFF2-40B4-BE49-F238E27FC236}">
                    <a16:creationId xmlns:a16="http://schemas.microsoft.com/office/drawing/2014/main" id="{C6D23E25-95C5-3E2E-FEBF-586147FDFB40}"/>
                  </a:ext>
                </a:extLst>
              </p:cNvPr>
              <p:cNvGrpSpPr/>
              <p:nvPr/>
            </p:nvGrpSpPr>
            <p:grpSpPr>
              <a:xfrm>
                <a:off x="-54345" y="-72099"/>
                <a:ext cx="5300797" cy="6930099"/>
                <a:chOff x="-54345" y="-72099"/>
                <a:chExt cx="5300797" cy="6930099"/>
              </a:xfrm>
            </p:grpSpPr>
            <p:pic>
              <p:nvPicPr>
                <p:cNvPr id="11" name="Picture 10">
                  <a:extLst>
                    <a:ext uri="{FF2B5EF4-FFF2-40B4-BE49-F238E27FC236}">
                      <a16:creationId xmlns:a16="http://schemas.microsoft.com/office/drawing/2014/main" id="{66118B48-63A5-2695-B7CD-2CDA2D31A758}"/>
                    </a:ext>
                  </a:extLst>
                </p:cNvPr>
                <p:cNvPicPr>
                  <a:picLocks noChangeAspect="1"/>
                </p:cNvPicPr>
                <p:nvPr/>
              </p:nvPicPr>
              <p:blipFill rotWithShape="1">
                <a:blip r:embed="rId3"/>
                <a:srcRect l="20388" t="6368" r="23208" b="49665"/>
                <a:stretch/>
              </p:blipFill>
              <p:spPr>
                <a:xfrm>
                  <a:off x="-6485" y="553728"/>
                  <a:ext cx="850636" cy="657675"/>
                </a:xfrm>
                <a:prstGeom prst="rect">
                  <a:avLst/>
                </a:prstGeom>
                <a:ln>
                  <a:noFill/>
                </a:ln>
                <a:effectLst>
                  <a:softEdge rad="112500"/>
                </a:effectLst>
              </p:spPr>
            </p:pic>
            <p:pic>
              <p:nvPicPr>
                <p:cNvPr id="12" name="Picture 11">
                  <a:extLst>
                    <a:ext uri="{FF2B5EF4-FFF2-40B4-BE49-F238E27FC236}">
                      <a16:creationId xmlns:a16="http://schemas.microsoft.com/office/drawing/2014/main" id="{E55C5423-5631-2617-9B41-11C267EAD7A8}"/>
                    </a:ext>
                  </a:extLst>
                </p:cNvPr>
                <p:cNvPicPr>
                  <a:picLocks noChangeAspect="1"/>
                </p:cNvPicPr>
                <p:nvPr/>
              </p:nvPicPr>
              <p:blipFill rotWithShape="1">
                <a:blip r:embed="rId4"/>
                <a:srcRect l="13813" r="14819" b="-2001"/>
                <a:stretch/>
              </p:blipFill>
              <p:spPr>
                <a:xfrm>
                  <a:off x="5290" y="-72099"/>
                  <a:ext cx="774176" cy="698015"/>
                </a:xfrm>
                <a:prstGeom prst="rect">
                  <a:avLst/>
                </a:prstGeom>
                <a:ln>
                  <a:noFill/>
                </a:ln>
                <a:effectLst>
                  <a:softEdge rad="112500"/>
                </a:effectLst>
              </p:spPr>
            </p:pic>
            <p:pic>
              <p:nvPicPr>
                <p:cNvPr id="16" name="Picture 15">
                  <a:extLst>
                    <a:ext uri="{FF2B5EF4-FFF2-40B4-BE49-F238E27FC236}">
                      <a16:creationId xmlns:a16="http://schemas.microsoft.com/office/drawing/2014/main" id="{19FEFD0D-9714-3660-5E96-406D2C02CB7A}"/>
                    </a:ext>
                  </a:extLst>
                </p:cNvPr>
                <p:cNvPicPr>
                  <a:picLocks noChangeAspect="1"/>
                </p:cNvPicPr>
                <p:nvPr/>
              </p:nvPicPr>
              <p:blipFill rotWithShape="1">
                <a:blip r:embed="rId5"/>
                <a:srcRect l="-1" t="10740" r="41742" b="54974"/>
                <a:stretch/>
              </p:blipFill>
              <p:spPr>
                <a:xfrm>
                  <a:off x="-11412" y="1755600"/>
                  <a:ext cx="808480" cy="697934"/>
                </a:xfrm>
                <a:prstGeom prst="rect">
                  <a:avLst/>
                </a:prstGeom>
                <a:ln>
                  <a:noFill/>
                </a:ln>
                <a:effectLst>
                  <a:softEdge rad="112500"/>
                </a:effectLst>
              </p:spPr>
            </p:pic>
            <p:pic>
              <p:nvPicPr>
                <p:cNvPr id="17" name="Picture 16">
                  <a:extLst>
                    <a:ext uri="{FF2B5EF4-FFF2-40B4-BE49-F238E27FC236}">
                      <a16:creationId xmlns:a16="http://schemas.microsoft.com/office/drawing/2014/main" id="{8FE8D00C-F109-8CBA-1CB3-15031328764E}"/>
                    </a:ext>
                  </a:extLst>
                </p:cNvPr>
                <p:cNvPicPr>
                  <a:picLocks noChangeAspect="1"/>
                </p:cNvPicPr>
                <p:nvPr/>
              </p:nvPicPr>
              <p:blipFill rotWithShape="1">
                <a:blip r:embed="rId6"/>
                <a:srcRect l="15925" t="5321" r="17485" b="60660"/>
                <a:stretch/>
              </p:blipFill>
              <p:spPr>
                <a:xfrm>
                  <a:off x="-53567" y="2404157"/>
                  <a:ext cx="818848" cy="657676"/>
                </a:xfrm>
                <a:prstGeom prst="rect">
                  <a:avLst/>
                </a:prstGeom>
                <a:ln>
                  <a:noFill/>
                </a:ln>
                <a:effectLst>
                  <a:softEdge rad="112500"/>
                </a:effectLst>
              </p:spPr>
            </p:pic>
            <p:pic>
              <p:nvPicPr>
                <p:cNvPr id="18" name="Picture 17">
                  <a:extLst>
                    <a:ext uri="{FF2B5EF4-FFF2-40B4-BE49-F238E27FC236}">
                      <a16:creationId xmlns:a16="http://schemas.microsoft.com/office/drawing/2014/main" id="{1F206114-3078-73A4-2D14-0DDEA6BFEC01}"/>
                    </a:ext>
                  </a:extLst>
                </p:cNvPr>
                <p:cNvPicPr>
                  <a:picLocks noChangeAspect="1"/>
                </p:cNvPicPr>
                <p:nvPr/>
              </p:nvPicPr>
              <p:blipFill>
                <a:blip r:embed="rId7"/>
                <a:stretch>
                  <a:fillRect/>
                </a:stretch>
              </p:blipFill>
              <p:spPr>
                <a:xfrm>
                  <a:off x="-37746" y="3631781"/>
                  <a:ext cx="850636" cy="623188"/>
                </a:xfrm>
                <a:prstGeom prst="rect">
                  <a:avLst/>
                </a:prstGeom>
                <a:ln>
                  <a:noFill/>
                </a:ln>
                <a:effectLst>
                  <a:softEdge rad="112500"/>
                </a:effectLst>
              </p:spPr>
            </p:pic>
            <p:pic>
              <p:nvPicPr>
                <p:cNvPr id="19" name="Picture 18">
                  <a:extLst>
                    <a:ext uri="{FF2B5EF4-FFF2-40B4-BE49-F238E27FC236}">
                      <a16:creationId xmlns:a16="http://schemas.microsoft.com/office/drawing/2014/main" id="{9DADE670-3166-2EA0-B79F-5FB1D088D102}"/>
                    </a:ext>
                  </a:extLst>
                </p:cNvPr>
                <p:cNvPicPr>
                  <a:picLocks noChangeAspect="1"/>
                </p:cNvPicPr>
                <p:nvPr/>
              </p:nvPicPr>
              <p:blipFill rotWithShape="1">
                <a:blip r:embed="rId8"/>
                <a:srcRect l="43109" t="1" r="13599" b="42253"/>
                <a:stretch/>
              </p:blipFill>
              <p:spPr>
                <a:xfrm>
                  <a:off x="-16668" y="2971791"/>
                  <a:ext cx="808481" cy="697935"/>
                </a:xfrm>
                <a:prstGeom prst="rect">
                  <a:avLst/>
                </a:prstGeom>
                <a:ln>
                  <a:noFill/>
                </a:ln>
                <a:effectLst>
                  <a:softEdge rad="112500"/>
                </a:effectLst>
              </p:spPr>
            </p:pic>
            <p:pic>
              <p:nvPicPr>
                <p:cNvPr id="20" name="Picture 19">
                  <a:extLst>
                    <a:ext uri="{FF2B5EF4-FFF2-40B4-BE49-F238E27FC236}">
                      <a16:creationId xmlns:a16="http://schemas.microsoft.com/office/drawing/2014/main" id="{8BDB839C-4566-99B3-0D38-0DBDC1F13C02}"/>
                    </a:ext>
                  </a:extLst>
                </p:cNvPr>
                <p:cNvPicPr>
                  <a:picLocks noChangeAspect="1"/>
                </p:cNvPicPr>
                <p:nvPr/>
              </p:nvPicPr>
              <p:blipFill rotWithShape="1">
                <a:blip r:embed="rId9"/>
                <a:srcRect r="31131" b="30619"/>
                <a:stretch/>
              </p:blipFill>
              <p:spPr>
                <a:xfrm>
                  <a:off x="-15350" y="4181892"/>
                  <a:ext cx="852920" cy="694245"/>
                </a:xfrm>
                <a:prstGeom prst="rect">
                  <a:avLst/>
                </a:prstGeom>
                <a:ln>
                  <a:noFill/>
                </a:ln>
                <a:effectLst>
                  <a:softEdge rad="112500"/>
                </a:effectLst>
              </p:spPr>
            </p:pic>
            <p:pic>
              <p:nvPicPr>
                <p:cNvPr id="21" name="Picture 20">
                  <a:extLst>
                    <a:ext uri="{FF2B5EF4-FFF2-40B4-BE49-F238E27FC236}">
                      <a16:creationId xmlns:a16="http://schemas.microsoft.com/office/drawing/2014/main" id="{03DF9E3F-AE20-DB46-1CFD-F8C84BF5D3F6}"/>
                    </a:ext>
                  </a:extLst>
                </p:cNvPr>
                <p:cNvPicPr>
                  <a:picLocks noChangeAspect="1"/>
                </p:cNvPicPr>
                <p:nvPr/>
              </p:nvPicPr>
              <p:blipFill rotWithShape="1">
                <a:blip r:embed="rId10"/>
                <a:srcRect l="26679" t="25356" r="14900" b="40808"/>
                <a:stretch/>
              </p:blipFill>
              <p:spPr>
                <a:xfrm>
                  <a:off x="5290" y="1150908"/>
                  <a:ext cx="774176" cy="657675"/>
                </a:xfrm>
                <a:prstGeom prst="rect">
                  <a:avLst/>
                </a:prstGeom>
                <a:ln>
                  <a:noFill/>
                </a:ln>
                <a:effectLst>
                  <a:softEdge rad="112500"/>
                </a:effectLst>
              </p:spPr>
            </p:pic>
            <p:pic>
              <p:nvPicPr>
                <p:cNvPr id="22" name="Picture 21">
                  <a:extLst>
                    <a:ext uri="{FF2B5EF4-FFF2-40B4-BE49-F238E27FC236}">
                      <a16:creationId xmlns:a16="http://schemas.microsoft.com/office/drawing/2014/main" id="{FE619FBF-FA12-401A-DFC2-E9974DF623B4}"/>
                    </a:ext>
                  </a:extLst>
                </p:cNvPr>
                <p:cNvPicPr>
                  <a:picLocks noChangeAspect="1"/>
                </p:cNvPicPr>
                <p:nvPr/>
              </p:nvPicPr>
              <p:blipFill rotWithShape="1">
                <a:blip r:embed="rId11"/>
                <a:srcRect l="14000" r="27174" b="25759"/>
                <a:stretch/>
              </p:blipFill>
              <p:spPr>
                <a:xfrm>
                  <a:off x="-36082" y="5381998"/>
                  <a:ext cx="892501" cy="663033"/>
                </a:xfrm>
                <a:prstGeom prst="rect">
                  <a:avLst/>
                </a:prstGeom>
                <a:ln>
                  <a:noFill/>
                </a:ln>
                <a:effectLst>
                  <a:softEdge rad="112500"/>
                </a:effectLst>
              </p:spPr>
            </p:pic>
            <p:pic>
              <p:nvPicPr>
                <p:cNvPr id="23" name="Picture 22">
                  <a:extLst>
                    <a:ext uri="{FF2B5EF4-FFF2-40B4-BE49-F238E27FC236}">
                      <a16:creationId xmlns:a16="http://schemas.microsoft.com/office/drawing/2014/main" id="{CD04F2B3-1058-15F1-9C17-9CA27F5B483D}"/>
                    </a:ext>
                  </a:extLst>
                </p:cNvPr>
                <p:cNvPicPr>
                  <a:picLocks noChangeAspect="1"/>
                </p:cNvPicPr>
                <p:nvPr/>
              </p:nvPicPr>
              <p:blipFill rotWithShape="1">
                <a:blip r:embed="rId12"/>
                <a:srcRect l="18133" t="16489" r="26453" b="20158"/>
                <a:stretch/>
              </p:blipFill>
              <p:spPr>
                <a:xfrm>
                  <a:off x="-54345" y="5993988"/>
                  <a:ext cx="929867" cy="687990"/>
                </a:xfrm>
                <a:prstGeom prst="rect">
                  <a:avLst/>
                </a:prstGeom>
                <a:ln>
                  <a:noFill/>
                </a:ln>
                <a:effectLst>
                  <a:softEdge rad="112500"/>
                </a:effectLst>
              </p:spPr>
            </p:pic>
            <p:pic>
              <p:nvPicPr>
                <p:cNvPr id="24" name="Picture 23">
                  <a:extLst>
                    <a:ext uri="{FF2B5EF4-FFF2-40B4-BE49-F238E27FC236}">
                      <a16:creationId xmlns:a16="http://schemas.microsoft.com/office/drawing/2014/main" id="{6ABE3681-1F50-0A9F-65C2-C19781C6335B}"/>
                    </a:ext>
                  </a:extLst>
                </p:cNvPr>
                <p:cNvPicPr>
                  <a:picLocks noChangeAspect="1"/>
                </p:cNvPicPr>
                <p:nvPr/>
              </p:nvPicPr>
              <p:blipFill>
                <a:blip r:embed="rId13"/>
                <a:stretch>
                  <a:fillRect/>
                </a:stretch>
              </p:blipFill>
              <p:spPr>
                <a:xfrm>
                  <a:off x="-37746" y="4790104"/>
                  <a:ext cx="897820" cy="694245"/>
                </a:xfrm>
                <a:prstGeom prst="rect">
                  <a:avLst/>
                </a:prstGeom>
                <a:ln>
                  <a:noFill/>
                </a:ln>
                <a:effectLst>
                  <a:softEdge rad="112500"/>
                </a:effectLst>
              </p:spPr>
            </p:pic>
            <p:pic>
              <p:nvPicPr>
                <p:cNvPr id="26" name="Picture 25">
                  <a:extLst>
                    <a:ext uri="{FF2B5EF4-FFF2-40B4-BE49-F238E27FC236}">
                      <a16:creationId xmlns:a16="http://schemas.microsoft.com/office/drawing/2014/main" id="{89A81D13-4501-63A9-D0B0-5A2091A5D5E8}"/>
                    </a:ext>
                  </a:extLst>
                </p:cNvPr>
                <p:cNvPicPr>
                  <a:picLocks noChangeAspect="1"/>
                </p:cNvPicPr>
                <p:nvPr/>
              </p:nvPicPr>
              <p:blipFill rotWithShape="1">
                <a:blip r:embed="rId14"/>
                <a:srcRect l="9105" t="562" r="9066" b="439"/>
                <a:stretch/>
              </p:blipFill>
              <p:spPr>
                <a:xfrm>
                  <a:off x="1037618" y="0"/>
                  <a:ext cx="4208834" cy="6858000"/>
                </a:xfrm>
                <a:prstGeom prst="rect">
                  <a:avLst/>
                </a:prstGeom>
              </p:spPr>
            </p:pic>
            <p:pic>
              <p:nvPicPr>
                <p:cNvPr id="4" name="Picture 3">
                  <a:extLst>
                    <a:ext uri="{FF2B5EF4-FFF2-40B4-BE49-F238E27FC236}">
                      <a16:creationId xmlns:a16="http://schemas.microsoft.com/office/drawing/2014/main" id="{1707E5BA-D634-AC21-1E5A-3436957CE383}"/>
                    </a:ext>
                  </a:extLst>
                </p:cNvPr>
                <p:cNvPicPr>
                  <a:picLocks noChangeAspect="1"/>
                </p:cNvPicPr>
                <p:nvPr/>
              </p:nvPicPr>
              <p:blipFill rotWithShape="1">
                <a:blip r:embed="rId14"/>
                <a:srcRect l="92578" t="666" r="851" b="3741"/>
                <a:stretch/>
              </p:blipFill>
              <p:spPr>
                <a:xfrm>
                  <a:off x="757782" y="0"/>
                  <a:ext cx="337940" cy="6625148"/>
                </a:xfrm>
                <a:prstGeom prst="rect">
                  <a:avLst/>
                </a:prstGeom>
              </p:spPr>
            </p:pic>
          </p:grpSp>
          <p:pic>
            <p:nvPicPr>
              <p:cNvPr id="28" name="Picture 27">
                <a:extLst>
                  <a:ext uri="{FF2B5EF4-FFF2-40B4-BE49-F238E27FC236}">
                    <a16:creationId xmlns:a16="http://schemas.microsoft.com/office/drawing/2014/main" id="{1D492A31-1251-2F10-F143-61B982DECFD7}"/>
                  </a:ext>
                </a:extLst>
              </p:cNvPr>
              <p:cNvPicPr>
                <a:picLocks noChangeAspect="1"/>
              </p:cNvPicPr>
              <p:nvPr/>
            </p:nvPicPr>
            <p:blipFill rotWithShape="1">
              <a:blip r:embed="rId14"/>
              <a:srcRect l="5666" t="666" r="93155" b="3741"/>
              <a:stretch/>
            </p:blipFill>
            <p:spPr>
              <a:xfrm rot="10800000">
                <a:off x="5166437" y="-19880"/>
                <a:ext cx="60676" cy="6625147"/>
              </a:xfrm>
              <a:prstGeom prst="rect">
                <a:avLst/>
              </a:prstGeom>
            </p:spPr>
          </p:pic>
          <p:pic>
            <p:nvPicPr>
              <p:cNvPr id="27" name="Picture 26">
                <a:extLst>
                  <a:ext uri="{FF2B5EF4-FFF2-40B4-BE49-F238E27FC236}">
                    <a16:creationId xmlns:a16="http://schemas.microsoft.com/office/drawing/2014/main" id="{DF786AA7-2FCE-1FA5-4C9F-1FC28E9D1D02}"/>
                  </a:ext>
                </a:extLst>
              </p:cNvPr>
              <p:cNvPicPr>
                <a:picLocks noChangeAspect="1"/>
              </p:cNvPicPr>
              <p:nvPr/>
            </p:nvPicPr>
            <p:blipFill rotWithShape="1">
              <a:blip r:embed="rId14"/>
              <a:srcRect l="3071" t="666" r="93934" b="3741"/>
              <a:stretch/>
            </p:blipFill>
            <p:spPr>
              <a:xfrm>
                <a:off x="5193234" y="6626"/>
                <a:ext cx="154018" cy="6625148"/>
              </a:xfrm>
              <a:prstGeom prst="rect">
                <a:avLst/>
              </a:prstGeom>
            </p:spPr>
          </p:pic>
          <p:pic>
            <p:nvPicPr>
              <p:cNvPr id="29" name="Picture 28">
                <a:extLst>
                  <a:ext uri="{FF2B5EF4-FFF2-40B4-BE49-F238E27FC236}">
                    <a16:creationId xmlns:a16="http://schemas.microsoft.com/office/drawing/2014/main" id="{7A81D2A7-F4DB-523A-0703-3971A05F4940}"/>
                  </a:ext>
                </a:extLst>
              </p:cNvPr>
              <p:cNvPicPr>
                <a:picLocks noChangeAspect="1"/>
              </p:cNvPicPr>
              <p:nvPr/>
            </p:nvPicPr>
            <p:blipFill rotWithShape="1">
              <a:blip r:embed="rId14"/>
              <a:srcRect l="236" t="39195" r="96897" b="42831"/>
              <a:stretch/>
            </p:blipFill>
            <p:spPr>
              <a:xfrm rot="10800000">
                <a:off x="5353780" y="2748696"/>
                <a:ext cx="147392" cy="1245704"/>
              </a:xfrm>
              <a:prstGeom prst="rect">
                <a:avLst/>
              </a:prstGeom>
            </p:spPr>
          </p:pic>
        </p:grpSp>
        <p:sp>
          <p:nvSpPr>
            <p:cNvPr id="14" name="Freeform 13">
              <a:extLst>
                <a:ext uri="{FF2B5EF4-FFF2-40B4-BE49-F238E27FC236}">
                  <a16:creationId xmlns:a16="http://schemas.microsoft.com/office/drawing/2014/main" id="{20652CD6-4FB0-84DF-F5B0-6EAF3552ED19}"/>
                </a:ext>
              </a:extLst>
            </p:cNvPr>
            <p:cNvSpPr/>
            <p:nvPr/>
          </p:nvSpPr>
          <p:spPr>
            <a:xfrm>
              <a:off x="1180847" y="2513086"/>
              <a:ext cx="1344350" cy="508673"/>
            </a:xfrm>
            <a:custGeom>
              <a:avLst/>
              <a:gdLst>
                <a:gd name="connsiteX0" fmla="*/ 0 w 1344350"/>
                <a:gd name="connsiteY0" fmla="*/ 0 h 508673"/>
                <a:gd name="connsiteX1" fmla="*/ 472339 w 1344350"/>
                <a:gd name="connsiteY1" fmla="*/ 145335 h 508673"/>
                <a:gd name="connsiteX2" fmla="*/ 708509 w 1344350"/>
                <a:gd name="connsiteY2" fmla="*/ 254336 h 508673"/>
                <a:gd name="connsiteX3" fmla="*/ 878067 w 1344350"/>
                <a:gd name="connsiteY3" fmla="*/ 357282 h 508673"/>
                <a:gd name="connsiteX4" fmla="*/ 1096069 w 1344350"/>
                <a:gd name="connsiteY4" fmla="*/ 508673 h 508673"/>
                <a:gd name="connsiteX5" fmla="*/ 1344350 w 1344350"/>
                <a:gd name="connsiteY5" fmla="*/ 502617 h 508673"/>
                <a:gd name="connsiteX6" fmla="*/ 890178 w 1344350"/>
                <a:gd name="connsiteY6" fmla="*/ 284614 h 508673"/>
                <a:gd name="connsiteX7" fmla="*/ 0 w 1344350"/>
                <a:gd name="connsiteY7" fmla="*/ 0 h 508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44350" h="508673">
                  <a:moveTo>
                    <a:pt x="0" y="0"/>
                  </a:moveTo>
                  <a:lnTo>
                    <a:pt x="472339" y="145335"/>
                  </a:lnTo>
                  <a:lnTo>
                    <a:pt x="708509" y="254336"/>
                  </a:lnTo>
                  <a:lnTo>
                    <a:pt x="878067" y="357282"/>
                  </a:lnTo>
                  <a:lnTo>
                    <a:pt x="1096069" y="508673"/>
                  </a:lnTo>
                  <a:lnTo>
                    <a:pt x="1344350" y="502617"/>
                  </a:lnTo>
                  <a:lnTo>
                    <a:pt x="890178" y="284614"/>
                  </a:lnTo>
                  <a:lnTo>
                    <a:pt x="0" y="0"/>
                  </a:lnTo>
                  <a:close/>
                </a:path>
              </a:pathLst>
            </a:custGeom>
            <a:solidFill>
              <a:schemeClr val="tx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31">
              <a:extLst>
                <a:ext uri="{FF2B5EF4-FFF2-40B4-BE49-F238E27FC236}">
                  <a16:creationId xmlns:a16="http://schemas.microsoft.com/office/drawing/2014/main" id="{3E9911A6-06EB-097B-4E12-29CBF67A6194}"/>
                </a:ext>
              </a:extLst>
            </p:cNvPr>
            <p:cNvSpPr/>
            <p:nvPr/>
          </p:nvSpPr>
          <p:spPr>
            <a:xfrm>
              <a:off x="1168736" y="3118649"/>
              <a:ext cx="2016850" cy="502618"/>
            </a:xfrm>
            <a:custGeom>
              <a:avLst/>
              <a:gdLst>
                <a:gd name="connsiteX0" fmla="*/ 0 w 1974135"/>
                <a:gd name="connsiteY0" fmla="*/ 0 h 502617"/>
                <a:gd name="connsiteX1" fmla="*/ 333059 w 1974135"/>
                <a:gd name="connsiteY1" fmla="*/ 102945 h 502617"/>
                <a:gd name="connsiteX2" fmla="*/ 678230 w 1974135"/>
                <a:gd name="connsiteY2" fmla="*/ 236169 h 502617"/>
                <a:gd name="connsiteX3" fmla="*/ 902288 w 1974135"/>
                <a:gd name="connsiteY3" fmla="*/ 369393 h 502617"/>
                <a:gd name="connsiteX4" fmla="*/ 1090013 w 1974135"/>
                <a:gd name="connsiteY4" fmla="*/ 502617 h 502617"/>
                <a:gd name="connsiteX5" fmla="*/ 1974135 w 1974135"/>
                <a:gd name="connsiteY5" fmla="*/ 502617 h 502617"/>
                <a:gd name="connsiteX6" fmla="*/ 0 w 1974135"/>
                <a:gd name="connsiteY6" fmla="*/ 0 h 502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74135" h="502617">
                  <a:moveTo>
                    <a:pt x="0" y="0"/>
                  </a:moveTo>
                  <a:lnTo>
                    <a:pt x="333059" y="102945"/>
                  </a:lnTo>
                  <a:lnTo>
                    <a:pt x="678230" y="236169"/>
                  </a:lnTo>
                  <a:lnTo>
                    <a:pt x="902288" y="369393"/>
                  </a:lnTo>
                  <a:lnTo>
                    <a:pt x="1090013" y="502617"/>
                  </a:lnTo>
                  <a:lnTo>
                    <a:pt x="1974135" y="502617"/>
                  </a:lnTo>
                  <a:lnTo>
                    <a:pt x="0" y="0"/>
                  </a:lnTo>
                  <a:close/>
                </a:path>
              </a:pathLst>
            </a:custGeom>
            <a:solidFill>
              <a:schemeClr val="tx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36">
              <a:extLst>
                <a:ext uri="{FF2B5EF4-FFF2-40B4-BE49-F238E27FC236}">
                  <a16:creationId xmlns:a16="http://schemas.microsoft.com/office/drawing/2014/main" id="{C5135DCC-9C7D-3B73-48A5-A6B19AF15329}"/>
                </a:ext>
              </a:extLst>
            </p:cNvPr>
            <p:cNvSpPr/>
            <p:nvPr/>
          </p:nvSpPr>
          <p:spPr>
            <a:xfrm>
              <a:off x="1186903" y="5540901"/>
              <a:ext cx="4026994" cy="496561"/>
            </a:xfrm>
            <a:custGeom>
              <a:avLst/>
              <a:gdLst>
                <a:gd name="connsiteX0" fmla="*/ 0 w 4026994"/>
                <a:gd name="connsiteY0" fmla="*/ 0 h 496561"/>
                <a:gd name="connsiteX1" fmla="*/ 569229 w 4026994"/>
                <a:gd name="connsiteY1" fmla="*/ 72667 h 496561"/>
                <a:gd name="connsiteX2" fmla="*/ 1199015 w 4026994"/>
                <a:gd name="connsiteY2" fmla="*/ 205891 h 496561"/>
                <a:gd name="connsiteX3" fmla="*/ 1653187 w 4026994"/>
                <a:gd name="connsiteY3" fmla="*/ 339115 h 496561"/>
                <a:gd name="connsiteX4" fmla="*/ 2010469 w 4026994"/>
                <a:gd name="connsiteY4" fmla="*/ 496561 h 496561"/>
                <a:gd name="connsiteX5" fmla="*/ 4026994 w 4026994"/>
                <a:gd name="connsiteY5" fmla="*/ 496561 h 496561"/>
                <a:gd name="connsiteX6" fmla="*/ 0 w 4026994"/>
                <a:gd name="connsiteY6" fmla="*/ 0 h 496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26994" h="496561">
                  <a:moveTo>
                    <a:pt x="0" y="0"/>
                  </a:moveTo>
                  <a:lnTo>
                    <a:pt x="569229" y="72667"/>
                  </a:lnTo>
                  <a:lnTo>
                    <a:pt x="1199015" y="205891"/>
                  </a:lnTo>
                  <a:lnTo>
                    <a:pt x="1653187" y="339115"/>
                  </a:lnTo>
                  <a:lnTo>
                    <a:pt x="2010469" y="496561"/>
                  </a:lnTo>
                  <a:lnTo>
                    <a:pt x="4026994" y="496561"/>
                  </a:lnTo>
                  <a:lnTo>
                    <a:pt x="0" y="0"/>
                  </a:lnTo>
                  <a:close/>
                </a:path>
              </a:pathLst>
            </a:custGeom>
            <a:solidFill>
              <a:schemeClr val="tx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7">
              <a:extLst>
                <a:ext uri="{FF2B5EF4-FFF2-40B4-BE49-F238E27FC236}">
                  <a16:creationId xmlns:a16="http://schemas.microsoft.com/office/drawing/2014/main" id="{6DD86D87-4DEC-C056-B612-C8DC59CEF01C}"/>
                </a:ext>
              </a:extLst>
            </p:cNvPr>
            <p:cNvSpPr/>
            <p:nvPr/>
          </p:nvSpPr>
          <p:spPr>
            <a:xfrm>
              <a:off x="1186903" y="102946"/>
              <a:ext cx="4039105" cy="508673"/>
            </a:xfrm>
            <a:custGeom>
              <a:avLst/>
              <a:gdLst>
                <a:gd name="connsiteX0" fmla="*/ 0 w 4039105"/>
                <a:gd name="connsiteY0" fmla="*/ 0 h 508673"/>
                <a:gd name="connsiteX1" fmla="*/ 4020938 w 4039105"/>
                <a:gd name="connsiteY1" fmla="*/ 508673 h 508673"/>
                <a:gd name="connsiteX2" fmla="*/ 4039105 w 4039105"/>
                <a:gd name="connsiteY2" fmla="*/ 508673 h 508673"/>
                <a:gd name="connsiteX3" fmla="*/ 4039105 w 4039105"/>
                <a:gd name="connsiteY3" fmla="*/ 345171 h 508673"/>
                <a:gd name="connsiteX4" fmla="*/ 0 w 4039105"/>
                <a:gd name="connsiteY4" fmla="*/ 0 h 5086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39105" h="508673">
                  <a:moveTo>
                    <a:pt x="0" y="0"/>
                  </a:moveTo>
                  <a:lnTo>
                    <a:pt x="4020938" y="508673"/>
                  </a:lnTo>
                  <a:lnTo>
                    <a:pt x="4039105" y="508673"/>
                  </a:lnTo>
                  <a:lnTo>
                    <a:pt x="4039105" y="345171"/>
                  </a:lnTo>
                  <a:lnTo>
                    <a:pt x="0" y="0"/>
                  </a:lnTo>
                  <a:close/>
                </a:path>
              </a:pathLst>
            </a:custGeom>
            <a:solidFill>
              <a:schemeClr val="tx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9">
              <a:extLst>
                <a:ext uri="{FF2B5EF4-FFF2-40B4-BE49-F238E27FC236}">
                  <a16:creationId xmlns:a16="http://schemas.microsoft.com/office/drawing/2014/main" id="{E8ED1842-DD31-3175-6092-D826CA9734ED}"/>
                </a:ext>
              </a:extLst>
            </p:cNvPr>
            <p:cNvSpPr/>
            <p:nvPr/>
          </p:nvSpPr>
          <p:spPr>
            <a:xfrm>
              <a:off x="1180848" y="1320127"/>
              <a:ext cx="1986246" cy="496562"/>
            </a:xfrm>
            <a:custGeom>
              <a:avLst/>
              <a:gdLst>
                <a:gd name="connsiteX0" fmla="*/ 0 w 1986246"/>
                <a:gd name="connsiteY0" fmla="*/ 0 h 496562"/>
                <a:gd name="connsiteX1" fmla="*/ 647952 w 1986246"/>
                <a:gd name="connsiteY1" fmla="*/ 181669 h 496562"/>
                <a:gd name="connsiteX2" fmla="*/ 920455 w 1986246"/>
                <a:gd name="connsiteY2" fmla="*/ 284615 h 496562"/>
                <a:gd name="connsiteX3" fmla="*/ 1271682 w 1986246"/>
                <a:gd name="connsiteY3" fmla="*/ 448117 h 496562"/>
                <a:gd name="connsiteX4" fmla="*/ 1356461 w 1986246"/>
                <a:gd name="connsiteY4" fmla="*/ 496562 h 496562"/>
                <a:gd name="connsiteX5" fmla="*/ 1986246 w 1986246"/>
                <a:gd name="connsiteY5" fmla="*/ 496562 h 496562"/>
                <a:gd name="connsiteX6" fmla="*/ 0 w 1986246"/>
                <a:gd name="connsiteY6" fmla="*/ 0 h 4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86246" h="496562">
                  <a:moveTo>
                    <a:pt x="0" y="0"/>
                  </a:moveTo>
                  <a:lnTo>
                    <a:pt x="647952" y="181669"/>
                  </a:lnTo>
                  <a:lnTo>
                    <a:pt x="920455" y="284615"/>
                  </a:lnTo>
                  <a:lnTo>
                    <a:pt x="1271682" y="448117"/>
                  </a:lnTo>
                  <a:lnTo>
                    <a:pt x="1356461" y="496562"/>
                  </a:lnTo>
                  <a:lnTo>
                    <a:pt x="1986246" y="496562"/>
                  </a:lnTo>
                  <a:lnTo>
                    <a:pt x="0" y="0"/>
                  </a:lnTo>
                  <a:close/>
                </a:path>
              </a:pathLst>
            </a:custGeom>
            <a:solidFill>
              <a:schemeClr val="tx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12">
              <a:extLst>
                <a:ext uri="{FF2B5EF4-FFF2-40B4-BE49-F238E27FC236}">
                  <a16:creationId xmlns:a16="http://schemas.microsoft.com/office/drawing/2014/main" id="{49151A6A-F8BA-10B4-9DC2-009BA3D84AED}"/>
                </a:ext>
              </a:extLst>
            </p:cNvPr>
            <p:cNvSpPr/>
            <p:nvPr/>
          </p:nvSpPr>
          <p:spPr>
            <a:xfrm>
              <a:off x="1192959" y="1919634"/>
              <a:ext cx="1980191" cy="502618"/>
            </a:xfrm>
            <a:custGeom>
              <a:avLst/>
              <a:gdLst>
                <a:gd name="connsiteX0" fmla="*/ 0 w 1980191"/>
                <a:gd name="connsiteY0" fmla="*/ 0 h 502618"/>
                <a:gd name="connsiteX1" fmla="*/ 369393 w 1980191"/>
                <a:gd name="connsiteY1" fmla="*/ 115057 h 502618"/>
                <a:gd name="connsiteX2" fmla="*/ 593452 w 1980191"/>
                <a:gd name="connsiteY2" fmla="*/ 205892 h 502618"/>
                <a:gd name="connsiteX3" fmla="*/ 799343 w 1980191"/>
                <a:gd name="connsiteY3" fmla="*/ 308838 h 502618"/>
                <a:gd name="connsiteX4" fmla="*/ 987067 w 1980191"/>
                <a:gd name="connsiteY4" fmla="*/ 429950 h 502618"/>
                <a:gd name="connsiteX5" fmla="*/ 1083958 w 1980191"/>
                <a:gd name="connsiteY5" fmla="*/ 502618 h 502618"/>
                <a:gd name="connsiteX6" fmla="*/ 1980191 w 1980191"/>
                <a:gd name="connsiteY6" fmla="*/ 502618 h 502618"/>
                <a:gd name="connsiteX7" fmla="*/ 0 w 1980191"/>
                <a:gd name="connsiteY7" fmla="*/ 0 h 502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80191" h="502618">
                  <a:moveTo>
                    <a:pt x="0" y="0"/>
                  </a:moveTo>
                  <a:lnTo>
                    <a:pt x="369393" y="115057"/>
                  </a:lnTo>
                  <a:lnTo>
                    <a:pt x="593452" y="205892"/>
                  </a:lnTo>
                  <a:lnTo>
                    <a:pt x="799343" y="308838"/>
                  </a:lnTo>
                  <a:lnTo>
                    <a:pt x="987067" y="429950"/>
                  </a:lnTo>
                  <a:lnTo>
                    <a:pt x="1083958" y="502618"/>
                  </a:lnTo>
                  <a:lnTo>
                    <a:pt x="1980191" y="502618"/>
                  </a:lnTo>
                  <a:lnTo>
                    <a:pt x="0" y="0"/>
                  </a:lnTo>
                  <a:close/>
                </a:path>
              </a:pathLst>
            </a:custGeom>
            <a:solidFill>
              <a:schemeClr val="tx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32">
              <a:extLst>
                <a:ext uri="{FF2B5EF4-FFF2-40B4-BE49-F238E27FC236}">
                  <a16:creationId xmlns:a16="http://schemas.microsoft.com/office/drawing/2014/main" id="{78FB02BA-BAAF-050B-06DE-C28772447DC3}"/>
                </a:ext>
              </a:extLst>
            </p:cNvPr>
            <p:cNvSpPr/>
            <p:nvPr/>
          </p:nvSpPr>
          <p:spPr>
            <a:xfrm>
              <a:off x="1180848" y="3724212"/>
              <a:ext cx="1998357" cy="508673"/>
            </a:xfrm>
            <a:custGeom>
              <a:avLst/>
              <a:gdLst>
                <a:gd name="connsiteX0" fmla="*/ 0 w 1998357"/>
                <a:gd name="connsiteY0" fmla="*/ 0 h 508673"/>
                <a:gd name="connsiteX1" fmla="*/ 278559 w 1998357"/>
                <a:gd name="connsiteY1" fmla="*/ 84779 h 508673"/>
                <a:gd name="connsiteX2" fmla="*/ 551062 w 1998357"/>
                <a:gd name="connsiteY2" fmla="*/ 187724 h 508673"/>
                <a:gd name="connsiteX3" fmla="*/ 769065 w 1998357"/>
                <a:gd name="connsiteY3" fmla="*/ 290670 h 508673"/>
                <a:gd name="connsiteX4" fmla="*/ 1096069 w 1998357"/>
                <a:gd name="connsiteY4" fmla="*/ 508673 h 508673"/>
                <a:gd name="connsiteX5" fmla="*/ 1998357 w 1998357"/>
                <a:gd name="connsiteY5" fmla="*/ 502617 h 508673"/>
                <a:gd name="connsiteX6" fmla="*/ 1695576 w 1998357"/>
                <a:gd name="connsiteY6" fmla="*/ 363338 h 508673"/>
                <a:gd name="connsiteX7" fmla="*/ 1223237 w 1998357"/>
                <a:gd name="connsiteY7" fmla="*/ 224058 h 508673"/>
                <a:gd name="connsiteX8" fmla="*/ 817510 w 1998357"/>
                <a:gd name="connsiteY8" fmla="*/ 139279 h 508673"/>
                <a:gd name="connsiteX9" fmla="*/ 0 w 1998357"/>
                <a:gd name="connsiteY9" fmla="*/ 0 h 508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98357" h="508673">
                  <a:moveTo>
                    <a:pt x="0" y="0"/>
                  </a:moveTo>
                  <a:lnTo>
                    <a:pt x="278559" y="84779"/>
                  </a:lnTo>
                  <a:lnTo>
                    <a:pt x="551062" y="187724"/>
                  </a:lnTo>
                  <a:lnTo>
                    <a:pt x="769065" y="290670"/>
                  </a:lnTo>
                  <a:lnTo>
                    <a:pt x="1096069" y="508673"/>
                  </a:lnTo>
                  <a:lnTo>
                    <a:pt x="1998357" y="502617"/>
                  </a:lnTo>
                  <a:lnTo>
                    <a:pt x="1695576" y="363338"/>
                  </a:lnTo>
                  <a:lnTo>
                    <a:pt x="1223237" y="224058"/>
                  </a:lnTo>
                  <a:lnTo>
                    <a:pt x="817510" y="139279"/>
                  </a:lnTo>
                  <a:lnTo>
                    <a:pt x="0" y="0"/>
                  </a:lnTo>
                  <a:close/>
                </a:path>
              </a:pathLst>
            </a:custGeom>
            <a:solidFill>
              <a:schemeClr val="tx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34">
              <a:extLst>
                <a:ext uri="{FF2B5EF4-FFF2-40B4-BE49-F238E27FC236}">
                  <a16:creationId xmlns:a16="http://schemas.microsoft.com/office/drawing/2014/main" id="{C6DA4A1A-E207-D1D6-9025-27FA3DE25B31}"/>
                </a:ext>
              </a:extLst>
            </p:cNvPr>
            <p:cNvSpPr/>
            <p:nvPr/>
          </p:nvSpPr>
          <p:spPr>
            <a:xfrm>
              <a:off x="1180848" y="4329775"/>
              <a:ext cx="1980190" cy="502617"/>
            </a:xfrm>
            <a:custGeom>
              <a:avLst/>
              <a:gdLst>
                <a:gd name="connsiteX0" fmla="*/ 0 w 1980190"/>
                <a:gd name="connsiteY0" fmla="*/ 0 h 502617"/>
                <a:gd name="connsiteX1" fmla="*/ 635841 w 1980190"/>
                <a:gd name="connsiteY1" fmla="*/ 181669 h 502617"/>
                <a:gd name="connsiteX2" fmla="*/ 987067 w 1980190"/>
                <a:gd name="connsiteY2" fmla="*/ 320948 h 502617"/>
                <a:gd name="connsiteX3" fmla="*/ 1350405 w 1980190"/>
                <a:gd name="connsiteY3" fmla="*/ 502617 h 502617"/>
                <a:gd name="connsiteX4" fmla="*/ 1980190 w 1980190"/>
                <a:gd name="connsiteY4" fmla="*/ 502617 h 502617"/>
                <a:gd name="connsiteX5" fmla="*/ 1507851 w 1980190"/>
                <a:gd name="connsiteY5" fmla="*/ 375449 h 502617"/>
                <a:gd name="connsiteX6" fmla="*/ 1029457 w 1980190"/>
                <a:gd name="connsiteY6" fmla="*/ 260392 h 502617"/>
                <a:gd name="connsiteX7" fmla="*/ 0 w 1980190"/>
                <a:gd name="connsiteY7" fmla="*/ 0 h 502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80190" h="502617">
                  <a:moveTo>
                    <a:pt x="0" y="0"/>
                  </a:moveTo>
                  <a:lnTo>
                    <a:pt x="635841" y="181669"/>
                  </a:lnTo>
                  <a:lnTo>
                    <a:pt x="987067" y="320948"/>
                  </a:lnTo>
                  <a:lnTo>
                    <a:pt x="1350405" y="502617"/>
                  </a:lnTo>
                  <a:lnTo>
                    <a:pt x="1980190" y="502617"/>
                  </a:lnTo>
                  <a:lnTo>
                    <a:pt x="1507851" y="375449"/>
                  </a:lnTo>
                  <a:lnTo>
                    <a:pt x="1029457" y="260392"/>
                  </a:lnTo>
                  <a:lnTo>
                    <a:pt x="0" y="0"/>
                  </a:lnTo>
                  <a:close/>
                </a:path>
              </a:pathLst>
            </a:custGeom>
            <a:solidFill>
              <a:schemeClr val="tx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35">
              <a:extLst>
                <a:ext uri="{FF2B5EF4-FFF2-40B4-BE49-F238E27FC236}">
                  <a16:creationId xmlns:a16="http://schemas.microsoft.com/office/drawing/2014/main" id="{1A30A18C-9598-92D3-6A21-3A8866C8AB1B}"/>
                </a:ext>
              </a:extLst>
            </p:cNvPr>
            <p:cNvSpPr/>
            <p:nvPr/>
          </p:nvSpPr>
          <p:spPr>
            <a:xfrm>
              <a:off x="1186903" y="4935338"/>
              <a:ext cx="4045161" cy="502617"/>
            </a:xfrm>
            <a:custGeom>
              <a:avLst/>
              <a:gdLst>
                <a:gd name="connsiteX0" fmla="*/ 0 w 4045161"/>
                <a:gd name="connsiteY0" fmla="*/ 0 h 502617"/>
                <a:gd name="connsiteX1" fmla="*/ 702453 w 4045161"/>
                <a:gd name="connsiteY1" fmla="*/ 102945 h 502617"/>
                <a:gd name="connsiteX2" fmla="*/ 1295905 w 4045161"/>
                <a:gd name="connsiteY2" fmla="*/ 230114 h 502617"/>
                <a:gd name="connsiteX3" fmla="*/ 1695576 w 4045161"/>
                <a:gd name="connsiteY3" fmla="*/ 363337 h 502617"/>
                <a:gd name="connsiteX4" fmla="*/ 2016525 w 4045161"/>
                <a:gd name="connsiteY4" fmla="*/ 496561 h 502617"/>
                <a:gd name="connsiteX5" fmla="*/ 4045161 w 4045161"/>
                <a:gd name="connsiteY5" fmla="*/ 502617 h 502617"/>
                <a:gd name="connsiteX6" fmla="*/ 0 w 4045161"/>
                <a:gd name="connsiteY6" fmla="*/ 0 h 502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5161" h="502617">
                  <a:moveTo>
                    <a:pt x="0" y="0"/>
                  </a:moveTo>
                  <a:lnTo>
                    <a:pt x="702453" y="102945"/>
                  </a:lnTo>
                  <a:lnTo>
                    <a:pt x="1295905" y="230114"/>
                  </a:lnTo>
                  <a:lnTo>
                    <a:pt x="1695576" y="363337"/>
                  </a:lnTo>
                  <a:lnTo>
                    <a:pt x="2016525" y="496561"/>
                  </a:lnTo>
                  <a:lnTo>
                    <a:pt x="4045161" y="502617"/>
                  </a:lnTo>
                  <a:lnTo>
                    <a:pt x="0" y="0"/>
                  </a:lnTo>
                  <a:close/>
                </a:path>
              </a:pathLst>
            </a:custGeom>
            <a:solidFill>
              <a:schemeClr val="tx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Freeform 37">
              <a:extLst>
                <a:ext uri="{FF2B5EF4-FFF2-40B4-BE49-F238E27FC236}">
                  <a16:creationId xmlns:a16="http://schemas.microsoft.com/office/drawing/2014/main" id="{46A475CA-B414-8E72-8C86-AA2550EA9A13}"/>
                </a:ext>
              </a:extLst>
            </p:cNvPr>
            <p:cNvSpPr/>
            <p:nvPr/>
          </p:nvSpPr>
          <p:spPr>
            <a:xfrm>
              <a:off x="1186903" y="6140408"/>
              <a:ext cx="1326183" cy="502617"/>
            </a:xfrm>
            <a:custGeom>
              <a:avLst/>
              <a:gdLst>
                <a:gd name="connsiteX0" fmla="*/ 0 w 1326183"/>
                <a:gd name="connsiteY0" fmla="*/ 0 h 502617"/>
                <a:gd name="connsiteX1" fmla="*/ 345171 w 1326183"/>
                <a:gd name="connsiteY1" fmla="*/ 109001 h 502617"/>
                <a:gd name="connsiteX2" fmla="*/ 672175 w 1326183"/>
                <a:gd name="connsiteY2" fmla="*/ 236169 h 502617"/>
                <a:gd name="connsiteX3" fmla="*/ 914400 w 1326183"/>
                <a:gd name="connsiteY3" fmla="*/ 381505 h 502617"/>
                <a:gd name="connsiteX4" fmla="*/ 1096069 w 1326183"/>
                <a:gd name="connsiteY4" fmla="*/ 502617 h 502617"/>
                <a:gd name="connsiteX5" fmla="*/ 1326183 w 1326183"/>
                <a:gd name="connsiteY5" fmla="*/ 496562 h 502617"/>
                <a:gd name="connsiteX6" fmla="*/ 1005235 w 1326183"/>
                <a:gd name="connsiteY6" fmla="*/ 333060 h 502617"/>
                <a:gd name="connsiteX7" fmla="*/ 654008 w 1326183"/>
                <a:gd name="connsiteY7" fmla="*/ 193780 h 502617"/>
                <a:gd name="connsiteX8" fmla="*/ 0 w 1326183"/>
                <a:gd name="connsiteY8" fmla="*/ 0 h 502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26183" h="502617">
                  <a:moveTo>
                    <a:pt x="0" y="0"/>
                  </a:moveTo>
                  <a:lnTo>
                    <a:pt x="345171" y="109001"/>
                  </a:lnTo>
                  <a:lnTo>
                    <a:pt x="672175" y="236169"/>
                  </a:lnTo>
                  <a:lnTo>
                    <a:pt x="914400" y="381505"/>
                  </a:lnTo>
                  <a:lnTo>
                    <a:pt x="1096069" y="502617"/>
                  </a:lnTo>
                  <a:lnTo>
                    <a:pt x="1326183" y="496562"/>
                  </a:lnTo>
                  <a:lnTo>
                    <a:pt x="1005235" y="333060"/>
                  </a:lnTo>
                  <a:lnTo>
                    <a:pt x="654008" y="193780"/>
                  </a:lnTo>
                  <a:lnTo>
                    <a:pt x="0" y="0"/>
                  </a:lnTo>
                  <a:close/>
                </a:path>
              </a:pathLst>
            </a:custGeom>
            <a:solidFill>
              <a:schemeClr val="tx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0" name="TextBox 49">
            <a:extLst>
              <a:ext uri="{FF2B5EF4-FFF2-40B4-BE49-F238E27FC236}">
                <a16:creationId xmlns:a16="http://schemas.microsoft.com/office/drawing/2014/main" id="{C85C3337-588D-7D04-6A91-5FA56FA7F1B4}"/>
              </a:ext>
            </a:extLst>
          </p:cNvPr>
          <p:cNvSpPr txBox="1"/>
          <p:nvPr/>
        </p:nvSpPr>
        <p:spPr>
          <a:xfrm>
            <a:off x="4075258" y="781303"/>
            <a:ext cx="1132124" cy="215444"/>
          </a:xfrm>
          <a:prstGeom prst="rect">
            <a:avLst/>
          </a:prstGeom>
          <a:solidFill>
            <a:schemeClr val="tx1"/>
          </a:solidFill>
        </p:spPr>
        <p:txBody>
          <a:bodyPr wrap="square" rtlCol="0">
            <a:spAutoFit/>
          </a:bodyPr>
          <a:lstStyle/>
          <a:p>
            <a:r>
              <a:rPr lang="en-US" sz="800" dirty="0">
                <a:solidFill>
                  <a:schemeClr val="bg1"/>
                </a:solidFill>
                <a:latin typeface="Arial" panose="020B0604020202020204" pitchFamily="34" charset="0"/>
                <a:cs typeface="Arial" panose="020B0604020202020204" pitchFamily="34" charset="0"/>
              </a:rPr>
              <a:t>population decline</a:t>
            </a:r>
          </a:p>
        </p:txBody>
      </p:sp>
      <p:sp>
        <p:nvSpPr>
          <p:cNvPr id="51" name="TextBox 50">
            <a:extLst>
              <a:ext uri="{FF2B5EF4-FFF2-40B4-BE49-F238E27FC236}">
                <a16:creationId xmlns:a16="http://schemas.microsoft.com/office/drawing/2014/main" id="{A41046EB-D547-A96A-2187-20485F85ABAA}"/>
              </a:ext>
            </a:extLst>
          </p:cNvPr>
          <p:cNvSpPr txBox="1"/>
          <p:nvPr/>
        </p:nvSpPr>
        <p:spPr>
          <a:xfrm>
            <a:off x="4069318" y="1366027"/>
            <a:ext cx="1132124" cy="215444"/>
          </a:xfrm>
          <a:prstGeom prst="rect">
            <a:avLst/>
          </a:prstGeom>
          <a:solidFill>
            <a:schemeClr val="tx1"/>
          </a:solidFill>
        </p:spPr>
        <p:txBody>
          <a:bodyPr wrap="square" rtlCol="0">
            <a:spAutoFit/>
          </a:bodyPr>
          <a:lstStyle/>
          <a:p>
            <a:r>
              <a:rPr lang="en-US" sz="800" dirty="0">
                <a:solidFill>
                  <a:schemeClr val="bg1"/>
                </a:solidFill>
                <a:latin typeface="Arial" panose="020B0604020202020204" pitchFamily="34" charset="0"/>
                <a:cs typeface="Arial" panose="020B0604020202020204" pitchFamily="34" charset="0"/>
              </a:rPr>
              <a:t>population decline</a:t>
            </a:r>
          </a:p>
        </p:txBody>
      </p:sp>
      <p:sp>
        <p:nvSpPr>
          <p:cNvPr id="52" name="TextBox 51">
            <a:extLst>
              <a:ext uri="{FF2B5EF4-FFF2-40B4-BE49-F238E27FC236}">
                <a16:creationId xmlns:a16="http://schemas.microsoft.com/office/drawing/2014/main" id="{FD0AF2FF-3924-93AB-EF16-7685285D4B07}"/>
              </a:ext>
            </a:extLst>
          </p:cNvPr>
          <p:cNvSpPr txBox="1"/>
          <p:nvPr/>
        </p:nvSpPr>
        <p:spPr>
          <a:xfrm>
            <a:off x="4077872" y="1991267"/>
            <a:ext cx="1132124" cy="215444"/>
          </a:xfrm>
          <a:prstGeom prst="rect">
            <a:avLst/>
          </a:prstGeom>
          <a:solidFill>
            <a:schemeClr val="tx1"/>
          </a:solidFill>
        </p:spPr>
        <p:txBody>
          <a:bodyPr wrap="square" rtlCol="0">
            <a:spAutoFit/>
          </a:bodyPr>
          <a:lstStyle/>
          <a:p>
            <a:r>
              <a:rPr lang="en-US" sz="800" dirty="0">
                <a:solidFill>
                  <a:schemeClr val="bg1"/>
                </a:solidFill>
                <a:latin typeface="Arial" panose="020B0604020202020204" pitchFamily="34" charset="0"/>
                <a:cs typeface="Arial" panose="020B0604020202020204" pitchFamily="34" charset="0"/>
              </a:rPr>
              <a:t>population decline</a:t>
            </a:r>
          </a:p>
        </p:txBody>
      </p:sp>
      <p:sp>
        <p:nvSpPr>
          <p:cNvPr id="53" name="TextBox 52">
            <a:extLst>
              <a:ext uri="{FF2B5EF4-FFF2-40B4-BE49-F238E27FC236}">
                <a16:creationId xmlns:a16="http://schemas.microsoft.com/office/drawing/2014/main" id="{24DAA96B-9049-C7CA-3849-4D691D23F3ED}"/>
              </a:ext>
            </a:extLst>
          </p:cNvPr>
          <p:cNvSpPr txBox="1"/>
          <p:nvPr/>
        </p:nvSpPr>
        <p:spPr>
          <a:xfrm>
            <a:off x="4075258" y="2587678"/>
            <a:ext cx="1132124" cy="215444"/>
          </a:xfrm>
          <a:prstGeom prst="rect">
            <a:avLst/>
          </a:prstGeom>
          <a:solidFill>
            <a:schemeClr val="tx1"/>
          </a:solidFill>
        </p:spPr>
        <p:txBody>
          <a:bodyPr wrap="square" rtlCol="0">
            <a:spAutoFit/>
          </a:bodyPr>
          <a:lstStyle/>
          <a:p>
            <a:r>
              <a:rPr lang="en-US" sz="800" dirty="0">
                <a:solidFill>
                  <a:schemeClr val="bg1"/>
                </a:solidFill>
                <a:latin typeface="Arial" panose="020B0604020202020204" pitchFamily="34" charset="0"/>
                <a:cs typeface="Arial" panose="020B0604020202020204" pitchFamily="34" charset="0"/>
              </a:rPr>
              <a:t>population decline</a:t>
            </a:r>
          </a:p>
        </p:txBody>
      </p:sp>
      <p:sp>
        <p:nvSpPr>
          <p:cNvPr id="54" name="TextBox 53">
            <a:extLst>
              <a:ext uri="{FF2B5EF4-FFF2-40B4-BE49-F238E27FC236}">
                <a16:creationId xmlns:a16="http://schemas.microsoft.com/office/drawing/2014/main" id="{92B38ACF-DA9D-95BB-72AB-296D80EC44F3}"/>
              </a:ext>
            </a:extLst>
          </p:cNvPr>
          <p:cNvSpPr txBox="1"/>
          <p:nvPr/>
        </p:nvSpPr>
        <p:spPr>
          <a:xfrm>
            <a:off x="4058303" y="3169229"/>
            <a:ext cx="1132124" cy="215444"/>
          </a:xfrm>
          <a:prstGeom prst="rect">
            <a:avLst/>
          </a:prstGeom>
          <a:solidFill>
            <a:schemeClr val="tx1"/>
          </a:solidFill>
        </p:spPr>
        <p:txBody>
          <a:bodyPr wrap="square" rtlCol="0">
            <a:spAutoFit/>
          </a:bodyPr>
          <a:lstStyle/>
          <a:p>
            <a:r>
              <a:rPr lang="en-US" sz="800" dirty="0">
                <a:solidFill>
                  <a:schemeClr val="bg1"/>
                </a:solidFill>
                <a:latin typeface="Arial" panose="020B0604020202020204" pitchFamily="34" charset="0"/>
                <a:cs typeface="Arial" panose="020B0604020202020204" pitchFamily="34" charset="0"/>
              </a:rPr>
              <a:t>population decline</a:t>
            </a:r>
          </a:p>
        </p:txBody>
      </p:sp>
      <p:sp>
        <p:nvSpPr>
          <p:cNvPr id="55" name="TextBox 54">
            <a:extLst>
              <a:ext uri="{FF2B5EF4-FFF2-40B4-BE49-F238E27FC236}">
                <a16:creationId xmlns:a16="http://schemas.microsoft.com/office/drawing/2014/main" id="{22A548B5-5869-F3AE-22C7-9EB7BA92B494}"/>
              </a:ext>
            </a:extLst>
          </p:cNvPr>
          <p:cNvSpPr txBox="1"/>
          <p:nvPr/>
        </p:nvSpPr>
        <p:spPr>
          <a:xfrm>
            <a:off x="4067057" y="3765640"/>
            <a:ext cx="1132124" cy="215444"/>
          </a:xfrm>
          <a:prstGeom prst="rect">
            <a:avLst/>
          </a:prstGeom>
          <a:solidFill>
            <a:schemeClr val="tx1"/>
          </a:solidFill>
        </p:spPr>
        <p:txBody>
          <a:bodyPr wrap="square" rtlCol="0">
            <a:spAutoFit/>
          </a:bodyPr>
          <a:lstStyle/>
          <a:p>
            <a:r>
              <a:rPr lang="en-US" sz="800" dirty="0">
                <a:solidFill>
                  <a:schemeClr val="bg1"/>
                </a:solidFill>
                <a:latin typeface="Arial" panose="020B0604020202020204" pitchFamily="34" charset="0"/>
                <a:cs typeface="Arial" panose="020B0604020202020204" pitchFamily="34" charset="0"/>
              </a:rPr>
              <a:t>population decline</a:t>
            </a:r>
          </a:p>
        </p:txBody>
      </p:sp>
      <p:sp>
        <p:nvSpPr>
          <p:cNvPr id="56" name="TextBox 55">
            <a:extLst>
              <a:ext uri="{FF2B5EF4-FFF2-40B4-BE49-F238E27FC236}">
                <a16:creationId xmlns:a16="http://schemas.microsoft.com/office/drawing/2014/main" id="{DDDD6167-8B6A-ECC0-5AA8-8FA015BBFAFE}"/>
              </a:ext>
            </a:extLst>
          </p:cNvPr>
          <p:cNvSpPr txBox="1"/>
          <p:nvPr/>
        </p:nvSpPr>
        <p:spPr>
          <a:xfrm>
            <a:off x="4064884" y="4417912"/>
            <a:ext cx="1132124" cy="215444"/>
          </a:xfrm>
          <a:prstGeom prst="rect">
            <a:avLst/>
          </a:prstGeom>
          <a:solidFill>
            <a:schemeClr val="tx1"/>
          </a:solidFill>
        </p:spPr>
        <p:txBody>
          <a:bodyPr wrap="square" rtlCol="0">
            <a:spAutoFit/>
          </a:bodyPr>
          <a:lstStyle/>
          <a:p>
            <a:r>
              <a:rPr lang="en-US" sz="800" dirty="0">
                <a:solidFill>
                  <a:schemeClr val="bg1"/>
                </a:solidFill>
                <a:latin typeface="Arial" panose="020B0604020202020204" pitchFamily="34" charset="0"/>
                <a:cs typeface="Arial" panose="020B0604020202020204" pitchFamily="34" charset="0"/>
              </a:rPr>
              <a:t>population decline</a:t>
            </a:r>
          </a:p>
        </p:txBody>
      </p:sp>
      <p:sp>
        <p:nvSpPr>
          <p:cNvPr id="57" name="TextBox 56">
            <a:extLst>
              <a:ext uri="{FF2B5EF4-FFF2-40B4-BE49-F238E27FC236}">
                <a16:creationId xmlns:a16="http://schemas.microsoft.com/office/drawing/2014/main" id="{F3EE1012-B339-3701-E987-DD9B6A6AF065}"/>
              </a:ext>
            </a:extLst>
          </p:cNvPr>
          <p:cNvSpPr txBox="1"/>
          <p:nvPr/>
        </p:nvSpPr>
        <p:spPr>
          <a:xfrm>
            <a:off x="4073480" y="5014323"/>
            <a:ext cx="1132124" cy="215444"/>
          </a:xfrm>
          <a:prstGeom prst="rect">
            <a:avLst/>
          </a:prstGeom>
          <a:solidFill>
            <a:schemeClr val="tx1"/>
          </a:solidFill>
        </p:spPr>
        <p:txBody>
          <a:bodyPr wrap="square" rtlCol="0">
            <a:spAutoFit/>
          </a:bodyPr>
          <a:lstStyle/>
          <a:p>
            <a:r>
              <a:rPr lang="en-US" sz="800" dirty="0">
                <a:solidFill>
                  <a:schemeClr val="bg1"/>
                </a:solidFill>
                <a:latin typeface="Arial" panose="020B0604020202020204" pitchFamily="34" charset="0"/>
                <a:cs typeface="Arial" panose="020B0604020202020204" pitchFamily="34" charset="0"/>
              </a:rPr>
              <a:t>population decline</a:t>
            </a:r>
          </a:p>
        </p:txBody>
      </p:sp>
      <p:sp>
        <p:nvSpPr>
          <p:cNvPr id="58" name="TextBox 57">
            <a:extLst>
              <a:ext uri="{FF2B5EF4-FFF2-40B4-BE49-F238E27FC236}">
                <a16:creationId xmlns:a16="http://schemas.microsoft.com/office/drawing/2014/main" id="{0BE702D3-56BD-0036-E46B-552FEEC1A780}"/>
              </a:ext>
            </a:extLst>
          </p:cNvPr>
          <p:cNvSpPr txBox="1"/>
          <p:nvPr/>
        </p:nvSpPr>
        <p:spPr>
          <a:xfrm>
            <a:off x="4058303" y="5632215"/>
            <a:ext cx="1132124" cy="215444"/>
          </a:xfrm>
          <a:prstGeom prst="rect">
            <a:avLst/>
          </a:prstGeom>
          <a:solidFill>
            <a:schemeClr val="tx1"/>
          </a:solidFill>
        </p:spPr>
        <p:txBody>
          <a:bodyPr wrap="square" rtlCol="0">
            <a:spAutoFit/>
          </a:bodyPr>
          <a:lstStyle/>
          <a:p>
            <a:r>
              <a:rPr lang="en-US" sz="800" dirty="0">
                <a:solidFill>
                  <a:schemeClr val="bg1"/>
                </a:solidFill>
                <a:latin typeface="Arial" panose="020B0604020202020204" pitchFamily="34" charset="0"/>
                <a:cs typeface="Arial" panose="020B0604020202020204" pitchFamily="34" charset="0"/>
              </a:rPr>
              <a:t>population decline</a:t>
            </a:r>
          </a:p>
        </p:txBody>
      </p:sp>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F766DB6E-37AC-B0E8-837B-1C9A290ECB92}"/>
                  </a:ext>
                </a:extLst>
              </p:cNvPr>
              <p:cNvSpPr txBox="1"/>
              <p:nvPr/>
            </p:nvSpPr>
            <p:spPr>
              <a:xfrm>
                <a:off x="4888815" y="337010"/>
                <a:ext cx="231068" cy="123111"/>
              </a:xfrm>
              <a:prstGeom prst="rect">
                <a:avLst/>
              </a:prstGeom>
              <a:solidFill>
                <a:schemeClr val="tx1"/>
              </a:solidFill>
              <a:ln>
                <a:noFill/>
              </a:ln>
            </p:spPr>
            <p:txBody>
              <a:bodyPr wrap="square" lIns="0" tIns="0" rIns="0" bIns="0" rtlCol="0">
                <a:spAutoFit/>
              </a:bodyPr>
              <a:lstStyle/>
              <a:p>
                <a14:m>
                  <m:oMath xmlns:m="http://schemas.openxmlformats.org/officeDocument/2006/math">
                    <m:r>
                      <a:rPr lang="en-US" sz="800" b="1" i="1" smtClean="0">
                        <a:solidFill>
                          <a:schemeClr val="bg1"/>
                        </a:solidFill>
                        <a:latin typeface="Cambria Math" charset="0"/>
                      </a:rPr>
                      <m:t>𝝀</m:t>
                    </m:r>
                  </m:oMath>
                </a14:m>
                <a:r>
                  <a:rPr lang="en-US" sz="800" b="1" i="1" dirty="0">
                    <a:solidFill>
                      <a:schemeClr val="bg1"/>
                    </a:solidFill>
                  </a:rPr>
                  <a:t> &lt; 1</a:t>
                </a:r>
                <a:endParaRPr lang="en-US" sz="800" dirty="0">
                  <a:solidFill>
                    <a:schemeClr val="bg1"/>
                  </a:solidFill>
                  <a:latin typeface="Arial" panose="020B0604020202020204" pitchFamily="34" charset="0"/>
                  <a:cs typeface="Arial" panose="020B0604020202020204" pitchFamily="34" charset="0"/>
                </a:endParaRPr>
              </a:p>
            </p:txBody>
          </p:sp>
        </mc:Choice>
        <mc:Fallback xmlns="">
          <p:sp>
            <p:nvSpPr>
              <p:cNvPr id="60" name="TextBox 59">
                <a:extLst>
                  <a:ext uri="{FF2B5EF4-FFF2-40B4-BE49-F238E27FC236}">
                    <a16:creationId xmlns:a16="http://schemas.microsoft.com/office/drawing/2014/main" id="{F766DB6E-37AC-B0E8-837B-1C9A290ECB92}"/>
                  </a:ext>
                </a:extLst>
              </p:cNvPr>
              <p:cNvSpPr txBox="1">
                <a:spLocks noRot="1" noChangeAspect="1" noMove="1" noResize="1" noEditPoints="1" noAdjustHandles="1" noChangeArrowheads="1" noChangeShapeType="1" noTextEdit="1"/>
              </p:cNvSpPr>
              <p:nvPr/>
            </p:nvSpPr>
            <p:spPr>
              <a:xfrm>
                <a:off x="4888815" y="337010"/>
                <a:ext cx="231068" cy="123111"/>
              </a:xfrm>
              <a:prstGeom prst="rect">
                <a:avLst/>
              </a:prstGeom>
              <a:blipFill>
                <a:blip r:embed="rId15"/>
                <a:stretch>
                  <a:fillRect l="-15000" t="-20000" r="-15000" b="-60000"/>
                </a:stretch>
              </a:blipFill>
              <a:ln>
                <a:noFill/>
              </a:ln>
            </p:spPr>
            <p:txBody>
              <a:bodyPr/>
              <a:lstStyle/>
              <a:p>
                <a:r>
                  <a:rPr lang="en-US">
                    <a:noFill/>
                  </a:rPr>
                  <a:t> </a:t>
                </a:r>
              </a:p>
            </p:txBody>
          </p:sp>
        </mc:Fallback>
      </mc:AlternateContent>
      <p:sp>
        <p:nvSpPr>
          <p:cNvPr id="61" name="TextBox 60">
            <a:extLst>
              <a:ext uri="{FF2B5EF4-FFF2-40B4-BE49-F238E27FC236}">
                <a16:creationId xmlns:a16="http://schemas.microsoft.com/office/drawing/2014/main" id="{035372CE-79F5-21C3-90C8-84B7686B8D56}"/>
              </a:ext>
            </a:extLst>
          </p:cNvPr>
          <p:cNvSpPr txBox="1"/>
          <p:nvPr/>
        </p:nvSpPr>
        <p:spPr>
          <a:xfrm>
            <a:off x="4116633" y="200375"/>
            <a:ext cx="1030146" cy="123111"/>
          </a:xfrm>
          <a:prstGeom prst="rect">
            <a:avLst/>
          </a:prstGeom>
          <a:solidFill>
            <a:schemeClr val="tx1"/>
          </a:solidFill>
        </p:spPr>
        <p:txBody>
          <a:bodyPr wrap="square" lIns="0" tIns="0" rIns="0" bIns="0" rtlCol="0">
            <a:spAutoFit/>
          </a:bodyPr>
          <a:lstStyle/>
          <a:p>
            <a:r>
              <a:rPr lang="en-US" sz="800" dirty="0">
                <a:solidFill>
                  <a:schemeClr val="bg1"/>
                </a:solidFill>
                <a:latin typeface="Arial" panose="020B0604020202020204" pitchFamily="34" charset="0"/>
                <a:cs typeface="Arial" panose="020B0604020202020204" pitchFamily="34" charset="0"/>
              </a:rPr>
              <a:t>population decline</a:t>
            </a:r>
          </a:p>
        </p:txBody>
      </p:sp>
      <p:sp>
        <p:nvSpPr>
          <p:cNvPr id="62" name="TextBox 61">
            <a:extLst>
              <a:ext uri="{FF2B5EF4-FFF2-40B4-BE49-F238E27FC236}">
                <a16:creationId xmlns:a16="http://schemas.microsoft.com/office/drawing/2014/main" id="{397CDBD0-74CD-C6A1-9CAA-4D4305CA6402}"/>
              </a:ext>
            </a:extLst>
          </p:cNvPr>
          <p:cNvSpPr txBox="1"/>
          <p:nvPr/>
        </p:nvSpPr>
        <p:spPr>
          <a:xfrm>
            <a:off x="4145255" y="6236872"/>
            <a:ext cx="1060349" cy="123111"/>
          </a:xfrm>
          <a:prstGeom prst="rect">
            <a:avLst/>
          </a:prstGeom>
          <a:solidFill>
            <a:schemeClr val="tx1"/>
          </a:solidFill>
        </p:spPr>
        <p:txBody>
          <a:bodyPr wrap="square" lIns="0" tIns="0" rIns="0" bIns="0" rtlCol="0">
            <a:spAutoFit/>
          </a:bodyPr>
          <a:lstStyle/>
          <a:p>
            <a:r>
              <a:rPr lang="en-US" sz="800" dirty="0">
                <a:solidFill>
                  <a:schemeClr val="bg1"/>
                </a:solidFill>
                <a:latin typeface="Arial" panose="020B0604020202020204" pitchFamily="34" charset="0"/>
                <a:cs typeface="Arial" panose="020B0604020202020204" pitchFamily="34" charset="0"/>
              </a:rPr>
              <a:t>population decline</a:t>
            </a:r>
          </a:p>
        </p:txBody>
      </p: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DEA94447-FF1A-AE86-CD3E-ABB8CAE3340D}"/>
                  </a:ext>
                </a:extLst>
              </p:cNvPr>
              <p:cNvSpPr txBox="1"/>
              <p:nvPr/>
            </p:nvSpPr>
            <p:spPr>
              <a:xfrm>
                <a:off x="4754915" y="998926"/>
                <a:ext cx="231068" cy="123111"/>
              </a:xfrm>
              <a:prstGeom prst="rect">
                <a:avLst/>
              </a:prstGeom>
              <a:solidFill>
                <a:schemeClr val="tx1"/>
              </a:solidFill>
              <a:ln>
                <a:noFill/>
              </a:ln>
            </p:spPr>
            <p:txBody>
              <a:bodyPr wrap="square" lIns="0" tIns="0" rIns="0" bIns="0" rtlCol="0">
                <a:spAutoFit/>
              </a:bodyPr>
              <a:lstStyle/>
              <a:p>
                <a14:m>
                  <m:oMath xmlns:m="http://schemas.openxmlformats.org/officeDocument/2006/math">
                    <m:r>
                      <a:rPr lang="en-US" sz="800" b="1" i="1" smtClean="0">
                        <a:solidFill>
                          <a:schemeClr val="bg1"/>
                        </a:solidFill>
                        <a:latin typeface="Cambria Math" charset="0"/>
                      </a:rPr>
                      <m:t>𝝀</m:t>
                    </m:r>
                  </m:oMath>
                </a14:m>
                <a:r>
                  <a:rPr lang="en-US" sz="800" b="1" i="1" dirty="0">
                    <a:solidFill>
                      <a:schemeClr val="bg1"/>
                    </a:solidFill>
                  </a:rPr>
                  <a:t> &lt; 1</a:t>
                </a:r>
                <a:endParaRPr lang="en-US" sz="800" dirty="0">
                  <a:solidFill>
                    <a:schemeClr val="bg1"/>
                  </a:solidFill>
                  <a:latin typeface="Arial" panose="020B0604020202020204" pitchFamily="34" charset="0"/>
                  <a:cs typeface="Arial" panose="020B0604020202020204" pitchFamily="34" charset="0"/>
                </a:endParaRPr>
              </a:p>
            </p:txBody>
          </p:sp>
        </mc:Choice>
        <mc:Fallback xmlns="">
          <p:sp>
            <p:nvSpPr>
              <p:cNvPr id="63" name="TextBox 62">
                <a:extLst>
                  <a:ext uri="{FF2B5EF4-FFF2-40B4-BE49-F238E27FC236}">
                    <a16:creationId xmlns:a16="http://schemas.microsoft.com/office/drawing/2014/main" id="{DEA94447-FF1A-AE86-CD3E-ABB8CAE3340D}"/>
                  </a:ext>
                </a:extLst>
              </p:cNvPr>
              <p:cNvSpPr txBox="1">
                <a:spLocks noRot="1" noChangeAspect="1" noMove="1" noResize="1" noEditPoints="1" noAdjustHandles="1" noChangeArrowheads="1" noChangeShapeType="1" noTextEdit="1"/>
              </p:cNvSpPr>
              <p:nvPr/>
            </p:nvSpPr>
            <p:spPr>
              <a:xfrm>
                <a:off x="4754915" y="998926"/>
                <a:ext cx="231068" cy="123111"/>
              </a:xfrm>
              <a:prstGeom prst="rect">
                <a:avLst/>
              </a:prstGeom>
              <a:blipFill>
                <a:blip r:embed="rId16"/>
                <a:stretch>
                  <a:fillRect l="-15789" t="-18182" r="-15789" b="-54545"/>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DED5E94B-3343-D307-2AE8-7E722004815B}"/>
                  </a:ext>
                </a:extLst>
              </p:cNvPr>
              <p:cNvSpPr txBox="1"/>
              <p:nvPr/>
            </p:nvSpPr>
            <p:spPr>
              <a:xfrm>
                <a:off x="4468567" y="1609350"/>
                <a:ext cx="231068" cy="123111"/>
              </a:xfrm>
              <a:prstGeom prst="rect">
                <a:avLst/>
              </a:prstGeom>
              <a:solidFill>
                <a:schemeClr val="tx1"/>
              </a:solidFill>
              <a:ln>
                <a:noFill/>
              </a:ln>
            </p:spPr>
            <p:txBody>
              <a:bodyPr wrap="square" lIns="0" tIns="0" rIns="0" bIns="0" rtlCol="0">
                <a:spAutoFit/>
              </a:bodyPr>
              <a:lstStyle/>
              <a:p>
                <a14:m>
                  <m:oMath xmlns:m="http://schemas.openxmlformats.org/officeDocument/2006/math">
                    <m:r>
                      <a:rPr lang="en-US" sz="800" b="1" i="1" smtClean="0">
                        <a:solidFill>
                          <a:schemeClr val="bg1"/>
                        </a:solidFill>
                        <a:latin typeface="Cambria Math" charset="0"/>
                      </a:rPr>
                      <m:t>𝝀</m:t>
                    </m:r>
                  </m:oMath>
                </a14:m>
                <a:r>
                  <a:rPr lang="en-US" sz="800" b="1" i="1" dirty="0">
                    <a:solidFill>
                      <a:schemeClr val="bg1"/>
                    </a:solidFill>
                  </a:rPr>
                  <a:t> &lt; 1</a:t>
                </a:r>
                <a:endParaRPr lang="en-US" sz="800" dirty="0">
                  <a:solidFill>
                    <a:schemeClr val="bg1"/>
                  </a:solidFill>
                  <a:latin typeface="Arial" panose="020B0604020202020204" pitchFamily="34" charset="0"/>
                  <a:cs typeface="Arial" panose="020B0604020202020204" pitchFamily="34" charset="0"/>
                </a:endParaRPr>
              </a:p>
            </p:txBody>
          </p:sp>
        </mc:Choice>
        <mc:Fallback xmlns="">
          <p:sp>
            <p:nvSpPr>
              <p:cNvPr id="64" name="TextBox 63">
                <a:extLst>
                  <a:ext uri="{FF2B5EF4-FFF2-40B4-BE49-F238E27FC236}">
                    <a16:creationId xmlns:a16="http://schemas.microsoft.com/office/drawing/2014/main" id="{DED5E94B-3343-D307-2AE8-7E722004815B}"/>
                  </a:ext>
                </a:extLst>
              </p:cNvPr>
              <p:cNvSpPr txBox="1">
                <a:spLocks noRot="1" noChangeAspect="1" noMove="1" noResize="1" noEditPoints="1" noAdjustHandles="1" noChangeArrowheads="1" noChangeShapeType="1" noTextEdit="1"/>
              </p:cNvSpPr>
              <p:nvPr/>
            </p:nvSpPr>
            <p:spPr>
              <a:xfrm>
                <a:off x="4468567" y="1609350"/>
                <a:ext cx="231068" cy="123111"/>
              </a:xfrm>
              <a:prstGeom prst="rect">
                <a:avLst/>
              </a:prstGeom>
              <a:blipFill>
                <a:blip r:embed="rId17"/>
                <a:stretch>
                  <a:fillRect l="-15000" t="-18182" r="-10000" b="-54545"/>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7EC572F3-C829-4277-3E70-76E0F8913C93}"/>
                  </a:ext>
                </a:extLst>
              </p:cNvPr>
              <p:cNvSpPr txBox="1"/>
              <p:nvPr/>
            </p:nvSpPr>
            <p:spPr>
              <a:xfrm>
                <a:off x="4448965" y="2233136"/>
                <a:ext cx="231068" cy="123111"/>
              </a:xfrm>
              <a:prstGeom prst="rect">
                <a:avLst/>
              </a:prstGeom>
              <a:solidFill>
                <a:schemeClr val="tx1"/>
              </a:solidFill>
              <a:ln>
                <a:noFill/>
              </a:ln>
            </p:spPr>
            <p:txBody>
              <a:bodyPr wrap="square" lIns="0" tIns="0" rIns="0" bIns="0" rtlCol="0">
                <a:spAutoFit/>
              </a:bodyPr>
              <a:lstStyle/>
              <a:p>
                <a14:m>
                  <m:oMath xmlns:m="http://schemas.openxmlformats.org/officeDocument/2006/math">
                    <m:r>
                      <a:rPr lang="en-US" sz="800" b="1" i="1" smtClean="0">
                        <a:solidFill>
                          <a:schemeClr val="bg1"/>
                        </a:solidFill>
                        <a:latin typeface="Cambria Math" charset="0"/>
                      </a:rPr>
                      <m:t>𝝀</m:t>
                    </m:r>
                  </m:oMath>
                </a14:m>
                <a:r>
                  <a:rPr lang="en-US" sz="800" b="1" i="1" dirty="0">
                    <a:solidFill>
                      <a:schemeClr val="bg1"/>
                    </a:solidFill>
                  </a:rPr>
                  <a:t> &lt; 1</a:t>
                </a:r>
                <a:endParaRPr lang="en-US" sz="800" dirty="0">
                  <a:solidFill>
                    <a:schemeClr val="bg1"/>
                  </a:solidFill>
                  <a:latin typeface="Arial" panose="020B0604020202020204" pitchFamily="34" charset="0"/>
                  <a:cs typeface="Arial" panose="020B0604020202020204" pitchFamily="34" charset="0"/>
                </a:endParaRPr>
              </a:p>
            </p:txBody>
          </p:sp>
        </mc:Choice>
        <mc:Fallback xmlns="">
          <p:sp>
            <p:nvSpPr>
              <p:cNvPr id="65" name="TextBox 64">
                <a:extLst>
                  <a:ext uri="{FF2B5EF4-FFF2-40B4-BE49-F238E27FC236}">
                    <a16:creationId xmlns:a16="http://schemas.microsoft.com/office/drawing/2014/main" id="{7EC572F3-C829-4277-3E70-76E0F8913C93}"/>
                  </a:ext>
                </a:extLst>
              </p:cNvPr>
              <p:cNvSpPr txBox="1">
                <a:spLocks noRot="1" noChangeAspect="1" noMove="1" noResize="1" noEditPoints="1" noAdjustHandles="1" noChangeArrowheads="1" noChangeShapeType="1" noTextEdit="1"/>
              </p:cNvSpPr>
              <p:nvPr/>
            </p:nvSpPr>
            <p:spPr>
              <a:xfrm>
                <a:off x="4448965" y="2233136"/>
                <a:ext cx="231068" cy="123111"/>
              </a:xfrm>
              <a:prstGeom prst="rect">
                <a:avLst/>
              </a:prstGeom>
              <a:blipFill>
                <a:blip r:embed="rId18"/>
                <a:stretch>
                  <a:fillRect l="-15789" t="-9091" r="-15789" b="-54545"/>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EE04AD45-E6D4-9273-99BD-96B0A018FB27}"/>
                  </a:ext>
                </a:extLst>
              </p:cNvPr>
              <p:cNvSpPr txBox="1"/>
              <p:nvPr/>
            </p:nvSpPr>
            <p:spPr>
              <a:xfrm>
                <a:off x="4451239" y="2829439"/>
                <a:ext cx="231068" cy="123111"/>
              </a:xfrm>
              <a:prstGeom prst="rect">
                <a:avLst/>
              </a:prstGeom>
              <a:solidFill>
                <a:schemeClr val="tx1"/>
              </a:solidFill>
              <a:ln>
                <a:noFill/>
              </a:ln>
            </p:spPr>
            <p:txBody>
              <a:bodyPr wrap="square" lIns="0" tIns="0" rIns="0" bIns="0" rtlCol="0">
                <a:spAutoFit/>
              </a:bodyPr>
              <a:lstStyle/>
              <a:p>
                <a14:m>
                  <m:oMath xmlns:m="http://schemas.openxmlformats.org/officeDocument/2006/math">
                    <m:r>
                      <a:rPr lang="en-US" sz="800" b="1" i="1" smtClean="0">
                        <a:solidFill>
                          <a:schemeClr val="bg1"/>
                        </a:solidFill>
                        <a:latin typeface="Cambria Math" charset="0"/>
                      </a:rPr>
                      <m:t>𝝀</m:t>
                    </m:r>
                  </m:oMath>
                </a14:m>
                <a:r>
                  <a:rPr lang="en-US" sz="800" b="1" i="1" dirty="0">
                    <a:solidFill>
                      <a:schemeClr val="bg1"/>
                    </a:solidFill>
                  </a:rPr>
                  <a:t> &lt; 1</a:t>
                </a:r>
                <a:endParaRPr lang="en-US" sz="800" dirty="0">
                  <a:solidFill>
                    <a:schemeClr val="bg1"/>
                  </a:solidFill>
                  <a:latin typeface="Arial" panose="020B0604020202020204" pitchFamily="34" charset="0"/>
                  <a:cs typeface="Arial" panose="020B0604020202020204" pitchFamily="34" charset="0"/>
                </a:endParaRPr>
              </a:p>
            </p:txBody>
          </p:sp>
        </mc:Choice>
        <mc:Fallback xmlns="">
          <p:sp>
            <p:nvSpPr>
              <p:cNvPr id="66" name="TextBox 65">
                <a:extLst>
                  <a:ext uri="{FF2B5EF4-FFF2-40B4-BE49-F238E27FC236}">
                    <a16:creationId xmlns:a16="http://schemas.microsoft.com/office/drawing/2014/main" id="{EE04AD45-E6D4-9273-99BD-96B0A018FB27}"/>
                  </a:ext>
                </a:extLst>
              </p:cNvPr>
              <p:cNvSpPr txBox="1">
                <a:spLocks noRot="1" noChangeAspect="1" noMove="1" noResize="1" noEditPoints="1" noAdjustHandles="1" noChangeArrowheads="1" noChangeShapeType="1" noTextEdit="1"/>
              </p:cNvSpPr>
              <p:nvPr/>
            </p:nvSpPr>
            <p:spPr>
              <a:xfrm>
                <a:off x="4451239" y="2829439"/>
                <a:ext cx="231068" cy="123111"/>
              </a:xfrm>
              <a:prstGeom prst="rect">
                <a:avLst/>
              </a:prstGeom>
              <a:blipFill>
                <a:blip r:embed="rId19"/>
                <a:stretch>
                  <a:fillRect l="-15789" t="-9091" r="-15789" b="-54545"/>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9DAA3E33-B6E4-B32A-35D4-44923ABDA820}"/>
                  </a:ext>
                </a:extLst>
              </p:cNvPr>
              <p:cNvSpPr txBox="1"/>
              <p:nvPr/>
            </p:nvSpPr>
            <p:spPr>
              <a:xfrm>
                <a:off x="4468567" y="3411772"/>
                <a:ext cx="231068" cy="123111"/>
              </a:xfrm>
              <a:prstGeom prst="rect">
                <a:avLst/>
              </a:prstGeom>
              <a:solidFill>
                <a:schemeClr val="tx1"/>
              </a:solidFill>
              <a:ln>
                <a:noFill/>
              </a:ln>
            </p:spPr>
            <p:txBody>
              <a:bodyPr wrap="square" lIns="0" tIns="0" rIns="0" bIns="0" rtlCol="0">
                <a:spAutoFit/>
              </a:bodyPr>
              <a:lstStyle/>
              <a:p>
                <a14:m>
                  <m:oMath xmlns:m="http://schemas.openxmlformats.org/officeDocument/2006/math">
                    <m:r>
                      <a:rPr lang="en-US" sz="800" b="1" i="1" smtClean="0">
                        <a:solidFill>
                          <a:schemeClr val="bg1"/>
                        </a:solidFill>
                        <a:latin typeface="Cambria Math" charset="0"/>
                      </a:rPr>
                      <m:t>𝝀</m:t>
                    </m:r>
                  </m:oMath>
                </a14:m>
                <a:r>
                  <a:rPr lang="en-US" sz="800" b="1" i="1" dirty="0">
                    <a:solidFill>
                      <a:schemeClr val="bg1"/>
                    </a:solidFill>
                  </a:rPr>
                  <a:t> &lt; 1</a:t>
                </a:r>
                <a:endParaRPr lang="en-US" sz="800" dirty="0">
                  <a:solidFill>
                    <a:schemeClr val="bg1"/>
                  </a:solidFill>
                  <a:latin typeface="Arial" panose="020B0604020202020204" pitchFamily="34" charset="0"/>
                  <a:cs typeface="Arial" panose="020B0604020202020204" pitchFamily="34" charset="0"/>
                </a:endParaRPr>
              </a:p>
            </p:txBody>
          </p:sp>
        </mc:Choice>
        <mc:Fallback xmlns="">
          <p:sp>
            <p:nvSpPr>
              <p:cNvPr id="67" name="TextBox 66">
                <a:extLst>
                  <a:ext uri="{FF2B5EF4-FFF2-40B4-BE49-F238E27FC236}">
                    <a16:creationId xmlns:a16="http://schemas.microsoft.com/office/drawing/2014/main" id="{9DAA3E33-B6E4-B32A-35D4-44923ABDA820}"/>
                  </a:ext>
                </a:extLst>
              </p:cNvPr>
              <p:cNvSpPr txBox="1">
                <a:spLocks noRot="1" noChangeAspect="1" noMove="1" noResize="1" noEditPoints="1" noAdjustHandles="1" noChangeArrowheads="1" noChangeShapeType="1" noTextEdit="1"/>
              </p:cNvSpPr>
              <p:nvPr/>
            </p:nvSpPr>
            <p:spPr>
              <a:xfrm>
                <a:off x="4468567" y="3411772"/>
                <a:ext cx="231068" cy="123111"/>
              </a:xfrm>
              <a:prstGeom prst="rect">
                <a:avLst/>
              </a:prstGeom>
              <a:blipFill>
                <a:blip r:embed="rId20"/>
                <a:stretch>
                  <a:fillRect l="-15000" t="-18182" r="-10000" b="-45455"/>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52B53947-E81A-7235-6EC7-22818A9B824C}"/>
                  </a:ext>
                </a:extLst>
              </p:cNvPr>
              <p:cNvSpPr txBox="1"/>
              <p:nvPr/>
            </p:nvSpPr>
            <p:spPr>
              <a:xfrm>
                <a:off x="4468567" y="4021693"/>
                <a:ext cx="231068" cy="123111"/>
              </a:xfrm>
              <a:prstGeom prst="rect">
                <a:avLst/>
              </a:prstGeom>
              <a:solidFill>
                <a:schemeClr val="tx1"/>
              </a:solidFill>
              <a:ln>
                <a:noFill/>
              </a:ln>
            </p:spPr>
            <p:txBody>
              <a:bodyPr wrap="square" lIns="0" tIns="0" rIns="0" bIns="0" rtlCol="0">
                <a:spAutoFit/>
              </a:bodyPr>
              <a:lstStyle/>
              <a:p>
                <a14:m>
                  <m:oMath xmlns:m="http://schemas.openxmlformats.org/officeDocument/2006/math">
                    <m:r>
                      <a:rPr lang="en-US" sz="800" b="1" i="1" smtClean="0">
                        <a:solidFill>
                          <a:schemeClr val="bg1"/>
                        </a:solidFill>
                        <a:latin typeface="Cambria Math" charset="0"/>
                      </a:rPr>
                      <m:t>𝝀</m:t>
                    </m:r>
                  </m:oMath>
                </a14:m>
                <a:r>
                  <a:rPr lang="en-US" sz="800" b="1" i="1" dirty="0">
                    <a:solidFill>
                      <a:schemeClr val="bg1"/>
                    </a:solidFill>
                  </a:rPr>
                  <a:t> &lt; 1</a:t>
                </a:r>
                <a:endParaRPr lang="en-US" sz="800" dirty="0">
                  <a:solidFill>
                    <a:schemeClr val="bg1"/>
                  </a:solidFill>
                  <a:latin typeface="Arial" panose="020B0604020202020204" pitchFamily="34" charset="0"/>
                  <a:cs typeface="Arial" panose="020B0604020202020204" pitchFamily="34" charset="0"/>
                </a:endParaRPr>
              </a:p>
            </p:txBody>
          </p:sp>
        </mc:Choice>
        <mc:Fallback xmlns="">
          <p:sp>
            <p:nvSpPr>
              <p:cNvPr id="68" name="TextBox 67">
                <a:extLst>
                  <a:ext uri="{FF2B5EF4-FFF2-40B4-BE49-F238E27FC236}">
                    <a16:creationId xmlns:a16="http://schemas.microsoft.com/office/drawing/2014/main" id="{52B53947-E81A-7235-6EC7-22818A9B824C}"/>
                  </a:ext>
                </a:extLst>
              </p:cNvPr>
              <p:cNvSpPr txBox="1">
                <a:spLocks noRot="1" noChangeAspect="1" noMove="1" noResize="1" noEditPoints="1" noAdjustHandles="1" noChangeArrowheads="1" noChangeShapeType="1" noTextEdit="1"/>
              </p:cNvSpPr>
              <p:nvPr/>
            </p:nvSpPr>
            <p:spPr>
              <a:xfrm>
                <a:off x="4468567" y="4021693"/>
                <a:ext cx="231068" cy="123111"/>
              </a:xfrm>
              <a:prstGeom prst="rect">
                <a:avLst/>
              </a:prstGeom>
              <a:blipFill>
                <a:blip r:embed="rId20"/>
                <a:stretch>
                  <a:fillRect l="-15000" t="-18182" r="-10000" b="-45455"/>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28D634A5-E942-4900-7117-58D4DD6B1858}"/>
                  </a:ext>
                </a:extLst>
              </p:cNvPr>
              <p:cNvSpPr txBox="1"/>
              <p:nvPr/>
            </p:nvSpPr>
            <p:spPr>
              <a:xfrm>
                <a:off x="4470515" y="4673347"/>
                <a:ext cx="231068" cy="123111"/>
              </a:xfrm>
              <a:prstGeom prst="rect">
                <a:avLst/>
              </a:prstGeom>
              <a:solidFill>
                <a:schemeClr val="tx1"/>
              </a:solidFill>
              <a:ln>
                <a:noFill/>
              </a:ln>
            </p:spPr>
            <p:txBody>
              <a:bodyPr wrap="square" lIns="0" tIns="0" rIns="0" bIns="0" rtlCol="0">
                <a:spAutoFit/>
              </a:bodyPr>
              <a:lstStyle/>
              <a:p>
                <a14:m>
                  <m:oMath xmlns:m="http://schemas.openxmlformats.org/officeDocument/2006/math">
                    <m:r>
                      <a:rPr lang="en-US" sz="800" b="1" i="1" smtClean="0">
                        <a:solidFill>
                          <a:schemeClr val="bg1"/>
                        </a:solidFill>
                        <a:latin typeface="Cambria Math" charset="0"/>
                      </a:rPr>
                      <m:t>𝝀</m:t>
                    </m:r>
                  </m:oMath>
                </a14:m>
                <a:r>
                  <a:rPr lang="en-US" sz="800" b="1" i="1" dirty="0">
                    <a:solidFill>
                      <a:schemeClr val="bg1"/>
                    </a:solidFill>
                  </a:rPr>
                  <a:t> &lt; 1</a:t>
                </a:r>
                <a:endParaRPr lang="en-US" sz="800" dirty="0">
                  <a:solidFill>
                    <a:schemeClr val="bg1"/>
                  </a:solidFill>
                  <a:latin typeface="Arial" panose="020B0604020202020204" pitchFamily="34" charset="0"/>
                  <a:cs typeface="Arial" panose="020B0604020202020204" pitchFamily="34" charset="0"/>
                </a:endParaRPr>
              </a:p>
            </p:txBody>
          </p:sp>
        </mc:Choice>
        <mc:Fallback xmlns="">
          <p:sp>
            <p:nvSpPr>
              <p:cNvPr id="69" name="TextBox 68">
                <a:extLst>
                  <a:ext uri="{FF2B5EF4-FFF2-40B4-BE49-F238E27FC236}">
                    <a16:creationId xmlns:a16="http://schemas.microsoft.com/office/drawing/2014/main" id="{28D634A5-E942-4900-7117-58D4DD6B1858}"/>
                  </a:ext>
                </a:extLst>
              </p:cNvPr>
              <p:cNvSpPr txBox="1">
                <a:spLocks noRot="1" noChangeAspect="1" noMove="1" noResize="1" noEditPoints="1" noAdjustHandles="1" noChangeArrowheads="1" noChangeShapeType="1" noTextEdit="1"/>
              </p:cNvSpPr>
              <p:nvPr/>
            </p:nvSpPr>
            <p:spPr>
              <a:xfrm>
                <a:off x="4470515" y="4673347"/>
                <a:ext cx="231068" cy="123111"/>
              </a:xfrm>
              <a:prstGeom prst="rect">
                <a:avLst/>
              </a:prstGeom>
              <a:blipFill>
                <a:blip r:embed="rId21"/>
                <a:stretch>
                  <a:fillRect l="-15000" t="-20000" r="-15000" b="-60000"/>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2FFB7D97-7282-17AD-FA4C-5A01554444E3}"/>
                  </a:ext>
                </a:extLst>
              </p:cNvPr>
              <p:cNvSpPr txBox="1"/>
              <p:nvPr/>
            </p:nvSpPr>
            <p:spPr>
              <a:xfrm>
                <a:off x="4457294" y="5241245"/>
                <a:ext cx="231068" cy="123111"/>
              </a:xfrm>
              <a:prstGeom prst="rect">
                <a:avLst/>
              </a:prstGeom>
              <a:solidFill>
                <a:schemeClr val="tx1"/>
              </a:solidFill>
              <a:ln>
                <a:noFill/>
              </a:ln>
            </p:spPr>
            <p:txBody>
              <a:bodyPr wrap="square" lIns="0" tIns="0" rIns="0" bIns="0" rtlCol="0">
                <a:spAutoFit/>
              </a:bodyPr>
              <a:lstStyle/>
              <a:p>
                <a14:m>
                  <m:oMath xmlns:m="http://schemas.openxmlformats.org/officeDocument/2006/math">
                    <m:r>
                      <a:rPr lang="en-US" sz="800" b="1" i="1" smtClean="0">
                        <a:solidFill>
                          <a:schemeClr val="bg1"/>
                        </a:solidFill>
                        <a:latin typeface="Cambria Math" charset="0"/>
                      </a:rPr>
                      <m:t>𝝀</m:t>
                    </m:r>
                  </m:oMath>
                </a14:m>
                <a:r>
                  <a:rPr lang="en-US" sz="800" b="1" i="1" dirty="0">
                    <a:solidFill>
                      <a:schemeClr val="bg1"/>
                    </a:solidFill>
                  </a:rPr>
                  <a:t> &lt; 1</a:t>
                </a:r>
                <a:endParaRPr lang="en-US" sz="800" dirty="0">
                  <a:solidFill>
                    <a:schemeClr val="bg1"/>
                  </a:solidFill>
                  <a:latin typeface="Arial" panose="020B0604020202020204" pitchFamily="34" charset="0"/>
                  <a:cs typeface="Arial" panose="020B0604020202020204" pitchFamily="34" charset="0"/>
                </a:endParaRPr>
              </a:p>
            </p:txBody>
          </p:sp>
        </mc:Choice>
        <mc:Fallback xmlns="">
          <p:sp>
            <p:nvSpPr>
              <p:cNvPr id="70" name="TextBox 69">
                <a:extLst>
                  <a:ext uri="{FF2B5EF4-FFF2-40B4-BE49-F238E27FC236}">
                    <a16:creationId xmlns:a16="http://schemas.microsoft.com/office/drawing/2014/main" id="{2FFB7D97-7282-17AD-FA4C-5A01554444E3}"/>
                  </a:ext>
                </a:extLst>
              </p:cNvPr>
              <p:cNvSpPr txBox="1">
                <a:spLocks noRot="1" noChangeAspect="1" noMove="1" noResize="1" noEditPoints="1" noAdjustHandles="1" noChangeArrowheads="1" noChangeShapeType="1" noTextEdit="1"/>
              </p:cNvSpPr>
              <p:nvPr/>
            </p:nvSpPr>
            <p:spPr>
              <a:xfrm>
                <a:off x="4457294" y="5241245"/>
                <a:ext cx="231068" cy="123111"/>
              </a:xfrm>
              <a:prstGeom prst="rect">
                <a:avLst/>
              </a:prstGeom>
              <a:blipFill>
                <a:blip r:embed="rId22"/>
                <a:stretch>
                  <a:fillRect l="-15000" t="-18182" r="-10000" b="-54545"/>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CE28A0A0-213C-8957-B98D-AFBEFC836E98}"/>
                  </a:ext>
                </a:extLst>
              </p:cNvPr>
              <p:cNvSpPr txBox="1"/>
              <p:nvPr/>
            </p:nvSpPr>
            <p:spPr>
              <a:xfrm>
                <a:off x="4421428" y="5885871"/>
                <a:ext cx="231068" cy="123111"/>
              </a:xfrm>
              <a:prstGeom prst="rect">
                <a:avLst/>
              </a:prstGeom>
              <a:solidFill>
                <a:schemeClr val="tx1"/>
              </a:solidFill>
              <a:ln>
                <a:noFill/>
              </a:ln>
            </p:spPr>
            <p:txBody>
              <a:bodyPr wrap="square" lIns="0" tIns="0" rIns="0" bIns="0" rtlCol="0">
                <a:spAutoFit/>
              </a:bodyPr>
              <a:lstStyle/>
              <a:p>
                <a14:m>
                  <m:oMath xmlns:m="http://schemas.openxmlformats.org/officeDocument/2006/math">
                    <m:r>
                      <a:rPr lang="en-US" sz="800" b="1" i="1" smtClean="0">
                        <a:solidFill>
                          <a:schemeClr val="bg1"/>
                        </a:solidFill>
                        <a:latin typeface="Cambria Math" charset="0"/>
                      </a:rPr>
                      <m:t>𝝀</m:t>
                    </m:r>
                  </m:oMath>
                </a14:m>
                <a:r>
                  <a:rPr lang="en-US" sz="800" b="1" i="1" dirty="0">
                    <a:solidFill>
                      <a:schemeClr val="bg1"/>
                    </a:solidFill>
                  </a:rPr>
                  <a:t> &lt; 1</a:t>
                </a:r>
                <a:endParaRPr lang="en-US" sz="800" dirty="0">
                  <a:solidFill>
                    <a:schemeClr val="bg1"/>
                  </a:solidFill>
                  <a:latin typeface="Arial" panose="020B0604020202020204" pitchFamily="34" charset="0"/>
                  <a:cs typeface="Arial" panose="020B0604020202020204" pitchFamily="34" charset="0"/>
                </a:endParaRPr>
              </a:p>
            </p:txBody>
          </p:sp>
        </mc:Choice>
        <mc:Fallback xmlns="">
          <p:sp>
            <p:nvSpPr>
              <p:cNvPr id="71" name="TextBox 70">
                <a:extLst>
                  <a:ext uri="{FF2B5EF4-FFF2-40B4-BE49-F238E27FC236}">
                    <a16:creationId xmlns:a16="http://schemas.microsoft.com/office/drawing/2014/main" id="{CE28A0A0-213C-8957-B98D-AFBEFC836E98}"/>
                  </a:ext>
                </a:extLst>
              </p:cNvPr>
              <p:cNvSpPr txBox="1">
                <a:spLocks noRot="1" noChangeAspect="1" noMove="1" noResize="1" noEditPoints="1" noAdjustHandles="1" noChangeArrowheads="1" noChangeShapeType="1" noTextEdit="1"/>
              </p:cNvSpPr>
              <p:nvPr/>
            </p:nvSpPr>
            <p:spPr>
              <a:xfrm>
                <a:off x="4421428" y="5885871"/>
                <a:ext cx="231068" cy="123111"/>
              </a:xfrm>
              <a:prstGeom prst="rect">
                <a:avLst/>
              </a:prstGeom>
              <a:blipFill>
                <a:blip r:embed="rId23"/>
                <a:stretch>
                  <a:fillRect l="-15789" t="-18182" r="-15789" b="-45455"/>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47A051FA-F223-B057-EEDC-871BC68684AA}"/>
                  </a:ext>
                </a:extLst>
              </p:cNvPr>
              <p:cNvSpPr txBox="1"/>
              <p:nvPr/>
            </p:nvSpPr>
            <p:spPr>
              <a:xfrm>
                <a:off x="4379734" y="6461124"/>
                <a:ext cx="231068" cy="123111"/>
              </a:xfrm>
              <a:prstGeom prst="rect">
                <a:avLst/>
              </a:prstGeom>
              <a:solidFill>
                <a:schemeClr val="tx1"/>
              </a:solidFill>
              <a:ln>
                <a:noFill/>
              </a:ln>
            </p:spPr>
            <p:txBody>
              <a:bodyPr wrap="square" lIns="0" tIns="0" rIns="0" bIns="0" rtlCol="0">
                <a:spAutoFit/>
              </a:bodyPr>
              <a:lstStyle/>
              <a:p>
                <a14:m>
                  <m:oMath xmlns:m="http://schemas.openxmlformats.org/officeDocument/2006/math">
                    <m:r>
                      <a:rPr lang="en-US" sz="800" b="1" i="1" smtClean="0">
                        <a:solidFill>
                          <a:schemeClr val="bg1"/>
                        </a:solidFill>
                        <a:latin typeface="Cambria Math" charset="0"/>
                      </a:rPr>
                      <m:t>𝝀</m:t>
                    </m:r>
                  </m:oMath>
                </a14:m>
                <a:r>
                  <a:rPr lang="en-US" sz="800" b="1" i="1" dirty="0">
                    <a:solidFill>
                      <a:schemeClr val="bg1"/>
                    </a:solidFill>
                  </a:rPr>
                  <a:t> &lt; 1</a:t>
                </a:r>
                <a:endParaRPr lang="en-US" sz="800" dirty="0">
                  <a:solidFill>
                    <a:schemeClr val="bg1"/>
                  </a:solidFill>
                  <a:latin typeface="Arial" panose="020B0604020202020204" pitchFamily="34" charset="0"/>
                  <a:cs typeface="Arial" panose="020B0604020202020204" pitchFamily="34" charset="0"/>
                </a:endParaRPr>
              </a:p>
            </p:txBody>
          </p:sp>
        </mc:Choice>
        <mc:Fallback xmlns="">
          <p:sp>
            <p:nvSpPr>
              <p:cNvPr id="72" name="TextBox 71">
                <a:extLst>
                  <a:ext uri="{FF2B5EF4-FFF2-40B4-BE49-F238E27FC236}">
                    <a16:creationId xmlns:a16="http://schemas.microsoft.com/office/drawing/2014/main" id="{47A051FA-F223-B057-EEDC-871BC68684AA}"/>
                  </a:ext>
                </a:extLst>
              </p:cNvPr>
              <p:cNvSpPr txBox="1">
                <a:spLocks noRot="1" noChangeAspect="1" noMove="1" noResize="1" noEditPoints="1" noAdjustHandles="1" noChangeArrowheads="1" noChangeShapeType="1" noTextEdit="1"/>
              </p:cNvSpPr>
              <p:nvPr/>
            </p:nvSpPr>
            <p:spPr>
              <a:xfrm>
                <a:off x="4379734" y="6461124"/>
                <a:ext cx="231068" cy="123111"/>
              </a:xfrm>
              <a:prstGeom prst="rect">
                <a:avLst/>
              </a:prstGeom>
              <a:blipFill>
                <a:blip r:embed="rId24"/>
                <a:stretch>
                  <a:fillRect l="-15789" t="-18182" r="-21053" b="-54545"/>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A27F8C6E-0AC6-63BC-8D66-BC1FE118DBDA}"/>
                  </a:ext>
                </a:extLst>
              </p:cNvPr>
              <p:cNvSpPr txBox="1"/>
              <p:nvPr/>
            </p:nvSpPr>
            <p:spPr>
              <a:xfrm>
                <a:off x="1269331" y="6309553"/>
                <a:ext cx="231068" cy="123111"/>
              </a:xfrm>
              <a:prstGeom prst="rect">
                <a:avLst/>
              </a:prstGeom>
              <a:noFill/>
              <a:ln>
                <a:noFill/>
              </a:ln>
            </p:spPr>
            <p:txBody>
              <a:bodyPr wrap="square" lIns="0" tIns="0" rIns="0" bIns="0" rtlCol="0">
                <a:spAutoFit/>
              </a:bodyPr>
              <a:lstStyle/>
              <a:p>
                <a14:m>
                  <m:oMath xmlns:m="http://schemas.openxmlformats.org/officeDocument/2006/math">
                    <m:r>
                      <a:rPr lang="en-US" sz="800" b="1" i="1" smtClean="0">
                        <a:solidFill>
                          <a:schemeClr val="tx1"/>
                        </a:solidFill>
                        <a:latin typeface="Cambria Math" charset="0"/>
                      </a:rPr>
                      <m:t>𝝀</m:t>
                    </m:r>
                  </m:oMath>
                </a14:m>
                <a:r>
                  <a:rPr lang="en-US" sz="800" b="1" i="1" dirty="0">
                    <a:solidFill>
                      <a:schemeClr val="tx1"/>
                    </a:solidFill>
                  </a:rPr>
                  <a:t> &gt; 1</a:t>
                </a:r>
                <a:endParaRPr lang="en-US" sz="800" dirty="0">
                  <a:solidFill>
                    <a:schemeClr val="tx1"/>
                  </a:solidFill>
                  <a:latin typeface="Arial" panose="020B0604020202020204" pitchFamily="34" charset="0"/>
                  <a:cs typeface="Arial" panose="020B0604020202020204" pitchFamily="34" charset="0"/>
                </a:endParaRPr>
              </a:p>
            </p:txBody>
          </p:sp>
        </mc:Choice>
        <mc:Fallback xmlns="">
          <p:sp>
            <p:nvSpPr>
              <p:cNvPr id="73" name="TextBox 72">
                <a:extLst>
                  <a:ext uri="{FF2B5EF4-FFF2-40B4-BE49-F238E27FC236}">
                    <a16:creationId xmlns:a16="http://schemas.microsoft.com/office/drawing/2014/main" id="{A27F8C6E-0AC6-63BC-8D66-BC1FE118DBDA}"/>
                  </a:ext>
                </a:extLst>
              </p:cNvPr>
              <p:cNvSpPr txBox="1">
                <a:spLocks noRot="1" noChangeAspect="1" noMove="1" noResize="1" noEditPoints="1" noAdjustHandles="1" noChangeArrowheads="1" noChangeShapeType="1" noTextEdit="1"/>
              </p:cNvSpPr>
              <p:nvPr/>
            </p:nvSpPr>
            <p:spPr>
              <a:xfrm>
                <a:off x="1269331" y="6309553"/>
                <a:ext cx="231068" cy="123111"/>
              </a:xfrm>
              <a:prstGeom prst="rect">
                <a:avLst/>
              </a:prstGeom>
              <a:blipFill>
                <a:blip r:embed="rId25"/>
                <a:stretch>
                  <a:fillRect l="-15000" t="-18182" r="-10000" b="-54545"/>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F63FC120-6E90-13A7-A561-5BF3F398634E}"/>
                  </a:ext>
                </a:extLst>
              </p:cNvPr>
              <p:cNvSpPr txBox="1"/>
              <p:nvPr/>
            </p:nvSpPr>
            <p:spPr>
              <a:xfrm>
                <a:off x="1250212" y="5734744"/>
                <a:ext cx="231068" cy="123111"/>
              </a:xfrm>
              <a:prstGeom prst="rect">
                <a:avLst/>
              </a:prstGeom>
              <a:noFill/>
              <a:ln>
                <a:noFill/>
              </a:ln>
            </p:spPr>
            <p:txBody>
              <a:bodyPr wrap="square" lIns="0" tIns="0" rIns="0" bIns="0" rtlCol="0">
                <a:spAutoFit/>
              </a:bodyPr>
              <a:lstStyle/>
              <a:p>
                <a14:m>
                  <m:oMath xmlns:m="http://schemas.openxmlformats.org/officeDocument/2006/math">
                    <m:r>
                      <a:rPr lang="en-US" sz="800" b="1" i="1" smtClean="0">
                        <a:solidFill>
                          <a:schemeClr val="tx1"/>
                        </a:solidFill>
                        <a:latin typeface="Cambria Math" charset="0"/>
                      </a:rPr>
                      <m:t>𝝀</m:t>
                    </m:r>
                  </m:oMath>
                </a14:m>
                <a:r>
                  <a:rPr lang="en-US" sz="800" b="1" i="1" dirty="0">
                    <a:solidFill>
                      <a:schemeClr val="tx1"/>
                    </a:solidFill>
                  </a:rPr>
                  <a:t> &gt; 1</a:t>
                </a:r>
                <a:endParaRPr lang="en-US" sz="800" dirty="0">
                  <a:solidFill>
                    <a:schemeClr val="tx1"/>
                  </a:solidFill>
                  <a:latin typeface="Arial" panose="020B0604020202020204" pitchFamily="34" charset="0"/>
                  <a:cs typeface="Arial" panose="020B0604020202020204" pitchFamily="34" charset="0"/>
                </a:endParaRPr>
              </a:p>
            </p:txBody>
          </p:sp>
        </mc:Choice>
        <mc:Fallback xmlns="">
          <p:sp>
            <p:nvSpPr>
              <p:cNvPr id="74" name="TextBox 73">
                <a:extLst>
                  <a:ext uri="{FF2B5EF4-FFF2-40B4-BE49-F238E27FC236}">
                    <a16:creationId xmlns:a16="http://schemas.microsoft.com/office/drawing/2014/main" id="{F63FC120-6E90-13A7-A561-5BF3F398634E}"/>
                  </a:ext>
                </a:extLst>
              </p:cNvPr>
              <p:cNvSpPr txBox="1">
                <a:spLocks noRot="1" noChangeAspect="1" noMove="1" noResize="1" noEditPoints="1" noAdjustHandles="1" noChangeArrowheads="1" noChangeShapeType="1" noTextEdit="1"/>
              </p:cNvSpPr>
              <p:nvPr/>
            </p:nvSpPr>
            <p:spPr>
              <a:xfrm>
                <a:off x="1250212" y="5734744"/>
                <a:ext cx="231068" cy="123111"/>
              </a:xfrm>
              <a:prstGeom prst="rect">
                <a:avLst/>
              </a:prstGeom>
              <a:blipFill>
                <a:blip r:embed="rId26"/>
                <a:stretch>
                  <a:fillRect l="-15789" t="-18182" r="-15789" b="-45455"/>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2EB06C9F-691F-14E1-9AA0-DCEA47867F9F}"/>
                  </a:ext>
                </a:extLst>
              </p:cNvPr>
              <p:cNvSpPr txBox="1"/>
              <p:nvPr/>
            </p:nvSpPr>
            <p:spPr>
              <a:xfrm>
                <a:off x="1257987" y="5134374"/>
                <a:ext cx="231068" cy="123111"/>
              </a:xfrm>
              <a:prstGeom prst="rect">
                <a:avLst/>
              </a:prstGeom>
              <a:noFill/>
              <a:ln>
                <a:noFill/>
              </a:ln>
            </p:spPr>
            <p:txBody>
              <a:bodyPr wrap="square" lIns="0" tIns="0" rIns="0" bIns="0" rtlCol="0">
                <a:spAutoFit/>
              </a:bodyPr>
              <a:lstStyle/>
              <a:p>
                <a14:m>
                  <m:oMath xmlns:m="http://schemas.openxmlformats.org/officeDocument/2006/math">
                    <m:r>
                      <a:rPr lang="en-US" sz="800" b="1" i="1" smtClean="0">
                        <a:solidFill>
                          <a:schemeClr val="tx1"/>
                        </a:solidFill>
                        <a:latin typeface="Cambria Math" charset="0"/>
                      </a:rPr>
                      <m:t>𝝀</m:t>
                    </m:r>
                  </m:oMath>
                </a14:m>
                <a:r>
                  <a:rPr lang="en-US" sz="800" b="1" i="1" dirty="0">
                    <a:solidFill>
                      <a:schemeClr val="tx1"/>
                    </a:solidFill>
                  </a:rPr>
                  <a:t> &gt; 1</a:t>
                </a:r>
                <a:endParaRPr lang="en-US" sz="800" dirty="0">
                  <a:solidFill>
                    <a:schemeClr val="tx1"/>
                  </a:solidFill>
                  <a:latin typeface="Arial" panose="020B0604020202020204" pitchFamily="34" charset="0"/>
                  <a:cs typeface="Arial" panose="020B0604020202020204" pitchFamily="34" charset="0"/>
                </a:endParaRPr>
              </a:p>
            </p:txBody>
          </p:sp>
        </mc:Choice>
        <mc:Fallback xmlns="">
          <p:sp>
            <p:nvSpPr>
              <p:cNvPr id="75" name="TextBox 74">
                <a:extLst>
                  <a:ext uri="{FF2B5EF4-FFF2-40B4-BE49-F238E27FC236}">
                    <a16:creationId xmlns:a16="http://schemas.microsoft.com/office/drawing/2014/main" id="{2EB06C9F-691F-14E1-9AA0-DCEA47867F9F}"/>
                  </a:ext>
                </a:extLst>
              </p:cNvPr>
              <p:cNvSpPr txBox="1">
                <a:spLocks noRot="1" noChangeAspect="1" noMove="1" noResize="1" noEditPoints="1" noAdjustHandles="1" noChangeArrowheads="1" noChangeShapeType="1" noTextEdit="1"/>
              </p:cNvSpPr>
              <p:nvPr/>
            </p:nvSpPr>
            <p:spPr>
              <a:xfrm>
                <a:off x="1257987" y="5134374"/>
                <a:ext cx="231068" cy="123111"/>
              </a:xfrm>
              <a:prstGeom prst="rect">
                <a:avLst/>
              </a:prstGeom>
              <a:blipFill>
                <a:blip r:embed="rId27"/>
                <a:stretch>
                  <a:fillRect l="-10000" t="-20000" r="-15000" b="-60000"/>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0A40D2B4-1DEC-213F-ED75-47553D1A3684}"/>
                  </a:ext>
                </a:extLst>
              </p:cNvPr>
              <p:cNvSpPr txBox="1"/>
              <p:nvPr/>
            </p:nvSpPr>
            <p:spPr>
              <a:xfrm>
                <a:off x="1250212" y="4534867"/>
                <a:ext cx="231068" cy="123111"/>
              </a:xfrm>
              <a:prstGeom prst="rect">
                <a:avLst/>
              </a:prstGeom>
              <a:noFill/>
              <a:ln>
                <a:noFill/>
              </a:ln>
            </p:spPr>
            <p:txBody>
              <a:bodyPr wrap="square" lIns="0" tIns="0" rIns="0" bIns="0" rtlCol="0">
                <a:spAutoFit/>
              </a:bodyPr>
              <a:lstStyle/>
              <a:p>
                <a14:m>
                  <m:oMath xmlns:m="http://schemas.openxmlformats.org/officeDocument/2006/math">
                    <m:r>
                      <a:rPr lang="en-US" sz="800" b="1" i="1" smtClean="0">
                        <a:solidFill>
                          <a:schemeClr val="tx1"/>
                        </a:solidFill>
                        <a:latin typeface="Cambria Math" charset="0"/>
                      </a:rPr>
                      <m:t>𝝀</m:t>
                    </m:r>
                  </m:oMath>
                </a14:m>
                <a:r>
                  <a:rPr lang="en-US" sz="800" b="1" i="1" dirty="0">
                    <a:solidFill>
                      <a:schemeClr val="tx1"/>
                    </a:solidFill>
                  </a:rPr>
                  <a:t> &gt; 1</a:t>
                </a:r>
                <a:endParaRPr lang="en-US" sz="800" dirty="0">
                  <a:solidFill>
                    <a:schemeClr val="tx1"/>
                  </a:solidFill>
                  <a:latin typeface="Arial" panose="020B0604020202020204" pitchFamily="34" charset="0"/>
                  <a:cs typeface="Arial" panose="020B0604020202020204" pitchFamily="34" charset="0"/>
                </a:endParaRPr>
              </a:p>
            </p:txBody>
          </p:sp>
        </mc:Choice>
        <mc:Fallback xmlns="">
          <p:sp>
            <p:nvSpPr>
              <p:cNvPr id="76" name="TextBox 75">
                <a:extLst>
                  <a:ext uri="{FF2B5EF4-FFF2-40B4-BE49-F238E27FC236}">
                    <a16:creationId xmlns:a16="http://schemas.microsoft.com/office/drawing/2014/main" id="{0A40D2B4-1DEC-213F-ED75-47553D1A3684}"/>
                  </a:ext>
                </a:extLst>
              </p:cNvPr>
              <p:cNvSpPr txBox="1">
                <a:spLocks noRot="1" noChangeAspect="1" noMove="1" noResize="1" noEditPoints="1" noAdjustHandles="1" noChangeArrowheads="1" noChangeShapeType="1" noTextEdit="1"/>
              </p:cNvSpPr>
              <p:nvPr/>
            </p:nvSpPr>
            <p:spPr>
              <a:xfrm>
                <a:off x="1250212" y="4534867"/>
                <a:ext cx="231068" cy="123111"/>
              </a:xfrm>
              <a:prstGeom prst="rect">
                <a:avLst/>
              </a:prstGeom>
              <a:blipFill>
                <a:blip r:embed="rId28"/>
                <a:stretch>
                  <a:fillRect l="-15789" t="-20000" r="-15789" b="-60000"/>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EA6B118B-E8DB-8880-CC84-D043FAB949A9}"/>
                  </a:ext>
                </a:extLst>
              </p:cNvPr>
              <p:cNvSpPr txBox="1"/>
              <p:nvPr/>
            </p:nvSpPr>
            <p:spPr>
              <a:xfrm>
                <a:off x="1254418" y="3878133"/>
                <a:ext cx="231068" cy="123111"/>
              </a:xfrm>
              <a:prstGeom prst="rect">
                <a:avLst/>
              </a:prstGeom>
              <a:noFill/>
              <a:ln>
                <a:noFill/>
              </a:ln>
            </p:spPr>
            <p:txBody>
              <a:bodyPr wrap="square" lIns="0" tIns="0" rIns="0" bIns="0" rtlCol="0">
                <a:spAutoFit/>
              </a:bodyPr>
              <a:lstStyle/>
              <a:p>
                <a14:m>
                  <m:oMath xmlns:m="http://schemas.openxmlformats.org/officeDocument/2006/math">
                    <m:r>
                      <a:rPr lang="en-US" sz="800" b="1" i="1" smtClean="0">
                        <a:solidFill>
                          <a:schemeClr val="tx1"/>
                        </a:solidFill>
                        <a:latin typeface="Cambria Math" charset="0"/>
                      </a:rPr>
                      <m:t>𝝀</m:t>
                    </m:r>
                  </m:oMath>
                </a14:m>
                <a:r>
                  <a:rPr lang="en-US" sz="800" b="1" i="1" dirty="0">
                    <a:solidFill>
                      <a:schemeClr val="tx1"/>
                    </a:solidFill>
                  </a:rPr>
                  <a:t> &gt; 1</a:t>
                </a:r>
                <a:endParaRPr lang="en-US" sz="800" dirty="0">
                  <a:solidFill>
                    <a:schemeClr val="tx1"/>
                  </a:solidFill>
                  <a:latin typeface="Arial" panose="020B0604020202020204" pitchFamily="34" charset="0"/>
                  <a:cs typeface="Arial" panose="020B0604020202020204" pitchFamily="34" charset="0"/>
                </a:endParaRPr>
              </a:p>
            </p:txBody>
          </p:sp>
        </mc:Choice>
        <mc:Fallback xmlns="">
          <p:sp>
            <p:nvSpPr>
              <p:cNvPr id="77" name="TextBox 76">
                <a:extLst>
                  <a:ext uri="{FF2B5EF4-FFF2-40B4-BE49-F238E27FC236}">
                    <a16:creationId xmlns:a16="http://schemas.microsoft.com/office/drawing/2014/main" id="{EA6B118B-E8DB-8880-CC84-D043FAB949A9}"/>
                  </a:ext>
                </a:extLst>
              </p:cNvPr>
              <p:cNvSpPr txBox="1">
                <a:spLocks noRot="1" noChangeAspect="1" noMove="1" noResize="1" noEditPoints="1" noAdjustHandles="1" noChangeArrowheads="1" noChangeShapeType="1" noTextEdit="1"/>
              </p:cNvSpPr>
              <p:nvPr/>
            </p:nvSpPr>
            <p:spPr>
              <a:xfrm>
                <a:off x="1254418" y="3878133"/>
                <a:ext cx="231068" cy="123111"/>
              </a:xfrm>
              <a:prstGeom prst="rect">
                <a:avLst/>
              </a:prstGeom>
              <a:blipFill>
                <a:blip r:embed="rId29"/>
                <a:stretch>
                  <a:fillRect l="-15000" t="-20000" r="-15000" b="-60000"/>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AD380EAF-7232-1BC6-315A-E48C0B77C07F}"/>
                  </a:ext>
                </a:extLst>
              </p:cNvPr>
              <p:cNvSpPr txBox="1"/>
              <p:nvPr/>
            </p:nvSpPr>
            <p:spPr>
              <a:xfrm>
                <a:off x="1231093" y="3303237"/>
                <a:ext cx="231068" cy="123111"/>
              </a:xfrm>
              <a:prstGeom prst="rect">
                <a:avLst/>
              </a:prstGeom>
              <a:noFill/>
              <a:ln>
                <a:noFill/>
              </a:ln>
            </p:spPr>
            <p:txBody>
              <a:bodyPr wrap="square" lIns="0" tIns="0" rIns="0" bIns="0" rtlCol="0">
                <a:spAutoFit/>
              </a:bodyPr>
              <a:lstStyle/>
              <a:p>
                <a14:m>
                  <m:oMath xmlns:m="http://schemas.openxmlformats.org/officeDocument/2006/math">
                    <m:r>
                      <a:rPr lang="en-US" sz="800" b="1" i="1" smtClean="0">
                        <a:solidFill>
                          <a:schemeClr val="tx1"/>
                        </a:solidFill>
                        <a:latin typeface="Cambria Math" charset="0"/>
                      </a:rPr>
                      <m:t>𝝀</m:t>
                    </m:r>
                  </m:oMath>
                </a14:m>
                <a:r>
                  <a:rPr lang="en-US" sz="800" b="1" i="1" dirty="0">
                    <a:solidFill>
                      <a:schemeClr val="tx1"/>
                    </a:solidFill>
                  </a:rPr>
                  <a:t> &gt; 1</a:t>
                </a:r>
                <a:endParaRPr lang="en-US" sz="800" dirty="0">
                  <a:solidFill>
                    <a:schemeClr val="tx1"/>
                  </a:solidFill>
                  <a:latin typeface="Arial" panose="020B0604020202020204" pitchFamily="34" charset="0"/>
                  <a:cs typeface="Arial" panose="020B0604020202020204" pitchFamily="34" charset="0"/>
                </a:endParaRPr>
              </a:p>
            </p:txBody>
          </p:sp>
        </mc:Choice>
        <mc:Fallback xmlns="">
          <p:sp>
            <p:nvSpPr>
              <p:cNvPr id="78" name="TextBox 77">
                <a:extLst>
                  <a:ext uri="{FF2B5EF4-FFF2-40B4-BE49-F238E27FC236}">
                    <a16:creationId xmlns:a16="http://schemas.microsoft.com/office/drawing/2014/main" id="{AD380EAF-7232-1BC6-315A-E48C0B77C07F}"/>
                  </a:ext>
                </a:extLst>
              </p:cNvPr>
              <p:cNvSpPr txBox="1">
                <a:spLocks noRot="1" noChangeAspect="1" noMove="1" noResize="1" noEditPoints="1" noAdjustHandles="1" noChangeArrowheads="1" noChangeShapeType="1" noTextEdit="1"/>
              </p:cNvSpPr>
              <p:nvPr/>
            </p:nvSpPr>
            <p:spPr>
              <a:xfrm>
                <a:off x="1231093" y="3303237"/>
                <a:ext cx="231068" cy="123111"/>
              </a:xfrm>
              <a:prstGeom prst="rect">
                <a:avLst/>
              </a:prstGeom>
              <a:blipFill>
                <a:blip r:embed="rId30"/>
                <a:stretch>
                  <a:fillRect l="-15000" t="-20000" r="-15000" b="-60000"/>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3A8EA586-92D1-9A69-B8D4-0A0CB2AD8DFC}"/>
                  </a:ext>
                </a:extLst>
              </p:cNvPr>
              <p:cNvSpPr txBox="1"/>
              <p:nvPr/>
            </p:nvSpPr>
            <p:spPr>
              <a:xfrm>
                <a:off x="1248746" y="2725434"/>
                <a:ext cx="231068" cy="123111"/>
              </a:xfrm>
              <a:prstGeom prst="rect">
                <a:avLst/>
              </a:prstGeom>
              <a:noFill/>
              <a:ln>
                <a:noFill/>
              </a:ln>
            </p:spPr>
            <p:txBody>
              <a:bodyPr wrap="square" lIns="0" tIns="0" rIns="0" bIns="0" rtlCol="0">
                <a:spAutoFit/>
              </a:bodyPr>
              <a:lstStyle/>
              <a:p>
                <a14:m>
                  <m:oMath xmlns:m="http://schemas.openxmlformats.org/officeDocument/2006/math">
                    <m:r>
                      <a:rPr lang="en-US" sz="800" b="1" i="1" smtClean="0">
                        <a:solidFill>
                          <a:schemeClr val="tx1"/>
                        </a:solidFill>
                        <a:latin typeface="Cambria Math" charset="0"/>
                      </a:rPr>
                      <m:t>𝝀</m:t>
                    </m:r>
                  </m:oMath>
                </a14:m>
                <a:r>
                  <a:rPr lang="en-US" sz="800" b="1" i="1" dirty="0">
                    <a:solidFill>
                      <a:schemeClr val="tx1"/>
                    </a:solidFill>
                  </a:rPr>
                  <a:t> &gt; 1</a:t>
                </a:r>
                <a:endParaRPr lang="en-US" sz="800" dirty="0">
                  <a:solidFill>
                    <a:schemeClr val="tx1"/>
                  </a:solidFill>
                  <a:latin typeface="Arial" panose="020B0604020202020204" pitchFamily="34" charset="0"/>
                  <a:cs typeface="Arial" panose="020B0604020202020204" pitchFamily="34" charset="0"/>
                </a:endParaRPr>
              </a:p>
            </p:txBody>
          </p:sp>
        </mc:Choice>
        <mc:Fallback xmlns="">
          <p:sp>
            <p:nvSpPr>
              <p:cNvPr id="79" name="TextBox 78">
                <a:extLst>
                  <a:ext uri="{FF2B5EF4-FFF2-40B4-BE49-F238E27FC236}">
                    <a16:creationId xmlns:a16="http://schemas.microsoft.com/office/drawing/2014/main" id="{3A8EA586-92D1-9A69-B8D4-0A0CB2AD8DFC}"/>
                  </a:ext>
                </a:extLst>
              </p:cNvPr>
              <p:cNvSpPr txBox="1">
                <a:spLocks noRot="1" noChangeAspect="1" noMove="1" noResize="1" noEditPoints="1" noAdjustHandles="1" noChangeArrowheads="1" noChangeShapeType="1" noTextEdit="1"/>
              </p:cNvSpPr>
              <p:nvPr/>
            </p:nvSpPr>
            <p:spPr>
              <a:xfrm>
                <a:off x="1248746" y="2725434"/>
                <a:ext cx="231068" cy="123111"/>
              </a:xfrm>
              <a:prstGeom prst="rect">
                <a:avLst/>
              </a:prstGeom>
              <a:blipFill>
                <a:blip r:embed="rId31"/>
                <a:stretch>
                  <a:fillRect l="-15789" t="-18182" r="-15789" b="-45455"/>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93982038-2B39-11A0-B512-F0A99B106B11}"/>
                  </a:ext>
                </a:extLst>
              </p:cNvPr>
              <p:cNvSpPr txBox="1"/>
              <p:nvPr/>
            </p:nvSpPr>
            <p:spPr>
              <a:xfrm>
                <a:off x="1238868" y="2110025"/>
                <a:ext cx="231068" cy="123111"/>
              </a:xfrm>
              <a:prstGeom prst="rect">
                <a:avLst/>
              </a:prstGeom>
              <a:noFill/>
              <a:ln>
                <a:noFill/>
              </a:ln>
            </p:spPr>
            <p:txBody>
              <a:bodyPr wrap="square" lIns="0" tIns="0" rIns="0" bIns="0" rtlCol="0">
                <a:spAutoFit/>
              </a:bodyPr>
              <a:lstStyle/>
              <a:p>
                <a14:m>
                  <m:oMath xmlns:m="http://schemas.openxmlformats.org/officeDocument/2006/math">
                    <m:r>
                      <a:rPr lang="en-US" sz="800" b="1" i="1" smtClean="0">
                        <a:solidFill>
                          <a:schemeClr val="tx1"/>
                        </a:solidFill>
                        <a:latin typeface="Cambria Math" charset="0"/>
                      </a:rPr>
                      <m:t>𝝀</m:t>
                    </m:r>
                  </m:oMath>
                </a14:m>
                <a:r>
                  <a:rPr lang="en-US" sz="800" b="1" i="1" dirty="0">
                    <a:solidFill>
                      <a:schemeClr val="tx1"/>
                    </a:solidFill>
                  </a:rPr>
                  <a:t> &gt; 1</a:t>
                </a:r>
                <a:endParaRPr lang="en-US" sz="800" dirty="0">
                  <a:solidFill>
                    <a:schemeClr val="tx1"/>
                  </a:solidFill>
                  <a:latin typeface="Arial" panose="020B0604020202020204" pitchFamily="34" charset="0"/>
                  <a:cs typeface="Arial" panose="020B0604020202020204" pitchFamily="34" charset="0"/>
                </a:endParaRPr>
              </a:p>
            </p:txBody>
          </p:sp>
        </mc:Choice>
        <mc:Fallback xmlns="">
          <p:sp>
            <p:nvSpPr>
              <p:cNvPr id="80" name="TextBox 79">
                <a:extLst>
                  <a:ext uri="{FF2B5EF4-FFF2-40B4-BE49-F238E27FC236}">
                    <a16:creationId xmlns:a16="http://schemas.microsoft.com/office/drawing/2014/main" id="{93982038-2B39-11A0-B512-F0A99B106B11}"/>
                  </a:ext>
                </a:extLst>
              </p:cNvPr>
              <p:cNvSpPr txBox="1">
                <a:spLocks noRot="1" noChangeAspect="1" noMove="1" noResize="1" noEditPoints="1" noAdjustHandles="1" noChangeArrowheads="1" noChangeShapeType="1" noTextEdit="1"/>
              </p:cNvSpPr>
              <p:nvPr/>
            </p:nvSpPr>
            <p:spPr>
              <a:xfrm>
                <a:off x="1238868" y="2110025"/>
                <a:ext cx="231068" cy="123111"/>
              </a:xfrm>
              <a:prstGeom prst="rect">
                <a:avLst/>
              </a:prstGeom>
              <a:blipFill>
                <a:blip r:embed="rId32"/>
                <a:stretch>
                  <a:fillRect l="-15789" t="-20000" r="-15789" b="-60000"/>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82176FC3-0E5B-0D71-5A94-DCF4073292EA}"/>
                  </a:ext>
                </a:extLst>
              </p:cNvPr>
              <p:cNvSpPr txBox="1"/>
              <p:nvPr/>
            </p:nvSpPr>
            <p:spPr>
              <a:xfrm>
                <a:off x="1269331" y="1509449"/>
                <a:ext cx="231068" cy="123111"/>
              </a:xfrm>
              <a:prstGeom prst="rect">
                <a:avLst/>
              </a:prstGeom>
              <a:noFill/>
              <a:ln>
                <a:noFill/>
              </a:ln>
            </p:spPr>
            <p:txBody>
              <a:bodyPr wrap="square" lIns="0" tIns="0" rIns="0" bIns="0" rtlCol="0">
                <a:spAutoFit/>
              </a:bodyPr>
              <a:lstStyle/>
              <a:p>
                <a14:m>
                  <m:oMath xmlns:m="http://schemas.openxmlformats.org/officeDocument/2006/math">
                    <m:r>
                      <a:rPr lang="en-US" sz="800" b="1" i="1" smtClean="0">
                        <a:solidFill>
                          <a:schemeClr val="tx1"/>
                        </a:solidFill>
                        <a:latin typeface="Cambria Math" charset="0"/>
                      </a:rPr>
                      <m:t>𝝀</m:t>
                    </m:r>
                  </m:oMath>
                </a14:m>
                <a:r>
                  <a:rPr lang="en-US" sz="800" b="1" i="1" dirty="0">
                    <a:solidFill>
                      <a:schemeClr val="tx1"/>
                    </a:solidFill>
                  </a:rPr>
                  <a:t> &gt; 1</a:t>
                </a:r>
                <a:endParaRPr lang="en-US" sz="800" dirty="0">
                  <a:solidFill>
                    <a:schemeClr val="tx1"/>
                  </a:solidFill>
                  <a:latin typeface="Arial" panose="020B0604020202020204" pitchFamily="34" charset="0"/>
                  <a:cs typeface="Arial" panose="020B0604020202020204" pitchFamily="34" charset="0"/>
                </a:endParaRPr>
              </a:p>
            </p:txBody>
          </p:sp>
        </mc:Choice>
        <mc:Fallback xmlns="">
          <p:sp>
            <p:nvSpPr>
              <p:cNvPr id="81" name="TextBox 80">
                <a:extLst>
                  <a:ext uri="{FF2B5EF4-FFF2-40B4-BE49-F238E27FC236}">
                    <a16:creationId xmlns:a16="http://schemas.microsoft.com/office/drawing/2014/main" id="{82176FC3-0E5B-0D71-5A94-DCF4073292EA}"/>
                  </a:ext>
                </a:extLst>
              </p:cNvPr>
              <p:cNvSpPr txBox="1">
                <a:spLocks noRot="1" noChangeAspect="1" noMove="1" noResize="1" noEditPoints="1" noAdjustHandles="1" noChangeArrowheads="1" noChangeShapeType="1" noTextEdit="1"/>
              </p:cNvSpPr>
              <p:nvPr/>
            </p:nvSpPr>
            <p:spPr>
              <a:xfrm>
                <a:off x="1269331" y="1509449"/>
                <a:ext cx="231068" cy="123111"/>
              </a:xfrm>
              <a:prstGeom prst="rect">
                <a:avLst/>
              </a:prstGeom>
              <a:blipFill>
                <a:blip r:embed="rId33"/>
                <a:stretch>
                  <a:fillRect l="-15000" t="-20000" r="-10000" b="-50000"/>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4F6563F0-99AB-D38A-0882-EAFE6C348077}"/>
                  </a:ext>
                </a:extLst>
              </p:cNvPr>
              <p:cNvSpPr txBox="1"/>
              <p:nvPr/>
            </p:nvSpPr>
            <p:spPr>
              <a:xfrm>
                <a:off x="1234581" y="897242"/>
                <a:ext cx="231068" cy="123111"/>
              </a:xfrm>
              <a:prstGeom prst="rect">
                <a:avLst/>
              </a:prstGeom>
              <a:noFill/>
              <a:ln>
                <a:noFill/>
              </a:ln>
            </p:spPr>
            <p:txBody>
              <a:bodyPr wrap="square" lIns="0" tIns="0" rIns="0" bIns="0" rtlCol="0">
                <a:spAutoFit/>
              </a:bodyPr>
              <a:lstStyle/>
              <a:p>
                <a14:m>
                  <m:oMath xmlns:m="http://schemas.openxmlformats.org/officeDocument/2006/math">
                    <m:r>
                      <a:rPr lang="en-US" sz="800" b="1" i="1" smtClean="0">
                        <a:solidFill>
                          <a:schemeClr val="tx1"/>
                        </a:solidFill>
                        <a:latin typeface="Cambria Math" charset="0"/>
                      </a:rPr>
                      <m:t>𝝀</m:t>
                    </m:r>
                  </m:oMath>
                </a14:m>
                <a:r>
                  <a:rPr lang="en-US" sz="800" b="1" i="1" dirty="0">
                    <a:solidFill>
                      <a:schemeClr val="tx1"/>
                    </a:solidFill>
                  </a:rPr>
                  <a:t> &gt; 1</a:t>
                </a:r>
                <a:endParaRPr lang="en-US" sz="800" dirty="0">
                  <a:solidFill>
                    <a:schemeClr val="tx1"/>
                  </a:solidFill>
                  <a:latin typeface="Arial" panose="020B0604020202020204" pitchFamily="34" charset="0"/>
                  <a:cs typeface="Arial" panose="020B0604020202020204" pitchFamily="34" charset="0"/>
                </a:endParaRPr>
              </a:p>
            </p:txBody>
          </p:sp>
        </mc:Choice>
        <mc:Fallback xmlns="">
          <p:sp>
            <p:nvSpPr>
              <p:cNvPr id="82" name="TextBox 81">
                <a:extLst>
                  <a:ext uri="{FF2B5EF4-FFF2-40B4-BE49-F238E27FC236}">
                    <a16:creationId xmlns:a16="http://schemas.microsoft.com/office/drawing/2014/main" id="{4F6563F0-99AB-D38A-0882-EAFE6C348077}"/>
                  </a:ext>
                </a:extLst>
              </p:cNvPr>
              <p:cNvSpPr txBox="1">
                <a:spLocks noRot="1" noChangeAspect="1" noMove="1" noResize="1" noEditPoints="1" noAdjustHandles="1" noChangeArrowheads="1" noChangeShapeType="1" noTextEdit="1"/>
              </p:cNvSpPr>
              <p:nvPr/>
            </p:nvSpPr>
            <p:spPr>
              <a:xfrm>
                <a:off x="1234581" y="897242"/>
                <a:ext cx="231068" cy="123111"/>
              </a:xfrm>
              <a:prstGeom prst="rect">
                <a:avLst/>
              </a:prstGeom>
              <a:blipFill>
                <a:blip r:embed="rId34"/>
                <a:stretch>
                  <a:fillRect l="-15789" t="-9091" r="-15789" b="-45455"/>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0B8794F0-4BDF-289C-DA14-CFA4F068AC15}"/>
                  </a:ext>
                </a:extLst>
              </p:cNvPr>
              <p:cNvSpPr txBox="1"/>
              <p:nvPr/>
            </p:nvSpPr>
            <p:spPr>
              <a:xfrm>
                <a:off x="1265762" y="315360"/>
                <a:ext cx="231068" cy="123111"/>
              </a:xfrm>
              <a:prstGeom prst="rect">
                <a:avLst/>
              </a:prstGeom>
              <a:noFill/>
              <a:ln>
                <a:noFill/>
              </a:ln>
            </p:spPr>
            <p:txBody>
              <a:bodyPr wrap="square" lIns="0" tIns="0" rIns="0" bIns="0" rtlCol="0">
                <a:spAutoFit/>
              </a:bodyPr>
              <a:lstStyle/>
              <a:p>
                <a14:m>
                  <m:oMath xmlns:m="http://schemas.openxmlformats.org/officeDocument/2006/math">
                    <m:r>
                      <a:rPr lang="en-US" sz="800" b="1" i="1" smtClean="0">
                        <a:solidFill>
                          <a:schemeClr val="tx1"/>
                        </a:solidFill>
                        <a:latin typeface="Cambria Math" charset="0"/>
                      </a:rPr>
                      <m:t>𝝀</m:t>
                    </m:r>
                  </m:oMath>
                </a14:m>
                <a:r>
                  <a:rPr lang="en-US" sz="800" b="1" i="1" dirty="0">
                    <a:solidFill>
                      <a:schemeClr val="tx1"/>
                    </a:solidFill>
                  </a:rPr>
                  <a:t> &gt; 1</a:t>
                </a:r>
                <a:endParaRPr lang="en-US" sz="800" dirty="0">
                  <a:solidFill>
                    <a:schemeClr val="tx1"/>
                  </a:solidFill>
                  <a:latin typeface="Arial" panose="020B0604020202020204" pitchFamily="34" charset="0"/>
                  <a:cs typeface="Arial" panose="020B0604020202020204" pitchFamily="34" charset="0"/>
                </a:endParaRPr>
              </a:p>
            </p:txBody>
          </p:sp>
        </mc:Choice>
        <mc:Fallback xmlns="">
          <p:sp>
            <p:nvSpPr>
              <p:cNvPr id="83" name="TextBox 82">
                <a:extLst>
                  <a:ext uri="{FF2B5EF4-FFF2-40B4-BE49-F238E27FC236}">
                    <a16:creationId xmlns:a16="http://schemas.microsoft.com/office/drawing/2014/main" id="{0B8794F0-4BDF-289C-DA14-CFA4F068AC15}"/>
                  </a:ext>
                </a:extLst>
              </p:cNvPr>
              <p:cNvSpPr txBox="1">
                <a:spLocks noRot="1" noChangeAspect="1" noMove="1" noResize="1" noEditPoints="1" noAdjustHandles="1" noChangeArrowheads="1" noChangeShapeType="1" noTextEdit="1"/>
              </p:cNvSpPr>
              <p:nvPr/>
            </p:nvSpPr>
            <p:spPr>
              <a:xfrm>
                <a:off x="1265762" y="315360"/>
                <a:ext cx="231068" cy="123111"/>
              </a:xfrm>
              <a:prstGeom prst="rect">
                <a:avLst/>
              </a:prstGeom>
              <a:blipFill>
                <a:blip r:embed="rId35"/>
                <a:stretch>
                  <a:fillRect l="-15000" t="-9091" r="-10000" b="-45455"/>
                </a:stretch>
              </a:blipFill>
              <a:ln>
                <a:noFill/>
              </a:ln>
            </p:spPr>
            <p:txBody>
              <a:bodyPr/>
              <a:lstStyle/>
              <a:p>
                <a:r>
                  <a:rPr lang="en-US">
                    <a:noFill/>
                  </a:rPr>
                  <a:t> </a:t>
                </a:r>
              </a:p>
            </p:txBody>
          </p:sp>
        </mc:Fallback>
      </mc:AlternateContent>
      <p:sp>
        <p:nvSpPr>
          <p:cNvPr id="34" name="Title 1">
            <a:extLst>
              <a:ext uri="{FF2B5EF4-FFF2-40B4-BE49-F238E27FC236}">
                <a16:creationId xmlns:a16="http://schemas.microsoft.com/office/drawing/2014/main" id="{EC0E2C92-423F-A8B3-E5CB-17F2DDAE9FC6}"/>
              </a:ext>
            </a:extLst>
          </p:cNvPr>
          <p:cNvSpPr txBox="1">
            <a:spLocks/>
          </p:cNvSpPr>
          <p:nvPr/>
        </p:nvSpPr>
        <p:spPr>
          <a:xfrm>
            <a:off x="5608635" y="820967"/>
            <a:ext cx="3591050" cy="1276694"/>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2800" dirty="0">
                <a:solidFill>
                  <a:schemeClr val="bg1">
                    <a:lumMod val="65000"/>
                  </a:schemeClr>
                </a:solidFill>
                <a:latin typeface="+mn-lt"/>
              </a:rPr>
              <a:t>We plotted </a:t>
            </a:r>
            <a:r>
              <a:rPr lang="en-US" sz="2800" dirty="0">
                <a:solidFill>
                  <a:schemeClr val="bg1">
                    <a:lumMod val="65000"/>
                  </a:schemeClr>
                </a:solidFill>
              </a:rPr>
              <a:t>             </a:t>
            </a:r>
            <a:r>
              <a:rPr lang="en-US" sz="2800" b="1" dirty="0">
                <a:solidFill>
                  <a:schemeClr val="bg1">
                    <a:lumMod val="65000"/>
                  </a:schemeClr>
                </a:solidFill>
                <a:latin typeface="+mn-lt"/>
              </a:rPr>
              <a:t>zero-growth lines</a:t>
            </a:r>
            <a:r>
              <a:rPr lang="en-US" sz="2800" dirty="0">
                <a:solidFill>
                  <a:schemeClr val="bg1">
                    <a:lumMod val="65000"/>
                  </a:schemeClr>
                </a:solidFill>
                <a:latin typeface="+mn-lt"/>
              </a:rPr>
              <a:t> to evaluate lemur population trajectories across different </a:t>
            </a:r>
            <a:r>
              <a:rPr lang="en-US" sz="2800" b="1" dirty="0">
                <a:solidFill>
                  <a:schemeClr val="bg1">
                    <a:lumMod val="65000"/>
                  </a:schemeClr>
                </a:solidFill>
                <a:latin typeface="+mn-lt"/>
              </a:rPr>
              <a:t>mortality rates</a:t>
            </a:r>
            <a:r>
              <a:rPr lang="en-US" sz="2800" dirty="0">
                <a:solidFill>
                  <a:schemeClr val="bg1">
                    <a:lumMod val="65000"/>
                  </a:schemeClr>
                </a:solidFill>
                <a:latin typeface="+mn-lt"/>
              </a:rPr>
              <a:t>.</a:t>
            </a:r>
          </a:p>
        </p:txBody>
      </p:sp>
      <p:sp>
        <p:nvSpPr>
          <p:cNvPr id="7" name="Title 1">
            <a:extLst>
              <a:ext uri="{FF2B5EF4-FFF2-40B4-BE49-F238E27FC236}">
                <a16:creationId xmlns:a16="http://schemas.microsoft.com/office/drawing/2014/main" id="{0ECB88D4-90A6-F26E-FB37-7941C6070915}"/>
              </a:ext>
            </a:extLst>
          </p:cNvPr>
          <p:cNvSpPr txBox="1">
            <a:spLocks/>
          </p:cNvSpPr>
          <p:nvPr/>
        </p:nvSpPr>
        <p:spPr>
          <a:xfrm>
            <a:off x="5721932" y="4515545"/>
            <a:ext cx="3965835" cy="1276694"/>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2800" dirty="0">
                <a:latin typeface="+mn-lt"/>
              </a:rPr>
              <a:t>Bigger lemurs with </a:t>
            </a:r>
            <a:r>
              <a:rPr lang="en-US" sz="2800" b="1" dirty="0">
                <a:solidFill>
                  <a:srgbClr val="C00000"/>
                </a:solidFill>
                <a:latin typeface="+mn-lt"/>
              </a:rPr>
              <a:t>slower life histories</a:t>
            </a:r>
            <a:r>
              <a:rPr lang="en-US" sz="2800" dirty="0">
                <a:latin typeface="+mn-lt"/>
              </a:rPr>
              <a:t> are particularly </a:t>
            </a:r>
            <a:r>
              <a:rPr lang="en-US" sz="2800" b="1" dirty="0">
                <a:solidFill>
                  <a:srgbClr val="C00000"/>
                </a:solidFill>
                <a:latin typeface="+mn-lt"/>
              </a:rPr>
              <a:t>vulnerable</a:t>
            </a:r>
            <a:r>
              <a:rPr lang="en-US" sz="2800" dirty="0">
                <a:latin typeface="+mn-lt"/>
              </a:rPr>
              <a:t>.</a:t>
            </a:r>
          </a:p>
        </p:txBody>
      </p:sp>
      <p:sp>
        <p:nvSpPr>
          <p:cNvPr id="9" name="Rectangle 8">
            <a:extLst>
              <a:ext uri="{FF2B5EF4-FFF2-40B4-BE49-F238E27FC236}">
                <a16:creationId xmlns:a16="http://schemas.microsoft.com/office/drawing/2014/main" id="{C0E7F496-DC85-7943-65B9-97DB7A8F78D4}"/>
              </a:ext>
            </a:extLst>
          </p:cNvPr>
          <p:cNvSpPr/>
          <p:nvPr/>
        </p:nvSpPr>
        <p:spPr>
          <a:xfrm>
            <a:off x="1155318" y="6107705"/>
            <a:ext cx="4076746" cy="576173"/>
          </a:xfrm>
          <a:prstGeom prst="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FBC7818C-4A55-2E5C-66BB-D9567E32F8FC}"/>
              </a:ext>
            </a:extLst>
          </p:cNvPr>
          <p:cNvSpPr/>
          <p:nvPr/>
        </p:nvSpPr>
        <p:spPr>
          <a:xfrm>
            <a:off x="1165381" y="4304664"/>
            <a:ext cx="4076746" cy="576173"/>
          </a:xfrm>
          <a:prstGeom prst="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itle 1">
            <a:extLst>
              <a:ext uri="{FF2B5EF4-FFF2-40B4-BE49-F238E27FC236}">
                <a16:creationId xmlns:a16="http://schemas.microsoft.com/office/drawing/2014/main" id="{C2C435B7-1DAD-B86F-2D98-5C4095E7AE92}"/>
              </a:ext>
            </a:extLst>
          </p:cNvPr>
          <p:cNvSpPr txBox="1">
            <a:spLocks/>
          </p:cNvSpPr>
          <p:nvPr/>
        </p:nvSpPr>
        <p:spPr>
          <a:xfrm>
            <a:off x="5721932" y="2869378"/>
            <a:ext cx="3715142" cy="1276694"/>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2800" dirty="0">
                <a:solidFill>
                  <a:schemeClr val="bg1">
                    <a:lumMod val="65000"/>
                  </a:schemeClr>
                </a:solidFill>
                <a:latin typeface="+mn-lt"/>
              </a:rPr>
              <a:t>Smaller lemurs with </a:t>
            </a:r>
            <a:r>
              <a:rPr lang="en-US" sz="2800" b="1" dirty="0">
                <a:solidFill>
                  <a:schemeClr val="bg1">
                    <a:lumMod val="65000"/>
                  </a:schemeClr>
                </a:solidFill>
                <a:latin typeface="+mn-lt"/>
              </a:rPr>
              <a:t>faster life histories</a:t>
            </a:r>
            <a:r>
              <a:rPr lang="en-US" sz="2800" dirty="0">
                <a:solidFill>
                  <a:schemeClr val="bg1">
                    <a:lumMod val="65000"/>
                  </a:schemeClr>
                </a:solidFill>
                <a:latin typeface="+mn-lt"/>
              </a:rPr>
              <a:t> are resilient to </a:t>
            </a:r>
            <a:r>
              <a:rPr lang="en-US" sz="2800" b="1" dirty="0">
                <a:solidFill>
                  <a:schemeClr val="bg1">
                    <a:lumMod val="65000"/>
                  </a:schemeClr>
                </a:solidFill>
                <a:latin typeface="+mn-lt"/>
              </a:rPr>
              <a:t>mortality</a:t>
            </a:r>
            <a:r>
              <a:rPr lang="en-US" sz="2800" dirty="0">
                <a:solidFill>
                  <a:schemeClr val="bg1">
                    <a:lumMod val="65000"/>
                  </a:schemeClr>
                </a:solidFill>
                <a:latin typeface="+mn-lt"/>
              </a:rPr>
              <a:t>.</a:t>
            </a:r>
          </a:p>
        </p:txBody>
      </p:sp>
      <p:sp>
        <p:nvSpPr>
          <p:cNvPr id="40" name="TextBox 39">
            <a:extLst>
              <a:ext uri="{FF2B5EF4-FFF2-40B4-BE49-F238E27FC236}">
                <a16:creationId xmlns:a16="http://schemas.microsoft.com/office/drawing/2014/main" id="{36693613-F778-EFB2-6681-9ABCBED31D8B}"/>
              </a:ext>
            </a:extLst>
          </p:cNvPr>
          <p:cNvSpPr txBox="1"/>
          <p:nvPr/>
        </p:nvSpPr>
        <p:spPr>
          <a:xfrm rot="5400000">
            <a:off x="4470407" y="3241682"/>
            <a:ext cx="2110234" cy="246221"/>
          </a:xfrm>
          <a:prstGeom prst="rect">
            <a:avLst/>
          </a:prstGeom>
          <a:solidFill>
            <a:schemeClr val="bg1"/>
          </a:solidFill>
        </p:spPr>
        <p:txBody>
          <a:bodyPr wrap="square" rtlCol="0">
            <a:spAutoFit/>
          </a:bodyPr>
          <a:lstStyle/>
          <a:p>
            <a:pPr algn="r"/>
            <a:r>
              <a:rPr lang="en-US" sz="1000" dirty="0">
                <a:latin typeface="+mj-lt"/>
                <a:cs typeface="Franklin Gothic Medium"/>
              </a:rPr>
              <a:t>juvenile mortality rate per IBI</a:t>
            </a:r>
          </a:p>
        </p:txBody>
      </p:sp>
    </p:spTree>
    <p:extLst>
      <p:ext uri="{BB962C8B-B14F-4D97-AF65-F5344CB8AC3E}">
        <p14:creationId xmlns:p14="http://schemas.microsoft.com/office/powerpoint/2010/main" val="242474616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F3F02-7887-F662-3438-E238A9AD254D}"/>
              </a:ext>
            </a:extLst>
          </p:cNvPr>
          <p:cNvSpPr>
            <a:spLocks noGrp="1"/>
          </p:cNvSpPr>
          <p:nvPr>
            <p:ph type="title"/>
          </p:nvPr>
        </p:nvSpPr>
        <p:spPr/>
        <p:txBody>
          <a:bodyPr/>
          <a:lstStyle/>
          <a:p>
            <a:pPr algn="ctr"/>
            <a:r>
              <a:rPr lang="en-US" dirty="0">
                <a:highlight>
                  <a:srgbClr val="FFFF00"/>
                </a:highlight>
              </a:rPr>
              <a:t>Stopped here in Jan 2025 – but there was a 10 min intro from MBL at the beginning</a:t>
            </a:r>
          </a:p>
        </p:txBody>
      </p:sp>
      <p:sp>
        <p:nvSpPr>
          <p:cNvPr id="3" name="Content Placeholder 2">
            <a:extLst>
              <a:ext uri="{FF2B5EF4-FFF2-40B4-BE49-F238E27FC236}">
                <a16:creationId xmlns:a16="http://schemas.microsoft.com/office/drawing/2014/main" id="{5844786D-F644-EBFA-E34D-ABA6C3E86C04}"/>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52695418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F287771C-1688-954A-9FBE-49B3C6B97895}"/>
              </a:ext>
            </a:extLst>
          </p:cNvPr>
          <p:cNvSpPr txBox="1">
            <a:spLocks/>
          </p:cNvSpPr>
          <p:nvPr/>
        </p:nvSpPr>
        <p:spPr>
          <a:xfrm>
            <a:off x="1590201" y="1"/>
            <a:ext cx="9542619" cy="882327"/>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US" sz="2800" dirty="0">
                <a:latin typeface="+mn-lt"/>
              </a:rPr>
              <a:t>We built a regional </a:t>
            </a:r>
            <a:r>
              <a:rPr lang="en-US" sz="2800" b="1" dirty="0">
                <a:solidFill>
                  <a:srgbClr val="C00000"/>
                </a:solidFill>
                <a:latin typeface="+mn-lt"/>
              </a:rPr>
              <a:t>metapopulation model</a:t>
            </a:r>
            <a:r>
              <a:rPr lang="en-US" sz="2800" dirty="0">
                <a:latin typeface="+mn-lt"/>
              </a:rPr>
              <a:t> to simulate population dynamics into the future for a subset of species. </a:t>
            </a:r>
          </a:p>
        </p:txBody>
      </p:sp>
      <p:grpSp>
        <p:nvGrpSpPr>
          <p:cNvPr id="4" name="Group 3">
            <a:extLst>
              <a:ext uri="{FF2B5EF4-FFF2-40B4-BE49-F238E27FC236}">
                <a16:creationId xmlns:a16="http://schemas.microsoft.com/office/drawing/2014/main" id="{C3A5390D-902F-DA49-BBC4-363E39D80B53}"/>
              </a:ext>
            </a:extLst>
          </p:cNvPr>
          <p:cNvGrpSpPr/>
          <p:nvPr/>
        </p:nvGrpSpPr>
        <p:grpSpPr>
          <a:xfrm>
            <a:off x="156609" y="1150462"/>
            <a:ext cx="1154121" cy="5527079"/>
            <a:chOff x="-65938" y="-19880"/>
            <a:chExt cx="1309265" cy="6568349"/>
          </a:xfrm>
        </p:grpSpPr>
        <p:grpSp>
          <p:nvGrpSpPr>
            <p:cNvPr id="19" name="Group 18">
              <a:extLst>
                <a:ext uri="{FF2B5EF4-FFF2-40B4-BE49-F238E27FC236}">
                  <a16:creationId xmlns:a16="http://schemas.microsoft.com/office/drawing/2014/main" id="{816368D3-C8B4-9A4E-AE3D-CB2601D8664A}"/>
                </a:ext>
              </a:extLst>
            </p:cNvPr>
            <p:cNvGrpSpPr/>
            <p:nvPr/>
          </p:nvGrpSpPr>
          <p:grpSpPr>
            <a:xfrm>
              <a:off x="-65938" y="-17237"/>
              <a:ext cx="1006897" cy="6476652"/>
              <a:chOff x="-75652" y="275227"/>
              <a:chExt cx="1006897" cy="6476652"/>
            </a:xfrm>
          </p:grpSpPr>
          <p:pic>
            <p:nvPicPr>
              <p:cNvPr id="23" name="Picture 22">
                <a:extLst>
                  <a:ext uri="{FF2B5EF4-FFF2-40B4-BE49-F238E27FC236}">
                    <a16:creationId xmlns:a16="http://schemas.microsoft.com/office/drawing/2014/main" id="{AC25E674-DEAB-974E-975A-63925DA1F035}"/>
                  </a:ext>
                </a:extLst>
              </p:cNvPr>
              <p:cNvPicPr>
                <a:picLocks noChangeAspect="1"/>
              </p:cNvPicPr>
              <p:nvPr/>
            </p:nvPicPr>
            <p:blipFill rotWithShape="1">
              <a:blip r:embed="rId3"/>
              <a:srcRect l="20388" t="6368" r="23208" b="38492"/>
              <a:stretch/>
            </p:blipFill>
            <p:spPr>
              <a:xfrm>
                <a:off x="-5574" y="1268928"/>
                <a:ext cx="850636" cy="824803"/>
              </a:xfrm>
              <a:prstGeom prst="rect">
                <a:avLst/>
              </a:prstGeom>
              <a:ln>
                <a:noFill/>
              </a:ln>
              <a:effectLst>
                <a:softEdge rad="112500"/>
              </a:effectLst>
            </p:spPr>
          </p:pic>
          <p:pic>
            <p:nvPicPr>
              <p:cNvPr id="24" name="Picture 23">
                <a:extLst>
                  <a:ext uri="{FF2B5EF4-FFF2-40B4-BE49-F238E27FC236}">
                    <a16:creationId xmlns:a16="http://schemas.microsoft.com/office/drawing/2014/main" id="{8D83E6E3-7851-6640-81D6-806D21FD51AC}"/>
                  </a:ext>
                </a:extLst>
              </p:cNvPr>
              <p:cNvPicPr>
                <a:picLocks noChangeAspect="1"/>
              </p:cNvPicPr>
              <p:nvPr/>
            </p:nvPicPr>
            <p:blipFill rotWithShape="1">
              <a:blip r:embed="rId4"/>
              <a:srcRect l="21150" r="26332" b="-2001"/>
              <a:stretch/>
            </p:blipFill>
            <p:spPr>
              <a:xfrm>
                <a:off x="9594" y="275227"/>
                <a:ext cx="786384" cy="963514"/>
              </a:xfrm>
              <a:prstGeom prst="rect">
                <a:avLst/>
              </a:prstGeom>
              <a:ln>
                <a:noFill/>
              </a:ln>
              <a:effectLst>
                <a:softEdge rad="112500"/>
              </a:effectLst>
            </p:spPr>
          </p:pic>
          <p:pic>
            <p:nvPicPr>
              <p:cNvPr id="25" name="Picture 24">
                <a:extLst>
                  <a:ext uri="{FF2B5EF4-FFF2-40B4-BE49-F238E27FC236}">
                    <a16:creationId xmlns:a16="http://schemas.microsoft.com/office/drawing/2014/main" id="{4895ED6E-F90D-5F4D-9CEA-5906E2C81954}"/>
                  </a:ext>
                </a:extLst>
              </p:cNvPr>
              <p:cNvPicPr>
                <a:picLocks noChangeAspect="1"/>
              </p:cNvPicPr>
              <p:nvPr/>
            </p:nvPicPr>
            <p:blipFill rotWithShape="1">
              <a:blip r:embed="rId5"/>
              <a:srcRect l="-1" t="9514" r="41742" b="47141"/>
              <a:stretch/>
            </p:blipFill>
            <p:spPr>
              <a:xfrm>
                <a:off x="-19250" y="2197016"/>
                <a:ext cx="808480" cy="882328"/>
              </a:xfrm>
              <a:prstGeom prst="rect">
                <a:avLst/>
              </a:prstGeom>
              <a:ln>
                <a:noFill/>
              </a:ln>
              <a:effectLst>
                <a:softEdge rad="112500"/>
              </a:effectLst>
            </p:spPr>
          </p:pic>
          <p:pic>
            <p:nvPicPr>
              <p:cNvPr id="26" name="Picture 25">
                <a:extLst>
                  <a:ext uri="{FF2B5EF4-FFF2-40B4-BE49-F238E27FC236}">
                    <a16:creationId xmlns:a16="http://schemas.microsoft.com/office/drawing/2014/main" id="{2BF74D0F-B174-AA4D-A44F-AC6BE0318424}"/>
                  </a:ext>
                </a:extLst>
              </p:cNvPr>
              <p:cNvPicPr>
                <a:picLocks noChangeAspect="1"/>
              </p:cNvPicPr>
              <p:nvPr/>
            </p:nvPicPr>
            <p:blipFill rotWithShape="1">
              <a:blip r:embed="rId6"/>
              <a:srcRect l="15925" t="5321" r="17485" b="54148"/>
              <a:stretch/>
            </p:blipFill>
            <p:spPr>
              <a:xfrm>
                <a:off x="-75652" y="3068712"/>
                <a:ext cx="1006897" cy="963514"/>
              </a:xfrm>
              <a:prstGeom prst="rect">
                <a:avLst/>
              </a:prstGeom>
              <a:ln>
                <a:noFill/>
              </a:ln>
              <a:effectLst>
                <a:softEdge rad="112500"/>
              </a:effectLst>
            </p:spPr>
          </p:pic>
          <p:pic>
            <p:nvPicPr>
              <p:cNvPr id="27" name="Picture 26">
                <a:extLst>
                  <a:ext uri="{FF2B5EF4-FFF2-40B4-BE49-F238E27FC236}">
                    <a16:creationId xmlns:a16="http://schemas.microsoft.com/office/drawing/2014/main" id="{5D28F670-1A93-1643-BA40-D38B0558E778}"/>
                  </a:ext>
                </a:extLst>
              </p:cNvPr>
              <p:cNvPicPr>
                <a:picLocks noChangeAspect="1"/>
              </p:cNvPicPr>
              <p:nvPr/>
            </p:nvPicPr>
            <p:blipFill rotWithShape="1">
              <a:blip r:embed="rId7"/>
              <a:srcRect l="20209" r="7782"/>
              <a:stretch/>
            </p:blipFill>
            <p:spPr>
              <a:xfrm>
                <a:off x="-18398" y="4055672"/>
                <a:ext cx="867235" cy="882327"/>
              </a:xfrm>
              <a:prstGeom prst="rect">
                <a:avLst/>
              </a:prstGeom>
              <a:ln>
                <a:noFill/>
              </a:ln>
              <a:effectLst>
                <a:softEdge rad="112500"/>
              </a:effectLst>
            </p:spPr>
          </p:pic>
          <p:pic>
            <p:nvPicPr>
              <p:cNvPr id="31" name="Picture 30">
                <a:extLst>
                  <a:ext uri="{FF2B5EF4-FFF2-40B4-BE49-F238E27FC236}">
                    <a16:creationId xmlns:a16="http://schemas.microsoft.com/office/drawing/2014/main" id="{788F159B-BD1B-6044-B50A-EA3DFE45CE39}"/>
                  </a:ext>
                </a:extLst>
              </p:cNvPr>
              <p:cNvPicPr>
                <a:picLocks noChangeAspect="1"/>
              </p:cNvPicPr>
              <p:nvPr/>
            </p:nvPicPr>
            <p:blipFill rotWithShape="1">
              <a:blip r:embed="rId8"/>
              <a:srcRect l="24594" r="39739" b="25759"/>
              <a:stretch/>
            </p:blipFill>
            <p:spPr>
              <a:xfrm>
                <a:off x="9594" y="4932759"/>
                <a:ext cx="786384" cy="963515"/>
              </a:xfrm>
              <a:prstGeom prst="rect">
                <a:avLst/>
              </a:prstGeom>
              <a:ln>
                <a:noFill/>
              </a:ln>
              <a:effectLst>
                <a:softEdge rad="112500"/>
              </a:effectLst>
            </p:spPr>
          </p:pic>
          <p:pic>
            <p:nvPicPr>
              <p:cNvPr id="32" name="Picture 31">
                <a:extLst>
                  <a:ext uri="{FF2B5EF4-FFF2-40B4-BE49-F238E27FC236}">
                    <a16:creationId xmlns:a16="http://schemas.microsoft.com/office/drawing/2014/main" id="{3AF31E31-B1CA-3846-9A25-E5DE63A133A2}"/>
                  </a:ext>
                </a:extLst>
              </p:cNvPr>
              <p:cNvPicPr>
                <a:picLocks noChangeAspect="1"/>
              </p:cNvPicPr>
              <p:nvPr/>
            </p:nvPicPr>
            <p:blipFill rotWithShape="1">
              <a:blip r:embed="rId9"/>
              <a:srcRect l="18134" t="11809" r="30185" b="13721"/>
              <a:stretch/>
            </p:blipFill>
            <p:spPr>
              <a:xfrm>
                <a:off x="-7453" y="5943167"/>
                <a:ext cx="867235" cy="808712"/>
              </a:xfrm>
              <a:prstGeom prst="rect">
                <a:avLst/>
              </a:prstGeom>
              <a:ln>
                <a:noFill/>
              </a:ln>
              <a:effectLst>
                <a:softEdge rad="112500"/>
              </a:effectLst>
            </p:spPr>
          </p:pic>
        </p:grpSp>
        <p:pic>
          <p:nvPicPr>
            <p:cNvPr id="35" name="Picture 34">
              <a:extLst>
                <a:ext uri="{FF2B5EF4-FFF2-40B4-BE49-F238E27FC236}">
                  <a16:creationId xmlns:a16="http://schemas.microsoft.com/office/drawing/2014/main" id="{F2170096-4672-6246-B75E-10EC04705758}"/>
                </a:ext>
              </a:extLst>
            </p:cNvPr>
            <p:cNvPicPr>
              <a:picLocks noChangeAspect="1"/>
            </p:cNvPicPr>
            <p:nvPr/>
          </p:nvPicPr>
          <p:blipFill rotWithShape="1">
            <a:blip r:embed="rId10"/>
            <a:srcRect l="93657" r="360" b="4224"/>
            <a:stretch/>
          </p:blipFill>
          <p:spPr>
            <a:xfrm>
              <a:off x="774404" y="-19880"/>
              <a:ext cx="468923" cy="6568349"/>
            </a:xfrm>
            <a:prstGeom prst="rect">
              <a:avLst/>
            </a:prstGeom>
          </p:spPr>
        </p:pic>
      </p:grpSp>
      <p:sp>
        <p:nvSpPr>
          <p:cNvPr id="2" name="TextBox 1">
            <a:extLst>
              <a:ext uri="{FF2B5EF4-FFF2-40B4-BE49-F238E27FC236}">
                <a16:creationId xmlns:a16="http://schemas.microsoft.com/office/drawing/2014/main" id="{064875FF-7FA0-6642-ABD5-20E75E670A95}"/>
              </a:ext>
            </a:extLst>
          </p:cNvPr>
          <p:cNvSpPr txBox="1"/>
          <p:nvPr/>
        </p:nvSpPr>
        <p:spPr>
          <a:xfrm>
            <a:off x="6875290" y="6492875"/>
            <a:ext cx="5316710" cy="369332"/>
          </a:xfrm>
          <a:prstGeom prst="rect">
            <a:avLst/>
          </a:prstGeom>
          <a:noFill/>
        </p:spPr>
        <p:txBody>
          <a:bodyPr wrap="square" rtlCol="0">
            <a:spAutoFit/>
          </a:bodyPr>
          <a:lstStyle/>
          <a:p>
            <a:pPr algn="r"/>
            <a:r>
              <a:rPr lang="en-US" dirty="0">
                <a:cs typeface="Franklin Gothic Medium"/>
              </a:rPr>
              <a:t>Brook et al. 2018. </a:t>
            </a:r>
            <a:r>
              <a:rPr lang="en-US" i="1" dirty="0">
                <a:cs typeface="Franklin Gothic Medium"/>
              </a:rPr>
              <a:t>Conservation Biology.</a:t>
            </a:r>
            <a:r>
              <a:rPr lang="en-US" dirty="0">
                <a:cs typeface="Franklin Gothic Medium"/>
              </a:rPr>
              <a:t> </a:t>
            </a:r>
            <a:endParaRPr lang="en-US" dirty="0">
              <a:latin typeface="+mj-lt"/>
              <a:cs typeface="Franklin Gothic Medium"/>
            </a:endParaRPr>
          </a:p>
        </p:txBody>
      </p:sp>
    </p:spTree>
    <p:extLst>
      <p:ext uri="{BB962C8B-B14F-4D97-AF65-F5344CB8AC3E}">
        <p14:creationId xmlns:p14="http://schemas.microsoft.com/office/powerpoint/2010/main" val="320719053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C3A5390D-902F-DA49-BBC4-363E39D80B53}"/>
              </a:ext>
            </a:extLst>
          </p:cNvPr>
          <p:cNvGrpSpPr/>
          <p:nvPr/>
        </p:nvGrpSpPr>
        <p:grpSpPr>
          <a:xfrm>
            <a:off x="156609" y="1150462"/>
            <a:ext cx="1154121" cy="5527079"/>
            <a:chOff x="-65938" y="-19880"/>
            <a:chExt cx="1309265" cy="6568349"/>
          </a:xfrm>
        </p:grpSpPr>
        <p:grpSp>
          <p:nvGrpSpPr>
            <p:cNvPr id="19" name="Group 18">
              <a:extLst>
                <a:ext uri="{FF2B5EF4-FFF2-40B4-BE49-F238E27FC236}">
                  <a16:creationId xmlns:a16="http://schemas.microsoft.com/office/drawing/2014/main" id="{816368D3-C8B4-9A4E-AE3D-CB2601D8664A}"/>
                </a:ext>
              </a:extLst>
            </p:cNvPr>
            <p:cNvGrpSpPr/>
            <p:nvPr/>
          </p:nvGrpSpPr>
          <p:grpSpPr>
            <a:xfrm>
              <a:off x="-65938" y="-17237"/>
              <a:ext cx="1006897" cy="6476652"/>
              <a:chOff x="-75652" y="275227"/>
              <a:chExt cx="1006897" cy="6476652"/>
            </a:xfrm>
          </p:grpSpPr>
          <p:pic>
            <p:nvPicPr>
              <p:cNvPr id="23" name="Picture 22">
                <a:extLst>
                  <a:ext uri="{FF2B5EF4-FFF2-40B4-BE49-F238E27FC236}">
                    <a16:creationId xmlns:a16="http://schemas.microsoft.com/office/drawing/2014/main" id="{AC25E674-DEAB-974E-975A-63925DA1F035}"/>
                  </a:ext>
                </a:extLst>
              </p:cNvPr>
              <p:cNvPicPr>
                <a:picLocks noChangeAspect="1"/>
              </p:cNvPicPr>
              <p:nvPr/>
            </p:nvPicPr>
            <p:blipFill rotWithShape="1">
              <a:blip r:embed="rId3"/>
              <a:srcRect l="20388" t="6368" r="23208" b="38492"/>
              <a:stretch/>
            </p:blipFill>
            <p:spPr>
              <a:xfrm>
                <a:off x="-5574" y="1268928"/>
                <a:ext cx="850636" cy="824803"/>
              </a:xfrm>
              <a:prstGeom prst="rect">
                <a:avLst/>
              </a:prstGeom>
              <a:ln>
                <a:noFill/>
              </a:ln>
              <a:effectLst>
                <a:softEdge rad="112500"/>
              </a:effectLst>
            </p:spPr>
          </p:pic>
          <p:pic>
            <p:nvPicPr>
              <p:cNvPr id="24" name="Picture 23">
                <a:extLst>
                  <a:ext uri="{FF2B5EF4-FFF2-40B4-BE49-F238E27FC236}">
                    <a16:creationId xmlns:a16="http://schemas.microsoft.com/office/drawing/2014/main" id="{8D83E6E3-7851-6640-81D6-806D21FD51AC}"/>
                  </a:ext>
                </a:extLst>
              </p:cNvPr>
              <p:cNvPicPr>
                <a:picLocks noChangeAspect="1"/>
              </p:cNvPicPr>
              <p:nvPr/>
            </p:nvPicPr>
            <p:blipFill rotWithShape="1">
              <a:blip r:embed="rId4"/>
              <a:srcRect l="21150" r="26332" b="-2001"/>
              <a:stretch/>
            </p:blipFill>
            <p:spPr>
              <a:xfrm>
                <a:off x="9594" y="275227"/>
                <a:ext cx="786384" cy="963514"/>
              </a:xfrm>
              <a:prstGeom prst="rect">
                <a:avLst/>
              </a:prstGeom>
              <a:ln>
                <a:noFill/>
              </a:ln>
              <a:effectLst>
                <a:softEdge rad="112500"/>
              </a:effectLst>
            </p:spPr>
          </p:pic>
          <p:pic>
            <p:nvPicPr>
              <p:cNvPr id="25" name="Picture 24">
                <a:extLst>
                  <a:ext uri="{FF2B5EF4-FFF2-40B4-BE49-F238E27FC236}">
                    <a16:creationId xmlns:a16="http://schemas.microsoft.com/office/drawing/2014/main" id="{4895ED6E-F90D-5F4D-9CEA-5906E2C81954}"/>
                  </a:ext>
                </a:extLst>
              </p:cNvPr>
              <p:cNvPicPr>
                <a:picLocks noChangeAspect="1"/>
              </p:cNvPicPr>
              <p:nvPr/>
            </p:nvPicPr>
            <p:blipFill rotWithShape="1">
              <a:blip r:embed="rId5"/>
              <a:srcRect l="-1" t="9514" r="41742" b="47141"/>
              <a:stretch/>
            </p:blipFill>
            <p:spPr>
              <a:xfrm>
                <a:off x="-19250" y="2197016"/>
                <a:ext cx="808480" cy="882328"/>
              </a:xfrm>
              <a:prstGeom prst="rect">
                <a:avLst/>
              </a:prstGeom>
              <a:ln>
                <a:noFill/>
              </a:ln>
              <a:effectLst>
                <a:softEdge rad="112500"/>
              </a:effectLst>
            </p:spPr>
          </p:pic>
          <p:pic>
            <p:nvPicPr>
              <p:cNvPr id="26" name="Picture 25">
                <a:extLst>
                  <a:ext uri="{FF2B5EF4-FFF2-40B4-BE49-F238E27FC236}">
                    <a16:creationId xmlns:a16="http://schemas.microsoft.com/office/drawing/2014/main" id="{2BF74D0F-B174-AA4D-A44F-AC6BE0318424}"/>
                  </a:ext>
                </a:extLst>
              </p:cNvPr>
              <p:cNvPicPr>
                <a:picLocks noChangeAspect="1"/>
              </p:cNvPicPr>
              <p:nvPr/>
            </p:nvPicPr>
            <p:blipFill rotWithShape="1">
              <a:blip r:embed="rId6"/>
              <a:srcRect l="15925" t="5321" r="17485" b="54148"/>
              <a:stretch/>
            </p:blipFill>
            <p:spPr>
              <a:xfrm>
                <a:off x="-75652" y="3068712"/>
                <a:ext cx="1006897" cy="963514"/>
              </a:xfrm>
              <a:prstGeom prst="rect">
                <a:avLst/>
              </a:prstGeom>
              <a:ln>
                <a:noFill/>
              </a:ln>
              <a:effectLst>
                <a:softEdge rad="112500"/>
              </a:effectLst>
            </p:spPr>
          </p:pic>
          <p:pic>
            <p:nvPicPr>
              <p:cNvPr id="27" name="Picture 26">
                <a:extLst>
                  <a:ext uri="{FF2B5EF4-FFF2-40B4-BE49-F238E27FC236}">
                    <a16:creationId xmlns:a16="http://schemas.microsoft.com/office/drawing/2014/main" id="{5D28F670-1A93-1643-BA40-D38B0558E778}"/>
                  </a:ext>
                </a:extLst>
              </p:cNvPr>
              <p:cNvPicPr>
                <a:picLocks noChangeAspect="1"/>
              </p:cNvPicPr>
              <p:nvPr/>
            </p:nvPicPr>
            <p:blipFill rotWithShape="1">
              <a:blip r:embed="rId7"/>
              <a:srcRect l="20209" r="7782"/>
              <a:stretch/>
            </p:blipFill>
            <p:spPr>
              <a:xfrm>
                <a:off x="-18398" y="4055672"/>
                <a:ext cx="867235" cy="882327"/>
              </a:xfrm>
              <a:prstGeom prst="rect">
                <a:avLst/>
              </a:prstGeom>
              <a:ln>
                <a:noFill/>
              </a:ln>
              <a:effectLst>
                <a:softEdge rad="112500"/>
              </a:effectLst>
            </p:spPr>
          </p:pic>
          <p:pic>
            <p:nvPicPr>
              <p:cNvPr id="31" name="Picture 30">
                <a:extLst>
                  <a:ext uri="{FF2B5EF4-FFF2-40B4-BE49-F238E27FC236}">
                    <a16:creationId xmlns:a16="http://schemas.microsoft.com/office/drawing/2014/main" id="{788F159B-BD1B-6044-B50A-EA3DFE45CE39}"/>
                  </a:ext>
                </a:extLst>
              </p:cNvPr>
              <p:cNvPicPr>
                <a:picLocks noChangeAspect="1"/>
              </p:cNvPicPr>
              <p:nvPr/>
            </p:nvPicPr>
            <p:blipFill rotWithShape="1">
              <a:blip r:embed="rId8"/>
              <a:srcRect l="24594" r="39739" b="25759"/>
              <a:stretch/>
            </p:blipFill>
            <p:spPr>
              <a:xfrm>
                <a:off x="9594" y="4932759"/>
                <a:ext cx="786384" cy="963515"/>
              </a:xfrm>
              <a:prstGeom prst="rect">
                <a:avLst/>
              </a:prstGeom>
              <a:ln>
                <a:noFill/>
              </a:ln>
              <a:effectLst>
                <a:softEdge rad="112500"/>
              </a:effectLst>
            </p:spPr>
          </p:pic>
          <p:pic>
            <p:nvPicPr>
              <p:cNvPr id="32" name="Picture 31">
                <a:extLst>
                  <a:ext uri="{FF2B5EF4-FFF2-40B4-BE49-F238E27FC236}">
                    <a16:creationId xmlns:a16="http://schemas.microsoft.com/office/drawing/2014/main" id="{3AF31E31-B1CA-3846-9A25-E5DE63A133A2}"/>
                  </a:ext>
                </a:extLst>
              </p:cNvPr>
              <p:cNvPicPr>
                <a:picLocks noChangeAspect="1"/>
              </p:cNvPicPr>
              <p:nvPr/>
            </p:nvPicPr>
            <p:blipFill rotWithShape="1">
              <a:blip r:embed="rId9"/>
              <a:srcRect l="18134" t="11809" r="30185" b="13721"/>
              <a:stretch/>
            </p:blipFill>
            <p:spPr>
              <a:xfrm>
                <a:off x="-7453" y="5943167"/>
                <a:ext cx="867235" cy="808712"/>
              </a:xfrm>
              <a:prstGeom prst="rect">
                <a:avLst/>
              </a:prstGeom>
              <a:ln>
                <a:noFill/>
              </a:ln>
              <a:effectLst>
                <a:softEdge rad="112500"/>
              </a:effectLst>
            </p:spPr>
          </p:pic>
        </p:grpSp>
        <p:pic>
          <p:nvPicPr>
            <p:cNvPr id="35" name="Picture 34">
              <a:extLst>
                <a:ext uri="{FF2B5EF4-FFF2-40B4-BE49-F238E27FC236}">
                  <a16:creationId xmlns:a16="http://schemas.microsoft.com/office/drawing/2014/main" id="{F2170096-4672-6246-B75E-10EC04705758}"/>
                </a:ext>
              </a:extLst>
            </p:cNvPr>
            <p:cNvPicPr>
              <a:picLocks noChangeAspect="1"/>
            </p:cNvPicPr>
            <p:nvPr/>
          </p:nvPicPr>
          <p:blipFill rotWithShape="1">
            <a:blip r:embed="rId10"/>
            <a:srcRect l="93657" r="360" b="4224"/>
            <a:stretch/>
          </p:blipFill>
          <p:spPr>
            <a:xfrm>
              <a:off x="774404" y="-19880"/>
              <a:ext cx="468923" cy="6568349"/>
            </a:xfrm>
            <a:prstGeom prst="rect">
              <a:avLst/>
            </a:prstGeom>
          </p:spPr>
        </p:pic>
      </p:grpSp>
      <p:sp>
        <p:nvSpPr>
          <p:cNvPr id="2" name="TextBox 1">
            <a:extLst>
              <a:ext uri="{FF2B5EF4-FFF2-40B4-BE49-F238E27FC236}">
                <a16:creationId xmlns:a16="http://schemas.microsoft.com/office/drawing/2014/main" id="{064875FF-7FA0-6642-ABD5-20E75E670A95}"/>
              </a:ext>
            </a:extLst>
          </p:cNvPr>
          <p:cNvSpPr txBox="1"/>
          <p:nvPr/>
        </p:nvSpPr>
        <p:spPr>
          <a:xfrm>
            <a:off x="6875290" y="6492875"/>
            <a:ext cx="5316710" cy="369332"/>
          </a:xfrm>
          <a:prstGeom prst="rect">
            <a:avLst/>
          </a:prstGeom>
          <a:noFill/>
        </p:spPr>
        <p:txBody>
          <a:bodyPr wrap="square" rtlCol="0">
            <a:spAutoFit/>
          </a:bodyPr>
          <a:lstStyle/>
          <a:p>
            <a:pPr algn="r"/>
            <a:r>
              <a:rPr lang="en-US" dirty="0">
                <a:cs typeface="Franklin Gothic Medium"/>
              </a:rPr>
              <a:t>Brook et al. 2018. </a:t>
            </a:r>
            <a:r>
              <a:rPr lang="en-US" i="1" dirty="0">
                <a:cs typeface="Franklin Gothic Medium"/>
              </a:rPr>
              <a:t>Conservation Biology.</a:t>
            </a:r>
            <a:r>
              <a:rPr lang="en-US" dirty="0">
                <a:cs typeface="Franklin Gothic Medium"/>
              </a:rPr>
              <a:t> </a:t>
            </a:r>
            <a:endParaRPr lang="en-US" dirty="0">
              <a:latin typeface="+mj-lt"/>
              <a:cs typeface="Franklin Gothic Medium"/>
            </a:endParaRPr>
          </a:p>
        </p:txBody>
      </p:sp>
      <p:grpSp>
        <p:nvGrpSpPr>
          <p:cNvPr id="3" name="Group 2">
            <a:extLst>
              <a:ext uri="{FF2B5EF4-FFF2-40B4-BE49-F238E27FC236}">
                <a16:creationId xmlns:a16="http://schemas.microsoft.com/office/drawing/2014/main" id="{A695266E-B9ED-2686-46B1-F6AF13A408BC}"/>
              </a:ext>
            </a:extLst>
          </p:cNvPr>
          <p:cNvGrpSpPr/>
          <p:nvPr/>
        </p:nvGrpSpPr>
        <p:grpSpPr>
          <a:xfrm>
            <a:off x="5413874" y="1313827"/>
            <a:ext cx="3644533" cy="2347324"/>
            <a:chOff x="6037801" y="0"/>
            <a:chExt cx="3029177" cy="2186833"/>
          </a:xfrm>
        </p:grpSpPr>
        <p:pic>
          <p:nvPicPr>
            <p:cNvPr id="5" name="Picture 4">
              <a:extLst>
                <a:ext uri="{FF2B5EF4-FFF2-40B4-BE49-F238E27FC236}">
                  <a16:creationId xmlns:a16="http://schemas.microsoft.com/office/drawing/2014/main" id="{02F98C1F-AB4F-D3D4-7D17-8F930A3F013A}"/>
                </a:ext>
              </a:extLst>
            </p:cNvPr>
            <p:cNvPicPr>
              <a:picLocks noChangeAspect="1"/>
            </p:cNvPicPr>
            <p:nvPr/>
          </p:nvPicPr>
          <p:blipFill>
            <a:blip r:embed="rId11"/>
            <a:stretch>
              <a:fillRect/>
            </a:stretch>
          </p:blipFill>
          <p:spPr>
            <a:xfrm>
              <a:off x="6037801" y="330398"/>
              <a:ext cx="594069" cy="1165860"/>
            </a:xfrm>
            <a:prstGeom prst="rect">
              <a:avLst/>
            </a:prstGeom>
          </p:spPr>
        </p:pic>
        <p:sp>
          <p:nvSpPr>
            <p:cNvPr id="6" name="Oval 5">
              <a:extLst>
                <a:ext uri="{FF2B5EF4-FFF2-40B4-BE49-F238E27FC236}">
                  <a16:creationId xmlns:a16="http://schemas.microsoft.com/office/drawing/2014/main" id="{591DBD61-3263-98E6-8AA0-0D1F013AC282}"/>
                </a:ext>
              </a:extLst>
            </p:cNvPr>
            <p:cNvSpPr/>
            <p:nvPr/>
          </p:nvSpPr>
          <p:spPr>
            <a:xfrm>
              <a:off x="6431044" y="500562"/>
              <a:ext cx="325120" cy="32512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7F64517A-2FCA-377A-FD78-12464AA77B87}"/>
                </a:ext>
              </a:extLst>
            </p:cNvPr>
            <p:cNvPicPr>
              <a:picLocks noChangeAspect="1"/>
            </p:cNvPicPr>
            <p:nvPr/>
          </p:nvPicPr>
          <p:blipFill rotWithShape="1">
            <a:blip r:embed="rId12"/>
            <a:srcRect l="18805" t="12685" r="12860" b="15424"/>
            <a:stretch/>
          </p:blipFill>
          <p:spPr>
            <a:xfrm>
              <a:off x="6988277" y="0"/>
              <a:ext cx="2078700" cy="2186833"/>
            </a:xfrm>
            <a:prstGeom prst="rect">
              <a:avLst/>
            </a:prstGeom>
          </p:spPr>
        </p:pic>
        <p:cxnSp>
          <p:nvCxnSpPr>
            <p:cNvPr id="8" name="Straight Connector 7">
              <a:extLst>
                <a:ext uri="{FF2B5EF4-FFF2-40B4-BE49-F238E27FC236}">
                  <a16:creationId xmlns:a16="http://schemas.microsoft.com/office/drawing/2014/main" id="{7E0BE3CB-A2AB-1380-CE8D-7CB863C45C5E}"/>
                </a:ext>
              </a:extLst>
            </p:cNvPr>
            <p:cNvCxnSpPr>
              <a:cxnSpLocks/>
              <a:stCxn id="6" idx="7"/>
            </p:cNvCxnSpPr>
            <p:nvPr/>
          </p:nvCxnSpPr>
          <p:spPr>
            <a:xfrm flipV="1">
              <a:off x="6708551" y="60181"/>
              <a:ext cx="279725" cy="487994"/>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D594DEB-8ECF-5813-0F1B-D52607A6A536}"/>
                </a:ext>
              </a:extLst>
            </p:cNvPr>
            <p:cNvCxnSpPr>
              <a:cxnSpLocks/>
            </p:cNvCxnSpPr>
            <p:nvPr/>
          </p:nvCxnSpPr>
          <p:spPr>
            <a:xfrm>
              <a:off x="6656569" y="797543"/>
              <a:ext cx="327372" cy="138929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A3C4DE79-AD64-7493-DB9C-2FADF43F1C05}"/>
                </a:ext>
              </a:extLst>
            </p:cNvPr>
            <p:cNvSpPr/>
            <p:nvPr/>
          </p:nvSpPr>
          <p:spPr>
            <a:xfrm>
              <a:off x="6988278" y="0"/>
              <a:ext cx="2078700" cy="2186833"/>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Rectangle 11">
            <a:extLst>
              <a:ext uri="{FF2B5EF4-FFF2-40B4-BE49-F238E27FC236}">
                <a16:creationId xmlns:a16="http://schemas.microsoft.com/office/drawing/2014/main" id="{22584EF3-F79C-C499-271E-8FD6FB64E356}"/>
              </a:ext>
            </a:extLst>
          </p:cNvPr>
          <p:cNvSpPr/>
          <p:nvPr/>
        </p:nvSpPr>
        <p:spPr>
          <a:xfrm>
            <a:off x="1556195" y="1260926"/>
            <a:ext cx="3765420" cy="2123658"/>
          </a:xfrm>
          <a:prstGeom prst="rect">
            <a:avLst/>
          </a:prstGeom>
        </p:spPr>
        <p:txBody>
          <a:bodyPr wrap="square">
            <a:spAutoFit/>
          </a:bodyPr>
          <a:lstStyle/>
          <a:p>
            <a:r>
              <a:rPr lang="en-US" sz="2200" b="1" dirty="0"/>
              <a:t>Assumptions:</a:t>
            </a:r>
          </a:p>
          <a:p>
            <a:pPr marL="342900" indent="-342900">
              <a:buFont typeface="Arial" panose="020B0604020202020204" pitchFamily="34" charset="0"/>
              <a:buChar char="•"/>
            </a:pPr>
            <a:r>
              <a:rPr lang="en-US" sz="2200" dirty="0"/>
              <a:t>Starting population of 200 lemurs per site</a:t>
            </a:r>
          </a:p>
          <a:p>
            <a:endParaRPr lang="en-US" sz="2200" dirty="0"/>
          </a:p>
          <a:p>
            <a:endParaRPr lang="en-US" sz="2200" dirty="0"/>
          </a:p>
          <a:p>
            <a:endParaRPr lang="en-US" sz="2200" dirty="0"/>
          </a:p>
        </p:txBody>
      </p:sp>
      <p:sp>
        <p:nvSpPr>
          <p:cNvPr id="13" name="Title 1">
            <a:extLst>
              <a:ext uri="{FF2B5EF4-FFF2-40B4-BE49-F238E27FC236}">
                <a16:creationId xmlns:a16="http://schemas.microsoft.com/office/drawing/2014/main" id="{819E03BD-88F0-839C-34F1-AF29FDB42790}"/>
              </a:ext>
            </a:extLst>
          </p:cNvPr>
          <p:cNvSpPr txBox="1">
            <a:spLocks/>
          </p:cNvSpPr>
          <p:nvPr/>
        </p:nvSpPr>
        <p:spPr>
          <a:xfrm>
            <a:off x="1590201" y="1"/>
            <a:ext cx="9542619" cy="882327"/>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US" sz="2800" dirty="0">
                <a:latin typeface="+mn-lt"/>
              </a:rPr>
              <a:t>We built a regional </a:t>
            </a:r>
            <a:r>
              <a:rPr lang="en-US" sz="2800" b="1" dirty="0">
                <a:solidFill>
                  <a:srgbClr val="C00000"/>
                </a:solidFill>
                <a:latin typeface="+mn-lt"/>
              </a:rPr>
              <a:t>metapopulation model</a:t>
            </a:r>
            <a:r>
              <a:rPr lang="en-US" sz="2800" dirty="0">
                <a:latin typeface="+mn-lt"/>
              </a:rPr>
              <a:t> to simulate population dynamics into the future for a subset of species. </a:t>
            </a:r>
          </a:p>
        </p:txBody>
      </p:sp>
    </p:spTree>
    <p:extLst>
      <p:ext uri="{BB962C8B-B14F-4D97-AF65-F5344CB8AC3E}">
        <p14:creationId xmlns:p14="http://schemas.microsoft.com/office/powerpoint/2010/main" val="31644869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C3A5390D-902F-DA49-BBC4-363E39D80B53}"/>
              </a:ext>
            </a:extLst>
          </p:cNvPr>
          <p:cNvGrpSpPr/>
          <p:nvPr/>
        </p:nvGrpSpPr>
        <p:grpSpPr>
          <a:xfrm>
            <a:off x="156609" y="1150462"/>
            <a:ext cx="1154121" cy="5527079"/>
            <a:chOff x="-65938" y="-19880"/>
            <a:chExt cx="1309265" cy="6568349"/>
          </a:xfrm>
        </p:grpSpPr>
        <p:grpSp>
          <p:nvGrpSpPr>
            <p:cNvPr id="19" name="Group 18">
              <a:extLst>
                <a:ext uri="{FF2B5EF4-FFF2-40B4-BE49-F238E27FC236}">
                  <a16:creationId xmlns:a16="http://schemas.microsoft.com/office/drawing/2014/main" id="{816368D3-C8B4-9A4E-AE3D-CB2601D8664A}"/>
                </a:ext>
              </a:extLst>
            </p:cNvPr>
            <p:cNvGrpSpPr/>
            <p:nvPr/>
          </p:nvGrpSpPr>
          <p:grpSpPr>
            <a:xfrm>
              <a:off x="-65938" y="-17237"/>
              <a:ext cx="1006897" cy="6476652"/>
              <a:chOff x="-75652" y="275227"/>
              <a:chExt cx="1006897" cy="6476652"/>
            </a:xfrm>
          </p:grpSpPr>
          <p:pic>
            <p:nvPicPr>
              <p:cNvPr id="23" name="Picture 22">
                <a:extLst>
                  <a:ext uri="{FF2B5EF4-FFF2-40B4-BE49-F238E27FC236}">
                    <a16:creationId xmlns:a16="http://schemas.microsoft.com/office/drawing/2014/main" id="{AC25E674-DEAB-974E-975A-63925DA1F035}"/>
                  </a:ext>
                </a:extLst>
              </p:cNvPr>
              <p:cNvPicPr>
                <a:picLocks noChangeAspect="1"/>
              </p:cNvPicPr>
              <p:nvPr/>
            </p:nvPicPr>
            <p:blipFill rotWithShape="1">
              <a:blip r:embed="rId3"/>
              <a:srcRect l="20388" t="6368" r="23208" b="38492"/>
              <a:stretch/>
            </p:blipFill>
            <p:spPr>
              <a:xfrm>
                <a:off x="-5574" y="1268928"/>
                <a:ext cx="850636" cy="824803"/>
              </a:xfrm>
              <a:prstGeom prst="rect">
                <a:avLst/>
              </a:prstGeom>
              <a:ln>
                <a:noFill/>
              </a:ln>
              <a:effectLst>
                <a:softEdge rad="112500"/>
              </a:effectLst>
            </p:spPr>
          </p:pic>
          <p:pic>
            <p:nvPicPr>
              <p:cNvPr id="24" name="Picture 23">
                <a:extLst>
                  <a:ext uri="{FF2B5EF4-FFF2-40B4-BE49-F238E27FC236}">
                    <a16:creationId xmlns:a16="http://schemas.microsoft.com/office/drawing/2014/main" id="{8D83E6E3-7851-6640-81D6-806D21FD51AC}"/>
                  </a:ext>
                </a:extLst>
              </p:cNvPr>
              <p:cNvPicPr>
                <a:picLocks noChangeAspect="1"/>
              </p:cNvPicPr>
              <p:nvPr/>
            </p:nvPicPr>
            <p:blipFill rotWithShape="1">
              <a:blip r:embed="rId4"/>
              <a:srcRect l="21150" r="26332" b="-2001"/>
              <a:stretch/>
            </p:blipFill>
            <p:spPr>
              <a:xfrm>
                <a:off x="9594" y="275227"/>
                <a:ext cx="786384" cy="963514"/>
              </a:xfrm>
              <a:prstGeom prst="rect">
                <a:avLst/>
              </a:prstGeom>
              <a:ln>
                <a:noFill/>
              </a:ln>
              <a:effectLst>
                <a:softEdge rad="112500"/>
              </a:effectLst>
            </p:spPr>
          </p:pic>
          <p:pic>
            <p:nvPicPr>
              <p:cNvPr id="25" name="Picture 24">
                <a:extLst>
                  <a:ext uri="{FF2B5EF4-FFF2-40B4-BE49-F238E27FC236}">
                    <a16:creationId xmlns:a16="http://schemas.microsoft.com/office/drawing/2014/main" id="{4895ED6E-F90D-5F4D-9CEA-5906E2C81954}"/>
                  </a:ext>
                </a:extLst>
              </p:cNvPr>
              <p:cNvPicPr>
                <a:picLocks noChangeAspect="1"/>
              </p:cNvPicPr>
              <p:nvPr/>
            </p:nvPicPr>
            <p:blipFill rotWithShape="1">
              <a:blip r:embed="rId5"/>
              <a:srcRect l="-1" t="9514" r="41742" b="47141"/>
              <a:stretch/>
            </p:blipFill>
            <p:spPr>
              <a:xfrm>
                <a:off x="-19250" y="2197016"/>
                <a:ext cx="808480" cy="882328"/>
              </a:xfrm>
              <a:prstGeom prst="rect">
                <a:avLst/>
              </a:prstGeom>
              <a:ln>
                <a:noFill/>
              </a:ln>
              <a:effectLst>
                <a:softEdge rad="112500"/>
              </a:effectLst>
            </p:spPr>
          </p:pic>
          <p:pic>
            <p:nvPicPr>
              <p:cNvPr id="26" name="Picture 25">
                <a:extLst>
                  <a:ext uri="{FF2B5EF4-FFF2-40B4-BE49-F238E27FC236}">
                    <a16:creationId xmlns:a16="http://schemas.microsoft.com/office/drawing/2014/main" id="{2BF74D0F-B174-AA4D-A44F-AC6BE0318424}"/>
                  </a:ext>
                </a:extLst>
              </p:cNvPr>
              <p:cNvPicPr>
                <a:picLocks noChangeAspect="1"/>
              </p:cNvPicPr>
              <p:nvPr/>
            </p:nvPicPr>
            <p:blipFill rotWithShape="1">
              <a:blip r:embed="rId6"/>
              <a:srcRect l="15925" t="5321" r="17485" b="54148"/>
              <a:stretch/>
            </p:blipFill>
            <p:spPr>
              <a:xfrm>
                <a:off x="-75652" y="3068712"/>
                <a:ext cx="1006897" cy="963514"/>
              </a:xfrm>
              <a:prstGeom prst="rect">
                <a:avLst/>
              </a:prstGeom>
              <a:ln>
                <a:noFill/>
              </a:ln>
              <a:effectLst>
                <a:softEdge rad="112500"/>
              </a:effectLst>
            </p:spPr>
          </p:pic>
          <p:pic>
            <p:nvPicPr>
              <p:cNvPr id="27" name="Picture 26">
                <a:extLst>
                  <a:ext uri="{FF2B5EF4-FFF2-40B4-BE49-F238E27FC236}">
                    <a16:creationId xmlns:a16="http://schemas.microsoft.com/office/drawing/2014/main" id="{5D28F670-1A93-1643-BA40-D38B0558E778}"/>
                  </a:ext>
                </a:extLst>
              </p:cNvPr>
              <p:cNvPicPr>
                <a:picLocks noChangeAspect="1"/>
              </p:cNvPicPr>
              <p:nvPr/>
            </p:nvPicPr>
            <p:blipFill rotWithShape="1">
              <a:blip r:embed="rId7"/>
              <a:srcRect l="20209" r="7782"/>
              <a:stretch/>
            </p:blipFill>
            <p:spPr>
              <a:xfrm>
                <a:off x="-18398" y="4055672"/>
                <a:ext cx="867235" cy="882327"/>
              </a:xfrm>
              <a:prstGeom prst="rect">
                <a:avLst/>
              </a:prstGeom>
              <a:ln>
                <a:noFill/>
              </a:ln>
              <a:effectLst>
                <a:softEdge rad="112500"/>
              </a:effectLst>
            </p:spPr>
          </p:pic>
          <p:pic>
            <p:nvPicPr>
              <p:cNvPr id="31" name="Picture 30">
                <a:extLst>
                  <a:ext uri="{FF2B5EF4-FFF2-40B4-BE49-F238E27FC236}">
                    <a16:creationId xmlns:a16="http://schemas.microsoft.com/office/drawing/2014/main" id="{788F159B-BD1B-6044-B50A-EA3DFE45CE39}"/>
                  </a:ext>
                </a:extLst>
              </p:cNvPr>
              <p:cNvPicPr>
                <a:picLocks noChangeAspect="1"/>
              </p:cNvPicPr>
              <p:nvPr/>
            </p:nvPicPr>
            <p:blipFill rotWithShape="1">
              <a:blip r:embed="rId8"/>
              <a:srcRect l="24594" r="39739" b="25759"/>
              <a:stretch/>
            </p:blipFill>
            <p:spPr>
              <a:xfrm>
                <a:off x="9594" y="4932759"/>
                <a:ext cx="786384" cy="963515"/>
              </a:xfrm>
              <a:prstGeom prst="rect">
                <a:avLst/>
              </a:prstGeom>
              <a:ln>
                <a:noFill/>
              </a:ln>
              <a:effectLst>
                <a:softEdge rad="112500"/>
              </a:effectLst>
            </p:spPr>
          </p:pic>
          <p:pic>
            <p:nvPicPr>
              <p:cNvPr id="32" name="Picture 31">
                <a:extLst>
                  <a:ext uri="{FF2B5EF4-FFF2-40B4-BE49-F238E27FC236}">
                    <a16:creationId xmlns:a16="http://schemas.microsoft.com/office/drawing/2014/main" id="{3AF31E31-B1CA-3846-9A25-E5DE63A133A2}"/>
                  </a:ext>
                </a:extLst>
              </p:cNvPr>
              <p:cNvPicPr>
                <a:picLocks noChangeAspect="1"/>
              </p:cNvPicPr>
              <p:nvPr/>
            </p:nvPicPr>
            <p:blipFill rotWithShape="1">
              <a:blip r:embed="rId9"/>
              <a:srcRect l="18134" t="11809" r="30185" b="13721"/>
              <a:stretch/>
            </p:blipFill>
            <p:spPr>
              <a:xfrm>
                <a:off x="-7453" y="5943167"/>
                <a:ext cx="867235" cy="808712"/>
              </a:xfrm>
              <a:prstGeom prst="rect">
                <a:avLst/>
              </a:prstGeom>
              <a:ln>
                <a:noFill/>
              </a:ln>
              <a:effectLst>
                <a:softEdge rad="112500"/>
              </a:effectLst>
            </p:spPr>
          </p:pic>
        </p:grpSp>
        <p:pic>
          <p:nvPicPr>
            <p:cNvPr id="35" name="Picture 34">
              <a:extLst>
                <a:ext uri="{FF2B5EF4-FFF2-40B4-BE49-F238E27FC236}">
                  <a16:creationId xmlns:a16="http://schemas.microsoft.com/office/drawing/2014/main" id="{F2170096-4672-6246-B75E-10EC04705758}"/>
                </a:ext>
              </a:extLst>
            </p:cNvPr>
            <p:cNvPicPr>
              <a:picLocks noChangeAspect="1"/>
            </p:cNvPicPr>
            <p:nvPr/>
          </p:nvPicPr>
          <p:blipFill rotWithShape="1">
            <a:blip r:embed="rId10"/>
            <a:srcRect l="93657" r="360" b="4224"/>
            <a:stretch/>
          </p:blipFill>
          <p:spPr>
            <a:xfrm>
              <a:off x="774404" y="-19880"/>
              <a:ext cx="468923" cy="6568349"/>
            </a:xfrm>
            <a:prstGeom prst="rect">
              <a:avLst/>
            </a:prstGeom>
          </p:spPr>
        </p:pic>
      </p:grpSp>
      <p:sp>
        <p:nvSpPr>
          <p:cNvPr id="2" name="TextBox 1">
            <a:extLst>
              <a:ext uri="{FF2B5EF4-FFF2-40B4-BE49-F238E27FC236}">
                <a16:creationId xmlns:a16="http://schemas.microsoft.com/office/drawing/2014/main" id="{064875FF-7FA0-6642-ABD5-20E75E670A95}"/>
              </a:ext>
            </a:extLst>
          </p:cNvPr>
          <p:cNvSpPr txBox="1"/>
          <p:nvPr/>
        </p:nvSpPr>
        <p:spPr>
          <a:xfrm>
            <a:off x="6875290" y="6492875"/>
            <a:ext cx="5316710" cy="369332"/>
          </a:xfrm>
          <a:prstGeom prst="rect">
            <a:avLst/>
          </a:prstGeom>
          <a:noFill/>
        </p:spPr>
        <p:txBody>
          <a:bodyPr wrap="square" rtlCol="0">
            <a:spAutoFit/>
          </a:bodyPr>
          <a:lstStyle/>
          <a:p>
            <a:pPr algn="r"/>
            <a:r>
              <a:rPr lang="en-US" dirty="0">
                <a:cs typeface="Franklin Gothic Medium"/>
              </a:rPr>
              <a:t>Brook et al. 2018. </a:t>
            </a:r>
            <a:r>
              <a:rPr lang="en-US" i="1" dirty="0">
                <a:cs typeface="Franklin Gothic Medium"/>
              </a:rPr>
              <a:t>Conservation Biology.</a:t>
            </a:r>
            <a:r>
              <a:rPr lang="en-US" dirty="0">
                <a:cs typeface="Franklin Gothic Medium"/>
              </a:rPr>
              <a:t> </a:t>
            </a:r>
            <a:endParaRPr lang="en-US" dirty="0">
              <a:latin typeface="+mj-lt"/>
              <a:cs typeface="Franklin Gothic Medium"/>
            </a:endParaRPr>
          </a:p>
        </p:txBody>
      </p:sp>
      <p:sp>
        <p:nvSpPr>
          <p:cNvPr id="3" name="Rectangle 2">
            <a:extLst>
              <a:ext uri="{FF2B5EF4-FFF2-40B4-BE49-F238E27FC236}">
                <a16:creationId xmlns:a16="http://schemas.microsoft.com/office/drawing/2014/main" id="{583C2796-A4C3-F2AB-90A3-82BB2DDA8291}"/>
              </a:ext>
            </a:extLst>
          </p:cNvPr>
          <p:cNvSpPr/>
          <p:nvPr/>
        </p:nvSpPr>
        <p:spPr>
          <a:xfrm>
            <a:off x="1584625" y="1150462"/>
            <a:ext cx="3765420" cy="2800767"/>
          </a:xfrm>
          <a:prstGeom prst="rect">
            <a:avLst/>
          </a:prstGeom>
        </p:spPr>
        <p:txBody>
          <a:bodyPr wrap="square">
            <a:spAutoFit/>
          </a:bodyPr>
          <a:lstStyle/>
          <a:p>
            <a:r>
              <a:rPr lang="en-US" sz="2200" b="1" dirty="0"/>
              <a:t>Assumptions:</a:t>
            </a:r>
          </a:p>
          <a:p>
            <a:pPr marL="342900" indent="-342900">
              <a:buFont typeface="Arial" panose="020B0604020202020204" pitchFamily="34" charset="0"/>
              <a:buChar char="•"/>
            </a:pPr>
            <a:r>
              <a:rPr lang="en-US" sz="2200" dirty="0">
                <a:solidFill>
                  <a:schemeClr val="bg1">
                    <a:lumMod val="65000"/>
                  </a:schemeClr>
                </a:solidFill>
              </a:rPr>
              <a:t>Starting population of 200 lemurs per site</a:t>
            </a:r>
          </a:p>
          <a:p>
            <a:pPr marL="342900" indent="-342900">
              <a:buFont typeface="Arial" panose="020B0604020202020204" pitchFamily="34" charset="0"/>
              <a:buChar char="•"/>
            </a:pPr>
            <a:r>
              <a:rPr lang="en-US" sz="2200" dirty="0"/>
              <a:t>Site-specific mortality rates derived from field studies</a:t>
            </a:r>
          </a:p>
          <a:p>
            <a:endParaRPr lang="en-US" sz="2200" dirty="0"/>
          </a:p>
          <a:p>
            <a:endParaRPr lang="en-US" sz="2200" dirty="0"/>
          </a:p>
          <a:p>
            <a:endParaRPr lang="en-US" sz="2200" dirty="0"/>
          </a:p>
        </p:txBody>
      </p:sp>
      <p:grpSp>
        <p:nvGrpSpPr>
          <p:cNvPr id="5" name="Group 4">
            <a:extLst>
              <a:ext uri="{FF2B5EF4-FFF2-40B4-BE49-F238E27FC236}">
                <a16:creationId xmlns:a16="http://schemas.microsoft.com/office/drawing/2014/main" id="{109C519B-AE7A-C540-68AD-EFCF578401F3}"/>
              </a:ext>
            </a:extLst>
          </p:cNvPr>
          <p:cNvGrpSpPr/>
          <p:nvPr/>
        </p:nvGrpSpPr>
        <p:grpSpPr>
          <a:xfrm>
            <a:off x="5442304" y="1203362"/>
            <a:ext cx="3644533" cy="2347636"/>
            <a:chOff x="5289902" y="1196763"/>
            <a:chExt cx="3644533" cy="2347636"/>
          </a:xfrm>
        </p:grpSpPr>
        <p:grpSp>
          <p:nvGrpSpPr>
            <p:cNvPr id="6" name="Group 5">
              <a:extLst>
                <a:ext uri="{FF2B5EF4-FFF2-40B4-BE49-F238E27FC236}">
                  <a16:creationId xmlns:a16="http://schemas.microsoft.com/office/drawing/2014/main" id="{2B719B16-5409-2E07-509C-72EA1B63F28F}"/>
                </a:ext>
              </a:extLst>
            </p:cNvPr>
            <p:cNvGrpSpPr/>
            <p:nvPr/>
          </p:nvGrpSpPr>
          <p:grpSpPr>
            <a:xfrm>
              <a:off x="5289902" y="1196763"/>
              <a:ext cx="3644533" cy="2347324"/>
              <a:chOff x="6037801" y="0"/>
              <a:chExt cx="3029177" cy="2186833"/>
            </a:xfrm>
          </p:grpSpPr>
          <p:pic>
            <p:nvPicPr>
              <p:cNvPr id="8" name="Picture 7">
                <a:extLst>
                  <a:ext uri="{FF2B5EF4-FFF2-40B4-BE49-F238E27FC236}">
                    <a16:creationId xmlns:a16="http://schemas.microsoft.com/office/drawing/2014/main" id="{6AB1026B-E3B3-E51D-D00D-61BA859B2CD6}"/>
                  </a:ext>
                </a:extLst>
              </p:cNvPr>
              <p:cNvPicPr>
                <a:picLocks noChangeAspect="1"/>
              </p:cNvPicPr>
              <p:nvPr/>
            </p:nvPicPr>
            <p:blipFill>
              <a:blip r:embed="rId11"/>
              <a:stretch>
                <a:fillRect/>
              </a:stretch>
            </p:blipFill>
            <p:spPr>
              <a:xfrm>
                <a:off x="6037801" y="330398"/>
                <a:ext cx="594069" cy="1165860"/>
              </a:xfrm>
              <a:prstGeom prst="rect">
                <a:avLst/>
              </a:prstGeom>
            </p:spPr>
          </p:pic>
          <p:sp>
            <p:nvSpPr>
              <p:cNvPr id="10" name="Oval 9">
                <a:extLst>
                  <a:ext uri="{FF2B5EF4-FFF2-40B4-BE49-F238E27FC236}">
                    <a16:creationId xmlns:a16="http://schemas.microsoft.com/office/drawing/2014/main" id="{00D1DA84-D247-E89D-B7EB-8C980C389865}"/>
                  </a:ext>
                </a:extLst>
              </p:cNvPr>
              <p:cNvSpPr/>
              <p:nvPr/>
            </p:nvSpPr>
            <p:spPr>
              <a:xfrm>
                <a:off x="6431044" y="500562"/>
                <a:ext cx="325120" cy="32512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66A35AD4-87F7-EA08-89C0-98C7B6E355C7}"/>
                  </a:ext>
                </a:extLst>
              </p:cNvPr>
              <p:cNvCxnSpPr>
                <a:cxnSpLocks/>
                <a:stCxn id="10" idx="7"/>
              </p:cNvCxnSpPr>
              <p:nvPr/>
            </p:nvCxnSpPr>
            <p:spPr>
              <a:xfrm flipV="1">
                <a:off x="6708551" y="60181"/>
                <a:ext cx="279725" cy="487994"/>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2C762DA-A26E-F74D-E922-59BFB149D9C7}"/>
                  </a:ext>
                </a:extLst>
              </p:cNvPr>
              <p:cNvCxnSpPr>
                <a:cxnSpLocks/>
              </p:cNvCxnSpPr>
              <p:nvPr/>
            </p:nvCxnSpPr>
            <p:spPr>
              <a:xfrm>
                <a:off x="6656569" y="797543"/>
                <a:ext cx="327372" cy="138929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C349F9E5-216B-C209-5A38-AD9B7753E116}"/>
                  </a:ext>
                </a:extLst>
              </p:cNvPr>
              <p:cNvSpPr/>
              <p:nvPr/>
            </p:nvSpPr>
            <p:spPr>
              <a:xfrm>
                <a:off x="6988278" y="0"/>
                <a:ext cx="2078700" cy="2186833"/>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7" name="Picture 6">
              <a:extLst>
                <a:ext uri="{FF2B5EF4-FFF2-40B4-BE49-F238E27FC236}">
                  <a16:creationId xmlns:a16="http://schemas.microsoft.com/office/drawing/2014/main" id="{F3196E4E-96BF-21DD-B1BD-98422109A368}"/>
                </a:ext>
              </a:extLst>
            </p:cNvPr>
            <p:cNvPicPr>
              <a:picLocks noChangeAspect="1"/>
            </p:cNvPicPr>
            <p:nvPr/>
          </p:nvPicPr>
          <p:blipFill rotWithShape="1">
            <a:blip r:embed="rId12"/>
            <a:srcRect l="19430" t="13650" r="13319" b="16183"/>
            <a:stretch/>
          </p:blipFill>
          <p:spPr>
            <a:xfrm>
              <a:off x="6480120" y="1196763"/>
              <a:ext cx="2376824" cy="2347636"/>
            </a:xfrm>
            <a:prstGeom prst="rect">
              <a:avLst/>
            </a:prstGeom>
          </p:spPr>
        </p:pic>
      </p:grpSp>
      <p:sp>
        <p:nvSpPr>
          <p:cNvPr id="14" name="Title 1">
            <a:extLst>
              <a:ext uri="{FF2B5EF4-FFF2-40B4-BE49-F238E27FC236}">
                <a16:creationId xmlns:a16="http://schemas.microsoft.com/office/drawing/2014/main" id="{6969A6EE-3807-DDDC-94D9-CA306D7D2931}"/>
              </a:ext>
            </a:extLst>
          </p:cNvPr>
          <p:cNvSpPr txBox="1">
            <a:spLocks/>
          </p:cNvSpPr>
          <p:nvPr/>
        </p:nvSpPr>
        <p:spPr>
          <a:xfrm>
            <a:off x="1590201" y="1"/>
            <a:ext cx="9542619" cy="882327"/>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US" sz="2800" dirty="0">
                <a:latin typeface="+mn-lt"/>
              </a:rPr>
              <a:t>We built a regional </a:t>
            </a:r>
            <a:r>
              <a:rPr lang="en-US" sz="2800" b="1" dirty="0">
                <a:solidFill>
                  <a:srgbClr val="C00000"/>
                </a:solidFill>
                <a:latin typeface="+mn-lt"/>
              </a:rPr>
              <a:t>metapopulation model</a:t>
            </a:r>
            <a:r>
              <a:rPr lang="en-US" sz="2800" dirty="0">
                <a:latin typeface="+mn-lt"/>
              </a:rPr>
              <a:t> to simulate population dynamics into the future for a subset of species. </a:t>
            </a:r>
          </a:p>
        </p:txBody>
      </p:sp>
    </p:spTree>
    <p:extLst>
      <p:ext uri="{BB962C8B-B14F-4D97-AF65-F5344CB8AC3E}">
        <p14:creationId xmlns:p14="http://schemas.microsoft.com/office/powerpoint/2010/main" val="158966324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C3A5390D-902F-DA49-BBC4-363E39D80B53}"/>
              </a:ext>
            </a:extLst>
          </p:cNvPr>
          <p:cNvGrpSpPr/>
          <p:nvPr/>
        </p:nvGrpSpPr>
        <p:grpSpPr>
          <a:xfrm>
            <a:off x="156609" y="1150462"/>
            <a:ext cx="1154121" cy="5527079"/>
            <a:chOff x="-65938" y="-19880"/>
            <a:chExt cx="1309265" cy="6568349"/>
          </a:xfrm>
        </p:grpSpPr>
        <p:grpSp>
          <p:nvGrpSpPr>
            <p:cNvPr id="19" name="Group 18">
              <a:extLst>
                <a:ext uri="{FF2B5EF4-FFF2-40B4-BE49-F238E27FC236}">
                  <a16:creationId xmlns:a16="http://schemas.microsoft.com/office/drawing/2014/main" id="{816368D3-C8B4-9A4E-AE3D-CB2601D8664A}"/>
                </a:ext>
              </a:extLst>
            </p:cNvPr>
            <p:cNvGrpSpPr/>
            <p:nvPr/>
          </p:nvGrpSpPr>
          <p:grpSpPr>
            <a:xfrm>
              <a:off x="-65938" y="-17237"/>
              <a:ext cx="1006897" cy="6476652"/>
              <a:chOff x="-75652" y="275227"/>
              <a:chExt cx="1006897" cy="6476652"/>
            </a:xfrm>
          </p:grpSpPr>
          <p:pic>
            <p:nvPicPr>
              <p:cNvPr id="23" name="Picture 22">
                <a:extLst>
                  <a:ext uri="{FF2B5EF4-FFF2-40B4-BE49-F238E27FC236}">
                    <a16:creationId xmlns:a16="http://schemas.microsoft.com/office/drawing/2014/main" id="{AC25E674-DEAB-974E-975A-63925DA1F035}"/>
                  </a:ext>
                </a:extLst>
              </p:cNvPr>
              <p:cNvPicPr>
                <a:picLocks noChangeAspect="1"/>
              </p:cNvPicPr>
              <p:nvPr/>
            </p:nvPicPr>
            <p:blipFill rotWithShape="1">
              <a:blip r:embed="rId3"/>
              <a:srcRect l="20388" t="6368" r="23208" b="38492"/>
              <a:stretch/>
            </p:blipFill>
            <p:spPr>
              <a:xfrm>
                <a:off x="-5574" y="1268928"/>
                <a:ext cx="850636" cy="824803"/>
              </a:xfrm>
              <a:prstGeom prst="rect">
                <a:avLst/>
              </a:prstGeom>
              <a:ln>
                <a:noFill/>
              </a:ln>
              <a:effectLst>
                <a:softEdge rad="112500"/>
              </a:effectLst>
            </p:spPr>
          </p:pic>
          <p:pic>
            <p:nvPicPr>
              <p:cNvPr id="24" name="Picture 23">
                <a:extLst>
                  <a:ext uri="{FF2B5EF4-FFF2-40B4-BE49-F238E27FC236}">
                    <a16:creationId xmlns:a16="http://schemas.microsoft.com/office/drawing/2014/main" id="{8D83E6E3-7851-6640-81D6-806D21FD51AC}"/>
                  </a:ext>
                </a:extLst>
              </p:cNvPr>
              <p:cNvPicPr>
                <a:picLocks noChangeAspect="1"/>
              </p:cNvPicPr>
              <p:nvPr/>
            </p:nvPicPr>
            <p:blipFill rotWithShape="1">
              <a:blip r:embed="rId4"/>
              <a:srcRect l="21150" r="26332" b="-2001"/>
              <a:stretch/>
            </p:blipFill>
            <p:spPr>
              <a:xfrm>
                <a:off x="9594" y="275227"/>
                <a:ext cx="786384" cy="963514"/>
              </a:xfrm>
              <a:prstGeom prst="rect">
                <a:avLst/>
              </a:prstGeom>
              <a:ln>
                <a:noFill/>
              </a:ln>
              <a:effectLst>
                <a:softEdge rad="112500"/>
              </a:effectLst>
            </p:spPr>
          </p:pic>
          <p:pic>
            <p:nvPicPr>
              <p:cNvPr id="25" name="Picture 24">
                <a:extLst>
                  <a:ext uri="{FF2B5EF4-FFF2-40B4-BE49-F238E27FC236}">
                    <a16:creationId xmlns:a16="http://schemas.microsoft.com/office/drawing/2014/main" id="{4895ED6E-F90D-5F4D-9CEA-5906E2C81954}"/>
                  </a:ext>
                </a:extLst>
              </p:cNvPr>
              <p:cNvPicPr>
                <a:picLocks noChangeAspect="1"/>
              </p:cNvPicPr>
              <p:nvPr/>
            </p:nvPicPr>
            <p:blipFill rotWithShape="1">
              <a:blip r:embed="rId5"/>
              <a:srcRect l="-1" t="9514" r="41742" b="47141"/>
              <a:stretch/>
            </p:blipFill>
            <p:spPr>
              <a:xfrm>
                <a:off x="-19250" y="2197016"/>
                <a:ext cx="808480" cy="882328"/>
              </a:xfrm>
              <a:prstGeom prst="rect">
                <a:avLst/>
              </a:prstGeom>
              <a:ln>
                <a:noFill/>
              </a:ln>
              <a:effectLst>
                <a:softEdge rad="112500"/>
              </a:effectLst>
            </p:spPr>
          </p:pic>
          <p:pic>
            <p:nvPicPr>
              <p:cNvPr id="26" name="Picture 25">
                <a:extLst>
                  <a:ext uri="{FF2B5EF4-FFF2-40B4-BE49-F238E27FC236}">
                    <a16:creationId xmlns:a16="http://schemas.microsoft.com/office/drawing/2014/main" id="{2BF74D0F-B174-AA4D-A44F-AC6BE0318424}"/>
                  </a:ext>
                </a:extLst>
              </p:cNvPr>
              <p:cNvPicPr>
                <a:picLocks noChangeAspect="1"/>
              </p:cNvPicPr>
              <p:nvPr/>
            </p:nvPicPr>
            <p:blipFill rotWithShape="1">
              <a:blip r:embed="rId6"/>
              <a:srcRect l="15925" t="5321" r="17485" b="54148"/>
              <a:stretch/>
            </p:blipFill>
            <p:spPr>
              <a:xfrm>
                <a:off x="-75652" y="3068712"/>
                <a:ext cx="1006897" cy="963514"/>
              </a:xfrm>
              <a:prstGeom prst="rect">
                <a:avLst/>
              </a:prstGeom>
              <a:ln>
                <a:noFill/>
              </a:ln>
              <a:effectLst>
                <a:softEdge rad="112500"/>
              </a:effectLst>
            </p:spPr>
          </p:pic>
          <p:pic>
            <p:nvPicPr>
              <p:cNvPr id="27" name="Picture 26">
                <a:extLst>
                  <a:ext uri="{FF2B5EF4-FFF2-40B4-BE49-F238E27FC236}">
                    <a16:creationId xmlns:a16="http://schemas.microsoft.com/office/drawing/2014/main" id="{5D28F670-1A93-1643-BA40-D38B0558E778}"/>
                  </a:ext>
                </a:extLst>
              </p:cNvPr>
              <p:cNvPicPr>
                <a:picLocks noChangeAspect="1"/>
              </p:cNvPicPr>
              <p:nvPr/>
            </p:nvPicPr>
            <p:blipFill rotWithShape="1">
              <a:blip r:embed="rId7"/>
              <a:srcRect l="20209" r="7782"/>
              <a:stretch/>
            </p:blipFill>
            <p:spPr>
              <a:xfrm>
                <a:off x="-18398" y="4055672"/>
                <a:ext cx="867235" cy="882327"/>
              </a:xfrm>
              <a:prstGeom prst="rect">
                <a:avLst/>
              </a:prstGeom>
              <a:ln>
                <a:noFill/>
              </a:ln>
              <a:effectLst>
                <a:softEdge rad="112500"/>
              </a:effectLst>
            </p:spPr>
          </p:pic>
          <p:pic>
            <p:nvPicPr>
              <p:cNvPr id="31" name="Picture 30">
                <a:extLst>
                  <a:ext uri="{FF2B5EF4-FFF2-40B4-BE49-F238E27FC236}">
                    <a16:creationId xmlns:a16="http://schemas.microsoft.com/office/drawing/2014/main" id="{788F159B-BD1B-6044-B50A-EA3DFE45CE39}"/>
                  </a:ext>
                </a:extLst>
              </p:cNvPr>
              <p:cNvPicPr>
                <a:picLocks noChangeAspect="1"/>
              </p:cNvPicPr>
              <p:nvPr/>
            </p:nvPicPr>
            <p:blipFill rotWithShape="1">
              <a:blip r:embed="rId8"/>
              <a:srcRect l="24594" r="39739" b="25759"/>
              <a:stretch/>
            </p:blipFill>
            <p:spPr>
              <a:xfrm>
                <a:off x="9594" y="4932759"/>
                <a:ext cx="786384" cy="963515"/>
              </a:xfrm>
              <a:prstGeom prst="rect">
                <a:avLst/>
              </a:prstGeom>
              <a:ln>
                <a:noFill/>
              </a:ln>
              <a:effectLst>
                <a:softEdge rad="112500"/>
              </a:effectLst>
            </p:spPr>
          </p:pic>
          <p:pic>
            <p:nvPicPr>
              <p:cNvPr id="32" name="Picture 31">
                <a:extLst>
                  <a:ext uri="{FF2B5EF4-FFF2-40B4-BE49-F238E27FC236}">
                    <a16:creationId xmlns:a16="http://schemas.microsoft.com/office/drawing/2014/main" id="{3AF31E31-B1CA-3846-9A25-E5DE63A133A2}"/>
                  </a:ext>
                </a:extLst>
              </p:cNvPr>
              <p:cNvPicPr>
                <a:picLocks noChangeAspect="1"/>
              </p:cNvPicPr>
              <p:nvPr/>
            </p:nvPicPr>
            <p:blipFill rotWithShape="1">
              <a:blip r:embed="rId9"/>
              <a:srcRect l="18134" t="11809" r="30185" b="13721"/>
              <a:stretch/>
            </p:blipFill>
            <p:spPr>
              <a:xfrm>
                <a:off x="-7453" y="5943167"/>
                <a:ext cx="867235" cy="808712"/>
              </a:xfrm>
              <a:prstGeom prst="rect">
                <a:avLst/>
              </a:prstGeom>
              <a:ln>
                <a:noFill/>
              </a:ln>
              <a:effectLst>
                <a:softEdge rad="112500"/>
              </a:effectLst>
            </p:spPr>
          </p:pic>
        </p:grpSp>
        <p:pic>
          <p:nvPicPr>
            <p:cNvPr id="35" name="Picture 34">
              <a:extLst>
                <a:ext uri="{FF2B5EF4-FFF2-40B4-BE49-F238E27FC236}">
                  <a16:creationId xmlns:a16="http://schemas.microsoft.com/office/drawing/2014/main" id="{F2170096-4672-6246-B75E-10EC04705758}"/>
                </a:ext>
              </a:extLst>
            </p:cNvPr>
            <p:cNvPicPr>
              <a:picLocks noChangeAspect="1"/>
            </p:cNvPicPr>
            <p:nvPr/>
          </p:nvPicPr>
          <p:blipFill rotWithShape="1">
            <a:blip r:embed="rId10"/>
            <a:srcRect l="93657" r="360" b="4224"/>
            <a:stretch/>
          </p:blipFill>
          <p:spPr>
            <a:xfrm>
              <a:off x="774404" y="-19880"/>
              <a:ext cx="468923" cy="6568349"/>
            </a:xfrm>
            <a:prstGeom prst="rect">
              <a:avLst/>
            </a:prstGeom>
          </p:spPr>
        </p:pic>
      </p:grpSp>
      <p:sp>
        <p:nvSpPr>
          <p:cNvPr id="2" name="TextBox 1">
            <a:extLst>
              <a:ext uri="{FF2B5EF4-FFF2-40B4-BE49-F238E27FC236}">
                <a16:creationId xmlns:a16="http://schemas.microsoft.com/office/drawing/2014/main" id="{064875FF-7FA0-6642-ABD5-20E75E670A95}"/>
              </a:ext>
            </a:extLst>
          </p:cNvPr>
          <p:cNvSpPr txBox="1"/>
          <p:nvPr/>
        </p:nvSpPr>
        <p:spPr>
          <a:xfrm>
            <a:off x="6875290" y="6492875"/>
            <a:ext cx="5316710" cy="369332"/>
          </a:xfrm>
          <a:prstGeom prst="rect">
            <a:avLst/>
          </a:prstGeom>
          <a:noFill/>
        </p:spPr>
        <p:txBody>
          <a:bodyPr wrap="square" rtlCol="0">
            <a:spAutoFit/>
          </a:bodyPr>
          <a:lstStyle/>
          <a:p>
            <a:pPr algn="r"/>
            <a:r>
              <a:rPr lang="en-US" dirty="0">
                <a:cs typeface="Franklin Gothic Medium"/>
              </a:rPr>
              <a:t>Brook et al. 2018. </a:t>
            </a:r>
            <a:r>
              <a:rPr lang="en-US" i="1" dirty="0">
                <a:cs typeface="Franklin Gothic Medium"/>
              </a:rPr>
              <a:t>Conservation Biology.</a:t>
            </a:r>
            <a:r>
              <a:rPr lang="en-US" dirty="0">
                <a:cs typeface="Franklin Gothic Medium"/>
              </a:rPr>
              <a:t> </a:t>
            </a:r>
            <a:endParaRPr lang="en-US" dirty="0">
              <a:latin typeface="+mj-lt"/>
              <a:cs typeface="Franklin Gothic Medium"/>
            </a:endParaRPr>
          </a:p>
        </p:txBody>
      </p:sp>
      <p:sp>
        <p:nvSpPr>
          <p:cNvPr id="3" name="Rectangle 2">
            <a:extLst>
              <a:ext uri="{FF2B5EF4-FFF2-40B4-BE49-F238E27FC236}">
                <a16:creationId xmlns:a16="http://schemas.microsoft.com/office/drawing/2014/main" id="{FC8C49A7-C527-2325-A4E8-D54D1233828F}"/>
              </a:ext>
            </a:extLst>
          </p:cNvPr>
          <p:cNvSpPr/>
          <p:nvPr/>
        </p:nvSpPr>
        <p:spPr>
          <a:xfrm>
            <a:off x="1447464" y="1150462"/>
            <a:ext cx="3765420" cy="3477875"/>
          </a:xfrm>
          <a:prstGeom prst="rect">
            <a:avLst/>
          </a:prstGeom>
        </p:spPr>
        <p:txBody>
          <a:bodyPr wrap="square">
            <a:spAutoFit/>
          </a:bodyPr>
          <a:lstStyle/>
          <a:p>
            <a:r>
              <a:rPr lang="en-US" sz="2200" b="1" dirty="0"/>
              <a:t>Assumptions:</a:t>
            </a:r>
          </a:p>
          <a:p>
            <a:pPr marL="342900" indent="-342900">
              <a:buFont typeface="Arial" panose="020B0604020202020204" pitchFamily="34" charset="0"/>
              <a:buChar char="•"/>
            </a:pPr>
            <a:r>
              <a:rPr lang="en-US" sz="2200" dirty="0">
                <a:solidFill>
                  <a:schemeClr val="bg1">
                    <a:lumMod val="65000"/>
                  </a:schemeClr>
                </a:solidFill>
              </a:rPr>
              <a:t>Starting population of 200 lemurs per site</a:t>
            </a:r>
          </a:p>
          <a:p>
            <a:pPr marL="342900" indent="-342900">
              <a:buFont typeface="Arial" panose="020B0604020202020204" pitchFamily="34" charset="0"/>
              <a:buChar char="•"/>
            </a:pPr>
            <a:r>
              <a:rPr lang="en-US" sz="2200" dirty="0">
                <a:solidFill>
                  <a:schemeClr val="bg1">
                    <a:lumMod val="65000"/>
                  </a:schemeClr>
                </a:solidFill>
              </a:rPr>
              <a:t>Site-specific mortality rates derived from field studies</a:t>
            </a:r>
          </a:p>
          <a:p>
            <a:pPr marL="342900" indent="-342900">
              <a:buFont typeface="Arial" panose="020B0604020202020204" pitchFamily="34" charset="0"/>
              <a:buChar char="•"/>
            </a:pPr>
            <a:r>
              <a:rPr lang="en-US" sz="2200" dirty="0"/>
              <a:t>Density dependent effects on fecundity</a:t>
            </a:r>
          </a:p>
          <a:p>
            <a:endParaRPr lang="en-US" sz="2200" dirty="0"/>
          </a:p>
          <a:p>
            <a:endParaRPr lang="en-US" sz="2200" dirty="0"/>
          </a:p>
          <a:p>
            <a:endParaRPr lang="en-US" sz="2200" dirty="0"/>
          </a:p>
        </p:txBody>
      </p:sp>
      <p:grpSp>
        <p:nvGrpSpPr>
          <p:cNvPr id="5" name="Group 4">
            <a:extLst>
              <a:ext uri="{FF2B5EF4-FFF2-40B4-BE49-F238E27FC236}">
                <a16:creationId xmlns:a16="http://schemas.microsoft.com/office/drawing/2014/main" id="{31921FD0-DB79-AEAB-5A65-BB0FCB918E42}"/>
              </a:ext>
            </a:extLst>
          </p:cNvPr>
          <p:cNvGrpSpPr/>
          <p:nvPr/>
        </p:nvGrpSpPr>
        <p:grpSpPr>
          <a:xfrm>
            <a:off x="5305143" y="1203362"/>
            <a:ext cx="3644533" cy="2347636"/>
            <a:chOff x="5289902" y="1196763"/>
            <a:chExt cx="3644533" cy="2347636"/>
          </a:xfrm>
        </p:grpSpPr>
        <p:grpSp>
          <p:nvGrpSpPr>
            <p:cNvPr id="6" name="Group 5">
              <a:extLst>
                <a:ext uri="{FF2B5EF4-FFF2-40B4-BE49-F238E27FC236}">
                  <a16:creationId xmlns:a16="http://schemas.microsoft.com/office/drawing/2014/main" id="{76ED10B7-9FB3-28E6-8794-81B355162214}"/>
                </a:ext>
              </a:extLst>
            </p:cNvPr>
            <p:cNvGrpSpPr/>
            <p:nvPr/>
          </p:nvGrpSpPr>
          <p:grpSpPr>
            <a:xfrm>
              <a:off x="5289902" y="1196763"/>
              <a:ext cx="3644533" cy="2347324"/>
              <a:chOff x="6037801" y="0"/>
              <a:chExt cx="3029177" cy="2186833"/>
            </a:xfrm>
          </p:grpSpPr>
          <p:pic>
            <p:nvPicPr>
              <p:cNvPr id="8" name="Picture 7">
                <a:extLst>
                  <a:ext uri="{FF2B5EF4-FFF2-40B4-BE49-F238E27FC236}">
                    <a16:creationId xmlns:a16="http://schemas.microsoft.com/office/drawing/2014/main" id="{51DFA223-58CA-4C94-0940-22621BAC7F0D}"/>
                  </a:ext>
                </a:extLst>
              </p:cNvPr>
              <p:cNvPicPr>
                <a:picLocks noChangeAspect="1"/>
              </p:cNvPicPr>
              <p:nvPr/>
            </p:nvPicPr>
            <p:blipFill>
              <a:blip r:embed="rId11"/>
              <a:stretch>
                <a:fillRect/>
              </a:stretch>
            </p:blipFill>
            <p:spPr>
              <a:xfrm>
                <a:off x="6037801" y="330398"/>
                <a:ext cx="594069" cy="1165860"/>
              </a:xfrm>
              <a:prstGeom prst="rect">
                <a:avLst/>
              </a:prstGeom>
            </p:spPr>
          </p:pic>
          <p:sp>
            <p:nvSpPr>
              <p:cNvPr id="10" name="Oval 9">
                <a:extLst>
                  <a:ext uri="{FF2B5EF4-FFF2-40B4-BE49-F238E27FC236}">
                    <a16:creationId xmlns:a16="http://schemas.microsoft.com/office/drawing/2014/main" id="{F85B52D2-5999-EC20-58DC-A3D6BA704B34}"/>
                  </a:ext>
                </a:extLst>
              </p:cNvPr>
              <p:cNvSpPr/>
              <p:nvPr/>
            </p:nvSpPr>
            <p:spPr>
              <a:xfrm>
                <a:off x="6431044" y="500562"/>
                <a:ext cx="325120" cy="32512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ED1976F6-B473-5FBE-2912-20B7422C9075}"/>
                  </a:ext>
                </a:extLst>
              </p:cNvPr>
              <p:cNvCxnSpPr>
                <a:cxnSpLocks/>
                <a:stCxn id="10" idx="7"/>
              </p:cNvCxnSpPr>
              <p:nvPr/>
            </p:nvCxnSpPr>
            <p:spPr>
              <a:xfrm flipV="1">
                <a:off x="6708551" y="60181"/>
                <a:ext cx="279725" cy="487994"/>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8C5D6B3F-A572-19C8-8431-4223DA73B76E}"/>
                  </a:ext>
                </a:extLst>
              </p:cNvPr>
              <p:cNvCxnSpPr>
                <a:cxnSpLocks/>
              </p:cNvCxnSpPr>
              <p:nvPr/>
            </p:nvCxnSpPr>
            <p:spPr>
              <a:xfrm>
                <a:off x="6656569" y="797543"/>
                <a:ext cx="327372" cy="138929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712BB025-4BE7-29C5-1E38-09EF244B07BF}"/>
                  </a:ext>
                </a:extLst>
              </p:cNvPr>
              <p:cNvSpPr/>
              <p:nvPr/>
            </p:nvSpPr>
            <p:spPr>
              <a:xfrm>
                <a:off x="6988278" y="0"/>
                <a:ext cx="2078700" cy="2186833"/>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7" name="Picture 6">
              <a:extLst>
                <a:ext uri="{FF2B5EF4-FFF2-40B4-BE49-F238E27FC236}">
                  <a16:creationId xmlns:a16="http://schemas.microsoft.com/office/drawing/2014/main" id="{936C128A-A6FD-92D7-3414-E3C866341E74}"/>
                </a:ext>
              </a:extLst>
            </p:cNvPr>
            <p:cNvPicPr>
              <a:picLocks noChangeAspect="1"/>
            </p:cNvPicPr>
            <p:nvPr/>
          </p:nvPicPr>
          <p:blipFill rotWithShape="1">
            <a:blip r:embed="rId12"/>
            <a:srcRect l="19430" t="13650" r="13319" b="16183"/>
            <a:stretch/>
          </p:blipFill>
          <p:spPr>
            <a:xfrm>
              <a:off x="6480120" y="1196763"/>
              <a:ext cx="2376824" cy="2347636"/>
            </a:xfrm>
            <a:prstGeom prst="rect">
              <a:avLst/>
            </a:prstGeom>
          </p:spPr>
        </p:pic>
      </p:grpSp>
      <p:sp>
        <p:nvSpPr>
          <p:cNvPr id="14" name="Title 1">
            <a:extLst>
              <a:ext uri="{FF2B5EF4-FFF2-40B4-BE49-F238E27FC236}">
                <a16:creationId xmlns:a16="http://schemas.microsoft.com/office/drawing/2014/main" id="{4965AE35-A2DB-5F56-E9F3-B6167872C6D7}"/>
              </a:ext>
            </a:extLst>
          </p:cNvPr>
          <p:cNvSpPr txBox="1">
            <a:spLocks/>
          </p:cNvSpPr>
          <p:nvPr/>
        </p:nvSpPr>
        <p:spPr>
          <a:xfrm>
            <a:off x="1590201" y="1"/>
            <a:ext cx="9542619" cy="882327"/>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US" sz="2800" dirty="0">
                <a:latin typeface="+mn-lt"/>
              </a:rPr>
              <a:t>We built a regional </a:t>
            </a:r>
            <a:r>
              <a:rPr lang="en-US" sz="2800" b="1" dirty="0">
                <a:solidFill>
                  <a:srgbClr val="C00000"/>
                </a:solidFill>
                <a:latin typeface="+mn-lt"/>
              </a:rPr>
              <a:t>metapopulation model</a:t>
            </a:r>
            <a:r>
              <a:rPr lang="en-US" sz="2800" dirty="0">
                <a:latin typeface="+mn-lt"/>
              </a:rPr>
              <a:t> to simulate population dynamics into the future for a subset of species. </a:t>
            </a:r>
          </a:p>
        </p:txBody>
      </p:sp>
    </p:spTree>
    <p:extLst>
      <p:ext uri="{BB962C8B-B14F-4D97-AF65-F5344CB8AC3E}">
        <p14:creationId xmlns:p14="http://schemas.microsoft.com/office/powerpoint/2010/main" val="21800024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49F32-783B-5969-8B00-AE29F758F9EA}"/>
              </a:ext>
            </a:extLst>
          </p:cNvPr>
          <p:cNvSpPr>
            <a:spLocks noGrp="1"/>
          </p:cNvSpPr>
          <p:nvPr>
            <p:ph type="title"/>
          </p:nvPr>
        </p:nvSpPr>
        <p:spPr>
          <a:xfrm>
            <a:off x="838200" y="365125"/>
            <a:ext cx="6632643" cy="1325563"/>
          </a:xfrm>
        </p:spPr>
        <p:txBody>
          <a:bodyPr>
            <a:normAutofit/>
          </a:bodyPr>
          <a:lstStyle/>
          <a:p>
            <a:r>
              <a:rPr lang="en-US" dirty="0"/>
              <a:t>Modeling demographic complexity</a:t>
            </a:r>
          </a:p>
        </p:txBody>
      </p:sp>
      <p:sp>
        <p:nvSpPr>
          <p:cNvPr id="10" name="Rectangle 9">
            <a:extLst>
              <a:ext uri="{FF2B5EF4-FFF2-40B4-BE49-F238E27FC236}">
                <a16:creationId xmlns:a16="http://schemas.microsoft.com/office/drawing/2014/main" id="{BF02E913-B0C4-60C0-7132-F312D14CFBF0}"/>
              </a:ext>
            </a:extLst>
          </p:cNvPr>
          <p:cNvSpPr/>
          <p:nvPr/>
        </p:nvSpPr>
        <p:spPr>
          <a:xfrm>
            <a:off x="7003851" y="120607"/>
            <a:ext cx="5311833" cy="2031325"/>
          </a:xfrm>
          <a:prstGeom prst="rect">
            <a:avLst/>
          </a:prstGeom>
        </p:spPr>
        <p:txBody>
          <a:bodyPr wrap="square">
            <a:spAutoFit/>
          </a:bodyPr>
          <a:lstStyle/>
          <a:p>
            <a:pPr algn="ctr"/>
            <a:r>
              <a:rPr lang="en-US" dirty="0">
                <a:effectLst/>
                <a:latin typeface="Helvetica Light" panose="020B0403020202020204" pitchFamily="34" charset="0"/>
              </a:rPr>
              <a:t>1. Populations are divided into compartments</a:t>
            </a:r>
          </a:p>
          <a:p>
            <a:pPr algn="ctr"/>
            <a:r>
              <a:rPr lang="en-US" dirty="0">
                <a:effectLst/>
                <a:latin typeface="Helvetica Light" panose="020B0403020202020204" pitchFamily="34" charset="0"/>
              </a:rPr>
              <a:t>2.</a:t>
            </a:r>
            <a:r>
              <a:rPr lang="en-US" dirty="0">
                <a:latin typeface="Helvetica Light" panose="020B0403020202020204" pitchFamily="34" charset="0"/>
              </a:rPr>
              <a:t> </a:t>
            </a:r>
            <a:r>
              <a:rPr lang="en-US" b="1" dirty="0">
                <a:solidFill>
                  <a:srgbClr val="FF0000"/>
                </a:solidFill>
                <a:latin typeface="Helvetica Light" panose="020B0403020202020204" pitchFamily="34" charset="0"/>
              </a:rPr>
              <a:t>Individuals within a compartment are homogenously mixed</a:t>
            </a:r>
            <a:r>
              <a:rPr lang="en-US" b="1" dirty="0">
                <a:solidFill>
                  <a:srgbClr val="FF0000"/>
                </a:solidFill>
                <a:effectLst/>
                <a:latin typeface="Helvetica Light" panose="020B0403020202020204" pitchFamily="34" charset="0"/>
              </a:rPr>
              <a:t> </a:t>
            </a:r>
          </a:p>
          <a:p>
            <a:pPr algn="ctr"/>
            <a:r>
              <a:rPr lang="en-US" dirty="0">
                <a:latin typeface="Helvetica Light" panose="020B0403020202020204" pitchFamily="34" charset="0"/>
              </a:rPr>
              <a:t>3. </a:t>
            </a:r>
            <a:r>
              <a:rPr lang="en-US" dirty="0">
                <a:effectLst/>
                <a:latin typeface="Helvetica Light" panose="020B0403020202020204" pitchFamily="34" charset="0"/>
              </a:rPr>
              <a:t>Compartments and transition rates are </a:t>
            </a:r>
          </a:p>
          <a:p>
            <a:pPr algn="ctr"/>
            <a:r>
              <a:rPr lang="en-US" dirty="0">
                <a:effectLst/>
                <a:latin typeface="Helvetica Light" panose="020B0403020202020204" pitchFamily="34" charset="0"/>
              </a:rPr>
              <a:t>determined by biological systems</a:t>
            </a:r>
          </a:p>
          <a:p>
            <a:pPr algn="ctr"/>
            <a:r>
              <a:rPr lang="en-US" dirty="0">
                <a:effectLst/>
                <a:latin typeface="Helvetica Light" panose="020B0403020202020204" pitchFamily="34" charset="0"/>
              </a:rPr>
              <a:t>4. Rates of transferring between compartments </a:t>
            </a:r>
          </a:p>
          <a:p>
            <a:pPr algn="ctr"/>
            <a:r>
              <a:rPr lang="en-US" dirty="0">
                <a:effectLst/>
                <a:latin typeface="Helvetica Light" panose="020B0403020202020204" pitchFamily="34" charset="0"/>
              </a:rPr>
              <a:t>are expressed mathematically </a:t>
            </a:r>
          </a:p>
        </p:txBody>
      </p:sp>
      <p:cxnSp>
        <p:nvCxnSpPr>
          <p:cNvPr id="14" name="Curved Connector 13">
            <a:extLst>
              <a:ext uri="{FF2B5EF4-FFF2-40B4-BE49-F238E27FC236}">
                <a16:creationId xmlns:a16="http://schemas.microsoft.com/office/drawing/2014/main" id="{DE67862D-3FD5-63D8-9D4A-585402775B99}"/>
              </a:ext>
            </a:extLst>
          </p:cNvPr>
          <p:cNvCxnSpPr>
            <a:cxnSpLocks/>
          </p:cNvCxnSpPr>
          <p:nvPr/>
        </p:nvCxnSpPr>
        <p:spPr>
          <a:xfrm rot="16200000" flipH="1" flipV="1">
            <a:off x="2544700" y="2499943"/>
            <a:ext cx="1049928" cy="1238597"/>
          </a:xfrm>
          <a:prstGeom prst="curvedConnector4">
            <a:avLst>
              <a:gd name="adj1" fmla="val -50275"/>
              <a:gd name="adj2" fmla="val 145302"/>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4AAA74DA-D175-C884-A8D4-9D243A5075C3}"/>
              </a:ext>
            </a:extLst>
          </p:cNvPr>
          <p:cNvSpPr/>
          <p:nvPr/>
        </p:nvSpPr>
        <p:spPr>
          <a:xfrm>
            <a:off x="1021245" y="2151932"/>
            <a:ext cx="970138" cy="430887"/>
          </a:xfrm>
          <a:prstGeom prst="rect">
            <a:avLst/>
          </a:prstGeom>
        </p:spPr>
        <p:txBody>
          <a:bodyPr wrap="none">
            <a:spAutoFit/>
          </a:bodyPr>
          <a:lstStyle/>
          <a:p>
            <a:pPr algn="ctr"/>
            <a:r>
              <a:rPr lang="en-US" sz="2200" b="1" dirty="0">
                <a:effectLst/>
                <a:latin typeface="Helvetica" pitchFamily="2" charset="0"/>
              </a:rPr>
              <a:t>births</a:t>
            </a:r>
            <a:endParaRPr lang="en-US" sz="2200" dirty="0">
              <a:effectLst/>
              <a:latin typeface="Helvetica" pitchFamily="2" charset="0"/>
            </a:endParaRPr>
          </a:p>
        </p:txBody>
      </p:sp>
      <p:cxnSp>
        <p:nvCxnSpPr>
          <p:cNvPr id="17" name="Curved Connector 16">
            <a:extLst>
              <a:ext uri="{FF2B5EF4-FFF2-40B4-BE49-F238E27FC236}">
                <a16:creationId xmlns:a16="http://schemas.microsoft.com/office/drawing/2014/main" id="{2AC01C2A-D9FF-FA19-FAEF-022AA757317D}"/>
              </a:ext>
            </a:extLst>
          </p:cNvPr>
          <p:cNvCxnSpPr>
            <a:cxnSpLocks/>
          </p:cNvCxnSpPr>
          <p:nvPr/>
        </p:nvCxnSpPr>
        <p:spPr>
          <a:xfrm flipV="1">
            <a:off x="5034902" y="4199239"/>
            <a:ext cx="872837" cy="1"/>
          </a:xfrm>
          <a:prstGeom prst="curvedConnector3">
            <a:avLst>
              <a:gd name="adj1" fmla="val 50000"/>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BCDDCC88-0D55-E15B-A4D3-8FB2E070849F}"/>
              </a:ext>
            </a:extLst>
          </p:cNvPr>
          <p:cNvSpPr/>
          <p:nvPr/>
        </p:nvSpPr>
        <p:spPr>
          <a:xfrm>
            <a:off x="5034902" y="3660630"/>
            <a:ext cx="1096775" cy="430887"/>
          </a:xfrm>
          <a:prstGeom prst="rect">
            <a:avLst/>
          </a:prstGeom>
        </p:spPr>
        <p:txBody>
          <a:bodyPr wrap="none">
            <a:spAutoFit/>
          </a:bodyPr>
          <a:lstStyle/>
          <a:p>
            <a:pPr algn="ctr"/>
            <a:r>
              <a:rPr lang="en-US" sz="2200" b="1" dirty="0">
                <a:effectLst/>
                <a:latin typeface="Helvetica" pitchFamily="2" charset="0"/>
              </a:rPr>
              <a:t>deaths</a:t>
            </a:r>
            <a:endParaRPr lang="en-US" sz="2200" dirty="0">
              <a:effectLst/>
              <a:latin typeface="Helvetica" pitchFamily="2" charset="0"/>
            </a:endParaRPr>
          </a:p>
        </p:txBody>
      </p:sp>
      <p:grpSp>
        <p:nvGrpSpPr>
          <p:cNvPr id="19" name="Group 18">
            <a:extLst>
              <a:ext uri="{FF2B5EF4-FFF2-40B4-BE49-F238E27FC236}">
                <a16:creationId xmlns:a16="http://schemas.microsoft.com/office/drawing/2014/main" id="{3247E1F4-C226-FC66-F1B5-3134D4AE7979}"/>
              </a:ext>
            </a:extLst>
          </p:cNvPr>
          <p:cNvGrpSpPr/>
          <p:nvPr/>
        </p:nvGrpSpPr>
        <p:grpSpPr>
          <a:xfrm>
            <a:off x="7141166" y="2396450"/>
            <a:ext cx="2723745" cy="2705673"/>
            <a:chOff x="1122122" y="2071419"/>
            <a:chExt cx="2890433" cy="3011819"/>
          </a:xfrm>
        </p:grpSpPr>
        <p:pic>
          <p:nvPicPr>
            <p:cNvPr id="20" name="Picture 19">
              <a:extLst>
                <a:ext uri="{FF2B5EF4-FFF2-40B4-BE49-F238E27FC236}">
                  <a16:creationId xmlns:a16="http://schemas.microsoft.com/office/drawing/2014/main" id="{59F58861-8B3F-4454-4259-D48A5622A024}"/>
                </a:ext>
              </a:extLst>
            </p:cNvPr>
            <p:cNvPicPr>
              <a:picLocks noChangeAspect="1"/>
            </p:cNvPicPr>
            <p:nvPr/>
          </p:nvPicPr>
          <p:blipFill rotWithShape="1">
            <a:blip r:embed="rId3"/>
            <a:srcRect l="8092" t="11035" r="10983"/>
            <a:stretch/>
          </p:blipFill>
          <p:spPr>
            <a:xfrm>
              <a:off x="1122122" y="2071419"/>
              <a:ext cx="2890433" cy="3011819"/>
            </a:xfrm>
            <a:prstGeom prst="rect">
              <a:avLst/>
            </a:prstGeom>
          </p:spPr>
        </p:pic>
        <p:sp>
          <p:nvSpPr>
            <p:cNvPr id="21" name="Freeform 20">
              <a:extLst>
                <a:ext uri="{FF2B5EF4-FFF2-40B4-BE49-F238E27FC236}">
                  <a16:creationId xmlns:a16="http://schemas.microsoft.com/office/drawing/2014/main" id="{0AA6E91A-06BC-7142-3488-EFBFB4B98D1C}"/>
                </a:ext>
              </a:extLst>
            </p:cNvPr>
            <p:cNvSpPr/>
            <p:nvPr/>
          </p:nvSpPr>
          <p:spPr>
            <a:xfrm>
              <a:off x="3459304" y="3968424"/>
              <a:ext cx="274681" cy="505992"/>
            </a:xfrm>
            <a:custGeom>
              <a:avLst/>
              <a:gdLst>
                <a:gd name="connsiteX0" fmla="*/ 43370 w 274681"/>
                <a:gd name="connsiteY0" fmla="*/ 187940 h 505992"/>
                <a:gd name="connsiteX1" fmla="*/ 43370 w 274681"/>
                <a:gd name="connsiteY1" fmla="*/ 187940 h 505992"/>
                <a:gd name="connsiteX2" fmla="*/ 46985 w 274681"/>
                <a:gd name="connsiteY2" fmla="*/ 281910 h 505992"/>
                <a:gd name="connsiteX3" fmla="*/ 43370 w 274681"/>
                <a:gd name="connsiteY3" fmla="*/ 339737 h 505992"/>
                <a:gd name="connsiteX4" fmla="*/ 39756 w 274681"/>
                <a:gd name="connsiteY4" fmla="*/ 350580 h 505992"/>
                <a:gd name="connsiteX5" fmla="*/ 28913 w 274681"/>
                <a:gd name="connsiteY5" fmla="*/ 357808 h 505992"/>
                <a:gd name="connsiteX6" fmla="*/ 14456 w 274681"/>
                <a:gd name="connsiteY6" fmla="*/ 372265 h 505992"/>
                <a:gd name="connsiteX7" fmla="*/ 10842 w 274681"/>
                <a:gd name="connsiteY7" fmla="*/ 383108 h 505992"/>
                <a:gd name="connsiteX8" fmla="*/ 0 w 274681"/>
                <a:gd name="connsiteY8" fmla="*/ 404793 h 505992"/>
                <a:gd name="connsiteX9" fmla="*/ 10842 w 274681"/>
                <a:gd name="connsiteY9" fmla="*/ 455393 h 505992"/>
                <a:gd name="connsiteX10" fmla="*/ 18071 w 274681"/>
                <a:gd name="connsiteY10" fmla="*/ 462621 h 505992"/>
                <a:gd name="connsiteX11" fmla="*/ 32528 w 274681"/>
                <a:gd name="connsiteY11" fmla="*/ 491535 h 505992"/>
                <a:gd name="connsiteX12" fmla="*/ 54213 w 274681"/>
                <a:gd name="connsiteY12" fmla="*/ 505992 h 505992"/>
                <a:gd name="connsiteX13" fmla="*/ 104812 w 274681"/>
                <a:gd name="connsiteY13" fmla="*/ 502378 h 505992"/>
                <a:gd name="connsiteX14" fmla="*/ 119269 w 274681"/>
                <a:gd name="connsiteY14" fmla="*/ 484306 h 505992"/>
                <a:gd name="connsiteX15" fmla="*/ 130112 w 274681"/>
                <a:gd name="connsiteY15" fmla="*/ 480692 h 505992"/>
                <a:gd name="connsiteX16" fmla="*/ 144569 w 274681"/>
                <a:gd name="connsiteY16" fmla="*/ 451778 h 505992"/>
                <a:gd name="connsiteX17" fmla="*/ 155411 w 274681"/>
                <a:gd name="connsiteY17" fmla="*/ 419250 h 505992"/>
                <a:gd name="connsiteX18" fmla="*/ 159026 w 274681"/>
                <a:gd name="connsiteY18" fmla="*/ 408408 h 505992"/>
                <a:gd name="connsiteX19" fmla="*/ 166254 w 274681"/>
                <a:gd name="connsiteY19" fmla="*/ 397565 h 505992"/>
                <a:gd name="connsiteX20" fmla="*/ 169868 w 274681"/>
                <a:gd name="connsiteY20" fmla="*/ 386722 h 505992"/>
                <a:gd name="connsiteX21" fmla="*/ 184325 w 274681"/>
                <a:gd name="connsiteY21" fmla="*/ 372265 h 505992"/>
                <a:gd name="connsiteX22" fmla="*/ 195168 w 274681"/>
                <a:gd name="connsiteY22" fmla="*/ 339737 h 505992"/>
                <a:gd name="connsiteX23" fmla="*/ 198782 w 274681"/>
                <a:gd name="connsiteY23" fmla="*/ 328895 h 505992"/>
                <a:gd name="connsiteX24" fmla="*/ 206011 w 274681"/>
                <a:gd name="connsiteY24" fmla="*/ 318052 h 505992"/>
                <a:gd name="connsiteX25" fmla="*/ 216853 w 274681"/>
                <a:gd name="connsiteY25" fmla="*/ 296367 h 505992"/>
                <a:gd name="connsiteX26" fmla="*/ 224082 w 274681"/>
                <a:gd name="connsiteY26" fmla="*/ 274681 h 505992"/>
                <a:gd name="connsiteX27" fmla="*/ 227696 w 274681"/>
                <a:gd name="connsiteY27" fmla="*/ 263838 h 505992"/>
                <a:gd name="connsiteX28" fmla="*/ 231310 w 274681"/>
                <a:gd name="connsiteY28" fmla="*/ 252996 h 505992"/>
                <a:gd name="connsiteX29" fmla="*/ 238539 w 274681"/>
                <a:gd name="connsiteY29" fmla="*/ 224082 h 505992"/>
                <a:gd name="connsiteX30" fmla="*/ 245767 w 274681"/>
                <a:gd name="connsiteY30" fmla="*/ 195168 h 505992"/>
                <a:gd name="connsiteX31" fmla="*/ 249381 w 274681"/>
                <a:gd name="connsiteY31" fmla="*/ 180711 h 505992"/>
                <a:gd name="connsiteX32" fmla="*/ 267453 w 274681"/>
                <a:gd name="connsiteY32" fmla="*/ 126498 h 505992"/>
                <a:gd name="connsiteX33" fmla="*/ 271067 w 274681"/>
                <a:gd name="connsiteY33" fmla="*/ 115655 h 505992"/>
                <a:gd name="connsiteX34" fmla="*/ 274681 w 274681"/>
                <a:gd name="connsiteY34" fmla="*/ 104812 h 505992"/>
                <a:gd name="connsiteX35" fmla="*/ 271067 w 274681"/>
                <a:gd name="connsiteY35" fmla="*/ 32528 h 505992"/>
                <a:gd name="connsiteX36" fmla="*/ 252996 w 274681"/>
                <a:gd name="connsiteY36" fmla="*/ 14457 h 505992"/>
                <a:gd name="connsiteX37" fmla="*/ 234924 w 274681"/>
                <a:gd name="connsiteY37" fmla="*/ 0 h 505992"/>
                <a:gd name="connsiteX38" fmla="*/ 227696 w 274681"/>
                <a:gd name="connsiteY38" fmla="*/ 10842 h 505992"/>
                <a:gd name="connsiteX39" fmla="*/ 220468 w 274681"/>
                <a:gd name="connsiteY39" fmla="*/ 18071 h 505992"/>
                <a:gd name="connsiteX40" fmla="*/ 206011 w 274681"/>
                <a:gd name="connsiteY40" fmla="*/ 46985 h 505992"/>
                <a:gd name="connsiteX41" fmla="*/ 198782 w 274681"/>
                <a:gd name="connsiteY41" fmla="*/ 68670 h 505992"/>
                <a:gd name="connsiteX42" fmla="*/ 195168 w 274681"/>
                <a:gd name="connsiteY42" fmla="*/ 79513 h 505992"/>
                <a:gd name="connsiteX43" fmla="*/ 187939 w 274681"/>
                <a:gd name="connsiteY43" fmla="*/ 86741 h 505992"/>
                <a:gd name="connsiteX44" fmla="*/ 177097 w 274681"/>
                <a:gd name="connsiteY44" fmla="*/ 108427 h 505992"/>
                <a:gd name="connsiteX45" fmla="*/ 162640 w 274681"/>
                <a:gd name="connsiteY45" fmla="*/ 122884 h 505992"/>
                <a:gd name="connsiteX46" fmla="*/ 130112 w 274681"/>
                <a:gd name="connsiteY46" fmla="*/ 130112 h 505992"/>
                <a:gd name="connsiteX47" fmla="*/ 108426 w 274681"/>
                <a:gd name="connsiteY47" fmla="*/ 137340 h 505992"/>
                <a:gd name="connsiteX48" fmla="*/ 83127 w 274681"/>
                <a:gd name="connsiteY48" fmla="*/ 144569 h 505992"/>
                <a:gd name="connsiteX49" fmla="*/ 43370 w 274681"/>
                <a:gd name="connsiteY49" fmla="*/ 187940 h 505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74681" h="505992">
                  <a:moveTo>
                    <a:pt x="43370" y="187940"/>
                  </a:moveTo>
                  <a:lnTo>
                    <a:pt x="43370" y="187940"/>
                  </a:lnTo>
                  <a:cubicBezTo>
                    <a:pt x="44575" y="219263"/>
                    <a:pt x="46985" y="250563"/>
                    <a:pt x="46985" y="281910"/>
                  </a:cubicBezTo>
                  <a:cubicBezTo>
                    <a:pt x="46985" y="301223"/>
                    <a:pt x="45392" y="320530"/>
                    <a:pt x="43370" y="339737"/>
                  </a:cubicBezTo>
                  <a:cubicBezTo>
                    <a:pt x="42971" y="343526"/>
                    <a:pt x="42136" y="347605"/>
                    <a:pt x="39756" y="350580"/>
                  </a:cubicBezTo>
                  <a:cubicBezTo>
                    <a:pt x="37042" y="353972"/>
                    <a:pt x="32527" y="355399"/>
                    <a:pt x="28913" y="357808"/>
                  </a:cubicBezTo>
                  <a:cubicBezTo>
                    <a:pt x="19276" y="386723"/>
                    <a:pt x="33732" y="352989"/>
                    <a:pt x="14456" y="372265"/>
                  </a:cubicBezTo>
                  <a:cubicBezTo>
                    <a:pt x="11762" y="374959"/>
                    <a:pt x="12546" y="379700"/>
                    <a:pt x="10842" y="383108"/>
                  </a:cubicBezTo>
                  <a:cubicBezTo>
                    <a:pt x="-3171" y="411136"/>
                    <a:pt x="9085" y="377539"/>
                    <a:pt x="0" y="404793"/>
                  </a:cubicBezTo>
                  <a:cubicBezTo>
                    <a:pt x="808" y="411254"/>
                    <a:pt x="3486" y="448038"/>
                    <a:pt x="10842" y="455393"/>
                  </a:cubicBezTo>
                  <a:lnTo>
                    <a:pt x="18071" y="462621"/>
                  </a:lnTo>
                  <a:cubicBezTo>
                    <a:pt x="23243" y="478137"/>
                    <a:pt x="21313" y="483124"/>
                    <a:pt x="32528" y="491535"/>
                  </a:cubicBezTo>
                  <a:cubicBezTo>
                    <a:pt x="39478" y="496748"/>
                    <a:pt x="54213" y="505992"/>
                    <a:pt x="54213" y="505992"/>
                  </a:cubicBezTo>
                  <a:cubicBezTo>
                    <a:pt x="71079" y="504787"/>
                    <a:pt x="88192" y="505494"/>
                    <a:pt x="104812" y="502378"/>
                  </a:cubicBezTo>
                  <a:cubicBezTo>
                    <a:pt x="109626" y="501475"/>
                    <a:pt x="117145" y="486005"/>
                    <a:pt x="119269" y="484306"/>
                  </a:cubicBezTo>
                  <a:cubicBezTo>
                    <a:pt x="122244" y="481926"/>
                    <a:pt x="126498" y="481897"/>
                    <a:pt x="130112" y="480692"/>
                  </a:cubicBezTo>
                  <a:cubicBezTo>
                    <a:pt x="138418" y="455774"/>
                    <a:pt x="131952" y="464395"/>
                    <a:pt x="144569" y="451778"/>
                  </a:cubicBezTo>
                  <a:lnTo>
                    <a:pt x="155411" y="419250"/>
                  </a:lnTo>
                  <a:cubicBezTo>
                    <a:pt x="156616" y="415636"/>
                    <a:pt x="156913" y="411578"/>
                    <a:pt x="159026" y="408408"/>
                  </a:cubicBezTo>
                  <a:cubicBezTo>
                    <a:pt x="161435" y="404794"/>
                    <a:pt x="164312" y="401450"/>
                    <a:pt x="166254" y="397565"/>
                  </a:cubicBezTo>
                  <a:cubicBezTo>
                    <a:pt x="167958" y="394157"/>
                    <a:pt x="167654" y="389822"/>
                    <a:pt x="169868" y="386722"/>
                  </a:cubicBezTo>
                  <a:cubicBezTo>
                    <a:pt x="173829" y="381176"/>
                    <a:pt x="184325" y="372265"/>
                    <a:pt x="184325" y="372265"/>
                  </a:cubicBezTo>
                  <a:lnTo>
                    <a:pt x="195168" y="339737"/>
                  </a:lnTo>
                  <a:cubicBezTo>
                    <a:pt x="196373" y="336123"/>
                    <a:pt x="196669" y="332065"/>
                    <a:pt x="198782" y="328895"/>
                  </a:cubicBezTo>
                  <a:lnTo>
                    <a:pt x="206011" y="318052"/>
                  </a:lnTo>
                  <a:cubicBezTo>
                    <a:pt x="219189" y="278516"/>
                    <a:pt x="198174" y="338394"/>
                    <a:pt x="216853" y="296367"/>
                  </a:cubicBezTo>
                  <a:cubicBezTo>
                    <a:pt x="219948" y="289404"/>
                    <a:pt x="221672" y="281910"/>
                    <a:pt x="224082" y="274681"/>
                  </a:cubicBezTo>
                  <a:lnTo>
                    <a:pt x="227696" y="263838"/>
                  </a:lnTo>
                  <a:cubicBezTo>
                    <a:pt x="228901" y="260224"/>
                    <a:pt x="230563" y="256732"/>
                    <a:pt x="231310" y="252996"/>
                  </a:cubicBezTo>
                  <a:cubicBezTo>
                    <a:pt x="240154" y="208774"/>
                    <a:pt x="230201" y="254655"/>
                    <a:pt x="238539" y="224082"/>
                  </a:cubicBezTo>
                  <a:cubicBezTo>
                    <a:pt x="241153" y="214497"/>
                    <a:pt x="243358" y="204806"/>
                    <a:pt x="245767" y="195168"/>
                  </a:cubicBezTo>
                  <a:cubicBezTo>
                    <a:pt x="246972" y="190349"/>
                    <a:pt x="247810" y="185423"/>
                    <a:pt x="249381" y="180711"/>
                  </a:cubicBezTo>
                  <a:lnTo>
                    <a:pt x="267453" y="126498"/>
                  </a:lnTo>
                  <a:lnTo>
                    <a:pt x="271067" y="115655"/>
                  </a:lnTo>
                  <a:lnTo>
                    <a:pt x="274681" y="104812"/>
                  </a:lnTo>
                  <a:cubicBezTo>
                    <a:pt x="273476" y="80717"/>
                    <a:pt x="274187" y="56450"/>
                    <a:pt x="271067" y="32528"/>
                  </a:cubicBezTo>
                  <a:cubicBezTo>
                    <a:pt x="269804" y="22843"/>
                    <a:pt x="259078" y="19323"/>
                    <a:pt x="252996" y="14457"/>
                  </a:cubicBezTo>
                  <a:cubicBezTo>
                    <a:pt x="227254" y="-6137"/>
                    <a:pt x="268285" y="22239"/>
                    <a:pt x="234924" y="0"/>
                  </a:cubicBezTo>
                  <a:cubicBezTo>
                    <a:pt x="232515" y="3614"/>
                    <a:pt x="230409" y="7450"/>
                    <a:pt x="227696" y="10842"/>
                  </a:cubicBezTo>
                  <a:cubicBezTo>
                    <a:pt x="225567" y="13503"/>
                    <a:pt x="221992" y="15023"/>
                    <a:pt x="220468" y="18071"/>
                  </a:cubicBezTo>
                  <a:cubicBezTo>
                    <a:pt x="203856" y="51295"/>
                    <a:pt x="222341" y="30653"/>
                    <a:pt x="206011" y="46985"/>
                  </a:cubicBezTo>
                  <a:lnTo>
                    <a:pt x="198782" y="68670"/>
                  </a:lnTo>
                  <a:cubicBezTo>
                    <a:pt x="197577" y="72284"/>
                    <a:pt x="197862" y="76819"/>
                    <a:pt x="195168" y="79513"/>
                  </a:cubicBezTo>
                  <a:lnTo>
                    <a:pt x="187939" y="86741"/>
                  </a:lnTo>
                  <a:cubicBezTo>
                    <a:pt x="184441" y="97235"/>
                    <a:pt x="184739" y="99510"/>
                    <a:pt x="177097" y="108427"/>
                  </a:cubicBezTo>
                  <a:cubicBezTo>
                    <a:pt x="172662" y="113601"/>
                    <a:pt x="169323" y="121548"/>
                    <a:pt x="162640" y="122884"/>
                  </a:cubicBezTo>
                  <a:cubicBezTo>
                    <a:pt x="152322" y="124947"/>
                    <a:pt x="140320" y="127050"/>
                    <a:pt x="130112" y="130112"/>
                  </a:cubicBezTo>
                  <a:cubicBezTo>
                    <a:pt x="122814" y="132301"/>
                    <a:pt x="115655" y="134930"/>
                    <a:pt x="108426" y="137340"/>
                  </a:cubicBezTo>
                  <a:cubicBezTo>
                    <a:pt x="71976" y="149491"/>
                    <a:pt x="128526" y="130950"/>
                    <a:pt x="83127" y="144569"/>
                  </a:cubicBezTo>
                  <a:cubicBezTo>
                    <a:pt x="56492" y="152559"/>
                    <a:pt x="49996" y="180712"/>
                    <a:pt x="43370" y="187940"/>
                  </a:cubicBezTo>
                  <a:close/>
                </a:path>
              </a:pathLst>
            </a:cu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Rectangle 2">
            <a:extLst>
              <a:ext uri="{FF2B5EF4-FFF2-40B4-BE49-F238E27FC236}">
                <a16:creationId xmlns:a16="http://schemas.microsoft.com/office/drawing/2014/main" id="{31E18BCC-35B2-6B9F-9091-E3145074C587}"/>
              </a:ext>
            </a:extLst>
          </p:cNvPr>
          <p:cNvSpPr/>
          <p:nvPr/>
        </p:nvSpPr>
        <p:spPr>
          <a:xfrm>
            <a:off x="1373270" y="5161200"/>
            <a:ext cx="4631397" cy="430887"/>
          </a:xfrm>
          <a:prstGeom prst="rect">
            <a:avLst/>
          </a:prstGeom>
        </p:spPr>
        <p:txBody>
          <a:bodyPr wrap="none">
            <a:spAutoFit/>
          </a:bodyPr>
          <a:lstStyle/>
          <a:p>
            <a:pPr algn="ctr"/>
            <a:r>
              <a:rPr lang="en-US" sz="2200" b="1" dirty="0">
                <a:solidFill>
                  <a:srgbClr val="0365C0"/>
                </a:solidFill>
                <a:effectLst/>
                <a:latin typeface="Helvetica" pitchFamily="2" charset="0"/>
              </a:rPr>
              <a:t>What is wrong about this model?</a:t>
            </a:r>
            <a:endParaRPr lang="en-US" sz="2200" dirty="0">
              <a:solidFill>
                <a:srgbClr val="0365C0"/>
              </a:solidFill>
              <a:effectLst/>
              <a:latin typeface="Helvetica" pitchFamily="2" charset="0"/>
            </a:endParaRPr>
          </a:p>
        </p:txBody>
      </p:sp>
      <p:sp>
        <p:nvSpPr>
          <p:cNvPr id="5" name="Rectangle 4">
            <a:extLst>
              <a:ext uri="{FF2B5EF4-FFF2-40B4-BE49-F238E27FC236}">
                <a16:creationId xmlns:a16="http://schemas.microsoft.com/office/drawing/2014/main" id="{B713AA50-4020-7158-C5A4-F1D2E333A247}"/>
              </a:ext>
            </a:extLst>
          </p:cNvPr>
          <p:cNvSpPr/>
          <p:nvPr/>
        </p:nvSpPr>
        <p:spPr>
          <a:xfrm>
            <a:off x="2450366" y="2610702"/>
            <a:ext cx="2477193" cy="2099855"/>
          </a:xfrm>
          <a:prstGeom prst="rect">
            <a:avLst/>
          </a:prstGeom>
          <a:gradFill flip="none" rotWithShape="1">
            <a:gsLst>
              <a:gs pos="0">
                <a:srgbClr val="66FF66"/>
              </a:gs>
              <a:gs pos="45000">
                <a:srgbClr val="0A190A"/>
              </a:gs>
              <a:gs pos="50000">
                <a:schemeClr val="tx1"/>
              </a:gs>
              <a:gs pos="100000">
                <a:srgbClr val="AA3A33"/>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Helvetica" pitchFamily="2" charset="0"/>
              </a:rPr>
              <a:t>Madagascar</a:t>
            </a:r>
          </a:p>
          <a:p>
            <a:pPr algn="ctr"/>
            <a:r>
              <a:rPr lang="en-US" sz="3200" dirty="0">
                <a:latin typeface="Helvetica" pitchFamily="2" charset="0"/>
              </a:rPr>
              <a:t>(N)</a:t>
            </a:r>
          </a:p>
        </p:txBody>
      </p:sp>
    </p:spTree>
    <p:extLst>
      <p:ext uri="{BB962C8B-B14F-4D97-AF65-F5344CB8AC3E}">
        <p14:creationId xmlns:p14="http://schemas.microsoft.com/office/powerpoint/2010/main" val="385995221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C3A5390D-902F-DA49-BBC4-363E39D80B53}"/>
              </a:ext>
            </a:extLst>
          </p:cNvPr>
          <p:cNvGrpSpPr/>
          <p:nvPr/>
        </p:nvGrpSpPr>
        <p:grpSpPr>
          <a:xfrm>
            <a:off x="156609" y="1150462"/>
            <a:ext cx="1154121" cy="5527079"/>
            <a:chOff x="-65938" y="-19880"/>
            <a:chExt cx="1309265" cy="6568349"/>
          </a:xfrm>
        </p:grpSpPr>
        <p:grpSp>
          <p:nvGrpSpPr>
            <p:cNvPr id="19" name="Group 18">
              <a:extLst>
                <a:ext uri="{FF2B5EF4-FFF2-40B4-BE49-F238E27FC236}">
                  <a16:creationId xmlns:a16="http://schemas.microsoft.com/office/drawing/2014/main" id="{816368D3-C8B4-9A4E-AE3D-CB2601D8664A}"/>
                </a:ext>
              </a:extLst>
            </p:cNvPr>
            <p:cNvGrpSpPr/>
            <p:nvPr/>
          </p:nvGrpSpPr>
          <p:grpSpPr>
            <a:xfrm>
              <a:off x="-65938" y="-17237"/>
              <a:ext cx="1006897" cy="6476652"/>
              <a:chOff x="-75652" y="275227"/>
              <a:chExt cx="1006897" cy="6476652"/>
            </a:xfrm>
          </p:grpSpPr>
          <p:pic>
            <p:nvPicPr>
              <p:cNvPr id="23" name="Picture 22">
                <a:extLst>
                  <a:ext uri="{FF2B5EF4-FFF2-40B4-BE49-F238E27FC236}">
                    <a16:creationId xmlns:a16="http://schemas.microsoft.com/office/drawing/2014/main" id="{AC25E674-DEAB-974E-975A-63925DA1F035}"/>
                  </a:ext>
                </a:extLst>
              </p:cNvPr>
              <p:cNvPicPr>
                <a:picLocks noChangeAspect="1"/>
              </p:cNvPicPr>
              <p:nvPr/>
            </p:nvPicPr>
            <p:blipFill rotWithShape="1">
              <a:blip r:embed="rId3"/>
              <a:srcRect l="20388" t="6368" r="23208" b="38492"/>
              <a:stretch/>
            </p:blipFill>
            <p:spPr>
              <a:xfrm>
                <a:off x="-5574" y="1268928"/>
                <a:ext cx="850636" cy="824803"/>
              </a:xfrm>
              <a:prstGeom prst="rect">
                <a:avLst/>
              </a:prstGeom>
              <a:ln>
                <a:noFill/>
              </a:ln>
              <a:effectLst>
                <a:softEdge rad="112500"/>
              </a:effectLst>
            </p:spPr>
          </p:pic>
          <p:pic>
            <p:nvPicPr>
              <p:cNvPr id="24" name="Picture 23">
                <a:extLst>
                  <a:ext uri="{FF2B5EF4-FFF2-40B4-BE49-F238E27FC236}">
                    <a16:creationId xmlns:a16="http://schemas.microsoft.com/office/drawing/2014/main" id="{8D83E6E3-7851-6640-81D6-806D21FD51AC}"/>
                  </a:ext>
                </a:extLst>
              </p:cNvPr>
              <p:cNvPicPr>
                <a:picLocks noChangeAspect="1"/>
              </p:cNvPicPr>
              <p:nvPr/>
            </p:nvPicPr>
            <p:blipFill rotWithShape="1">
              <a:blip r:embed="rId4"/>
              <a:srcRect l="21150" r="26332" b="-2001"/>
              <a:stretch/>
            </p:blipFill>
            <p:spPr>
              <a:xfrm>
                <a:off x="9594" y="275227"/>
                <a:ext cx="786384" cy="963514"/>
              </a:xfrm>
              <a:prstGeom prst="rect">
                <a:avLst/>
              </a:prstGeom>
              <a:ln>
                <a:noFill/>
              </a:ln>
              <a:effectLst>
                <a:softEdge rad="112500"/>
              </a:effectLst>
            </p:spPr>
          </p:pic>
          <p:pic>
            <p:nvPicPr>
              <p:cNvPr id="25" name="Picture 24">
                <a:extLst>
                  <a:ext uri="{FF2B5EF4-FFF2-40B4-BE49-F238E27FC236}">
                    <a16:creationId xmlns:a16="http://schemas.microsoft.com/office/drawing/2014/main" id="{4895ED6E-F90D-5F4D-9CEA-5906E2C81954}"/>
                  </a:ext>
                </a:extLst>
              </p:cNvPr>
              <p:cNvPicPr>
                <a:picLocks noChangeAspect="1"/>
              </p:cNvPicPr>
              <p:nvPr/>
            </p:nvPicPr>
            <p:blipFill rotWithShape="1">
              <a:blip r:embed="rId5"/>
              <a:srcRect l="-1" t="9514" r="41742" b="47141"/>
              <a:stretch/>
            </p:blipFill>
            <p:spPr>
              <a:xfrm>
                <a:off x="-19250" y="2197016"/>
                <a:ext cx="808480" cy="882328"/>
              </a:xfrm>
              <a:prstGeom prst="rect">
                <a:avLst/>
              </a:prstGeom>
              <a:ln>
                <a:noFill/>
              </a:ln>
              <a:effectLst>
                <a:softEdge rad="112500"/>
              </a:effectLst>
            </p:spPr>
          </p:pic>
          <p:pic>
            <p:nvPicPr>
              <p:cNvPr id="26" name="Picture 25">
                <a:extLst>
                  <a:ext uri="{FF2B5EF4-FFF2-40B4-BE49-F238E27FC236}">
                    <a16:creationId xmlns:a16="http://schemas.microsoft.com/office/drawing/2014/main" id="{2BF74D0F-B174-AA4D-A44F-AC6BE0318424}"/>
                  </a:ext>
                </a:extLst>
              </p:cNvPr>
              <p:cNvPicPr>
                <a:picLocks noChangeAspect="1"/>
              </p:cNvPicPr>
              <p:nvPr/>
            </p:nvPicPr>
            <p:blipFill rotWithShape="1">
              <a:blip r:embed="rId6"/>
              <a:srcRect l="15925" t="5321" r="17485" b="54148"/>
              <a:stretch/>
            </p:blipFill>
            <p:spPr>
              <a:xfrm>
                <a:off x="-75652" y="3068712"/>
                <a:ext cx="1006897" cy="963514"/>
              </a:xfrm>
              <a:prstGeom prst="rect">
                <a:avLst/>
              </a:prstGeom>
              <a:ln>
                <a:noFill/>
              </a:ln>
              <a:effectLst>
                <a:softEdge rad="112500"/>
              </a:effectLst>
            </p:spPr>
          </p:pic>
          <p:pic>
            <p:nvPicPr>
              <p:cNvPr id="27" name="Picture 26">
                <a:extLst>
                  <a:ext uri="{FF2B5EF4-FFF2-40B4-BE49-F238E27FC236}">
                    <a16:creationId xmlns:a16="http://schemas.microsoft.com/office/drawing/2014/main" id="{5D28F670-1A93-1643-BA40-D38B0558E778}"/>
                  </a:ext>
                </a:extLst>
              </p:cNvPr>
              <p:cNvPicPr>
                <a:picLocks noChangeAspect="1"/>
              </p:cNvPicPr>
              <p:nvPr/>
            </p:nvPicPr>
            <p:blipFill rotWithShape="1">
              <a:blip r:embed="rId7"/>
              <a:srcRect l="20209" r="7782"/>
              <a:stretch/>
            </p:blipFill>
            <p:spPr>
              <a:xfrm>
                <a:off x="-18398" y="4055672"/>
                <a:ext cx="867235" cy="882327"/>
              </a:xfrm>
              <a:prstGeom prst="rect">
                <a:avLst/>
              </a:prstGeom>
              <a:ln>
                <a:noFill/>
              </a:ln>
              <a:effectLst>
                <a:softEdge rad="112500"/>
              </a:effectLst>
            </p:spPr>
          </p:pic>
          <p:pic>
            <p:nvPicPr>
              <p:cNvPr id="31" name="Picture 30">
                <a:extLst>
                  <a:ext uri="{FF2B5EF4-FFF2-40B4-BE49-F238E27FC236}">
                    <a16:creationId xmlns:a16="http://schemas.microsoft.com/office/drawing/2014/main" id="{788F159B-BD1B-6044-B50A-EA3DFE45CE39}"/>
                  </a:ext>
                </a:extLst>
              </p:cNvPr>
              <p:cNvPicPr>
                <a:picLocks noChangeAspect="1"/>
              </p:cNvPicPr>
              <p:nvPr/>
            </p:nvPicPr>
            <p:blipFill rotWithShape="1">
              <a:blip r:embed="rId8"/>
              <a:srcRect l="24594" r="39739" b="25759"/>
              <a:stretch/>
            </p:blipFill>
            <p:spPr>
              <a:xfrm>
                <a:off x="9594" y="4932759"/>
                <a:ext cx="786384" cy="963515"/>
              </a:xfrm>
              <a:prstGeom prst="rect">
                <a:avLst/>
              </a:prstGeom>
              <a:ln>
                <a:noFill/>
              </a:ln>
              <a:effectLst>
                <a:softEdge rad="112500"/>
              </a:effectLst>
            </p:spPr>
          </p:pic>
          <p:pic>
            <p:nvPicPr>
              <p:cNvPr id="32" name="Picture 31">
                <a:extLst>
                  <a:ext uri="{FF2B5EF4-FFF2-40B4-BE49-F238E27FC236}">
                    <a16:creationId xmlns:a16="http://schemas.microsoft.com/office/drawing/2014/main" id="{3AF31E31-B1CA-3846-9A25-E5DE63A133A2}"/>
                  </a:ext>
                </a:extLst>
              </p:cNvPr>
              <p:cNvPicPr>
                <a:picLocks noChangeAspect="1"/>
              </p:cNvPicPr>
              <p:nvPr/>
            </p:nvPicPr>
            <p:blipFill rotWithShape="1">
              <a:blip r:embed="rId9"/>
              <a:srcRect l="18134" t="11809" r="30185" b="13721"/>
              <a:stretch/>
            </p:blipFill>
            <p:spPr>
              <a:xfrm>
                <a:off x="-7453" y="5943167"/>
                <a:ext cx="867235" cy="808712"/>
              </a:xfrm>
              <a:prstGeom prst="rect">
                <a:avLst/>
              </a:prstGeom>
              <a:ln>
                <a:noFill/>
              </a:ln>
              <a:effectLst>
                <a:softEdge rad="112500"/>
              </a:effectLst>
            </p:spPr>
          </p:pic>
        </p:grpSp>
        <p:pic>
          <p:nvPicPr>
            <p:cNvPr id="35" name="Picture 34">
              <a:extLst>
                <a:ext uri="{FF2B5EF4-FFF2-40B4-BE49-F238E27FC236}">
                  <a16:creationId xmlns:a16="http://schemas.microsoft.com/office/drawing/2014/main" id="{F2170096-4672-6246-B75E-10EC04705758}"/>
                </a:ext>
              </a:extLst>
            </p:cNvPr>
            <p:cNvPicPr>
              <a:picLocks noChangeAspect="1"/>
            </p:cNvPicPr>
            <p:nvPr/>
          </p:nvPicPr>
          <p:blipFill rotWithShape="1">
            <a:blip r:embed="rId10"/>
            <a:srcRect l="93657" r="360" b="4224"/>
            <a:stretch/>
          </p:blipFill>
          <p:spPr>
            <a:xfrm>
              <a:off x="774404" y="-19880"/>
              <a:ext cx="468923" cy="6568349"/>
            </a:xfrm>
            <a:prstGeom prst="rect">
              <a:avLst/>
            </a:prstGeom>
          </p:spPr>
        </p:pic>
      </p:grpSp>
      <p:sp>
        <p:nvSpPr>
          <p:cNvPr id="2" name="TextBox 1">
            <a:extLst>
              <a:ext uri="{FF2B5EF4-FFF2-40B4-BE49-F238E27FC236}">
                <a16:creationId xmlns:a16="http://schemas.microsoft.com/office/drawing/2014/main" id="{064875FF-7FA0-6642-ABD5-20E75E670A95}"/>
              </a:ext>
            </a:extLst>
          </p:cNvPr>
          <p:cNvSpPr txBox="1"/>
          <p:nvPr/>
        </p:nvSpPr>
        <p:spPr>
          <a:xfrm>
            <a:off x="6875290" y="6492875"/>
            <a:ext cx="5316710" cy="369332"/>
          </a:xfrm>
          <a:prstGeom prst="rect">
            <a:avLst/>
          </a:prstGeom>
          <a:noFill/>
        </p:spPr>
        <p:txBody>
          <a:bodyPr wrap="square" rtlCol="0">
            <a:spAutoFit/>
          </a:bodyPr>
          <a:lstStyle/>
          <a:p>
            <a:pPr algn="r"/>
            <a:r>
              <a:rPr lang="en-US" dirty="0">
                <a:cs typeface="Franklin Gothic Medium"/>
              </a:rPr>
              <a:t>Brook et al. 2018. </a:t>
            </a:r>
            <a:r>
              <a:rPr lang="en-US" i="1" dirty="0">
                <a:cs typeface="Franklin Gothic Medium"/>
              </a:rPr>
              <a:t>Conservation Biology.</a:t>
            </a:r>
            <a:r>
              <a:rPr lang="en-US" dirty="0">
                <a:cs typeface="Franklin Gothic Medium"/>
              </a:rPr>
              <a:t> </a:t>
            </a:r>
            <a:endParaRPr lang="en-US" dirty="0">
              <a:latin typeface="+mj-lt"/>
              <a:cs typeface="Franklin Gothic Medium"/>
            </a:endParaRPr>
          </a:p>
        </p:txBody>
      </p:sp>
      <p:sp>
        <p:nvSpPr>
          <p:cNvPr id="14" name="Rectangle 13">
            <a:extLst>
              <a:ext uri="{FF2B5EF4-FFF2-40B4-BE49-F238E27FC236}">
                <a16:creationId xmlns:a16="http://schemas.microsoft.com/office/drawing/2014/main" id="{774A3039-039E-39BC-72B4-8305A9246D3B}"/>
              </a:ext>
            </a:extLst>
          </p:cNvPr>
          <p:cNvSpPr/>
          <p:nvPr/>
        </p:nvSpPr>
        <p:spPr>
          <a:xfrm>
            <a:off x="1584625" y="1097562"/>
            <a:ext cx="3765420" cy="3816429"/>
          </a:xfrm>
          <a:prstGeom prst="rect">
            <a:avLst/>
          </a:prstGeom>
        </p:spPr>
        <p:txBody>
          <a:bodyPr wrap="square">
            <a:spAutoFit/>
          </a:bodyPr>
          <a:lstStyle/>
          <a:p>
            <a:r>
              <a:rPr lang="en-US" sz="2200" b="1" dirty="0"/>
              <a:t>Assumptions:</a:t>
            </a:r>
          </a:p>
          <a:p>
            <a:pPr marL="342900" indent="-342900">
              <a:buFont typeface="Arial" panose="020B0604020202020204" pitchFamily="34" charset="0"/>
              <a:buChar char="•"/>
            </a:pPr>
            <a:r>
              <a:rPr lang="en-US" sz="2200" dirty="0">
                <a:solidFill>
                  <a:schemeClr val="bg1">
                    <a:lumMod val="65000"/>
                  </a:schemeClr>
                </a:solidFill>
              </a:rPr>
              <a:t>Starting population of 200 lemurs per site</a:t>
            </a:r>
          </a:p>
          <a:p>
            <a:pPr marL="342900" indent="-342900">
              <a:buFont typeface="Arial" panose="020B0604020202020204" pitchFamily="34" charset="0"/>
              <a:buChar char="•"/>
            </a:pPr>
            <a:r>
              <a:rPr lang="en-US" sz="2200" dirty="0">
                <a:solidFill>
                  <a:schemeClr val="bg1">
                    <a:lumMod val="65000"/>
                  </a:schemeClr>
                </a:solidFill>
              </a:rPr>
              <a:t>Site-specific mortality rates derived from field studies</a:t>
            </a:r>
          </a:p>
          <a:p>
            <a:pPr marL="342900" indent="-342900">
              <a:buFont typeface="Arial" panose="020B0604020202020204" pitchFamily="34" charset="0"/>
              <a:buChar char="•"/>
            </a:pPr>
            <a:r>
              <a:rPr lang="en-US" sz="2200" dirty="0">
                <a:solidFill>
                  <a:schemeClr val="bg1">
                    <a:lumMod val="65000"/>
                  </a:schemeClr>
                </a:solidFill>
              </a:rPr>
              <a:t>Density dependent effects on fecundity</a:t>
            </a:r>
          </a:p>
          <a:p>
            <a:pPr marL="342900" indent="-342900">
              <a:buFont typeface="Arial" panose="020B0604020202020204" pitchFamily="34" charset="0"/>
              <a:buChar char="•"/>
            </a:pPr>
            <a:r>
              <a:rPr lang="en-US" sz="2200" dirty="0"/>
              <a:t>Compared </a:t>
            </a:r>
            <a:r>
              <a:rPr lang="en-US" sz="2200" b="1" dirty="0">
                <a:solidFill>
                  <a:srgbClr val="00B050"/>
                </a:solidFill>
              </a:rPr>
              <a:t>no dispersal scenarios</a:t>
            </a:r>
            <a:endParaRPr lang="en-US" sz="2200" dirty="0"/>
          </a:p>
          <a:p>
            <a:endParaRPr lang="en-US" sz="2200" dirty="0"/>
          </a:p>
          <a:p>
            <a:endParaRPr lang="en-US" sz="2200" dirty="0"/>
          </a:p>
        </p:txBody>
      </p:sp>
      <p:grpSp>
        <p:nvGrpSpPr>
          <p:cNvPr id="15" name="Group 14">
            <a:extLst>
              <a:ext uri="{FF2B5EF4-FFF2-40B4-BE49-F238E27FC236}">
                <a16:creationId xmlns:a16="http://schemas.microsoft.com/office/drawing/2014/main" id="{50304AB5-12C4-CFE4-A592-99B07DEC0447}"/>
              </a:ext>
            </a:extLst>
          </p:cNvPr>
          <p:cNvGrpSpPr/>
          <p:nvPr/>
        </p:nvGrpSpPr>
        <p:grpSpPr>
          <a:xfrm>
            <a:off x="5442304" y="1150462"/>
            <a:ext cx="3644533" cy="2347636"/>
            <a:chOff x="5289902" y="1196763"/>
            <a:chExt cx="3644533" cy="2347636"/>
          </a:xfrm>
        </p:grpSpPr>
        <p:grpSp>
          <p:nvGrpSpPr>
            <p:cNvPr id="16" name="Group 15">
              <a:extLst>
                <a:ext uri="{FF2B5EF4-FFF2-40B4-BE49-F238E27FC236}">
                  <a16:creationId xmlns:a16="http://schemas.microsoft.com/office/drawing/2014/main" id="{B666A97C-DA64-B47F-FF8C-6005A8411B1C}"/>
                </a:ext>
              </a:extLst>
            </p:cNvPr>
            <p:cNvGrpSpPr/>
            <p:nvPr/>
          </p:nvGrpSpPr>
          <p:grpSpPr>
            <a:xfrm>
              <a:off x="5289902" y="1196763"/>
              <a:ext cx="3644533" cy="2347324"/>
              <a:chOff x="6037801" y="0"/>
              <a:chExt cx="3029177" cy="2186833"/>
            </a:xfrm>
          </p:grpSpPr>
          <p:pic>
            <p:nvPicPr>
              <p:cNvPr id="18" name="Picture 17">
                <a:extLst>
                  <a:ext uri="{FF2B5EF4-FFF2-40B4-BE49-F238E27FC236}">
                    <a16:creationId xmlns:a16="http://schemas.microsoft.com/office/drawing/2014/main" id="{876FD303-322F-09DC-0C1D-6350F1C82D91}"/>
                  </a:ext>
                </a:extLst>
              </p:cNvPr>
              <p:cNvPicPr>
                <a:picLocks noChangeAspect="1"/>
              </p:cNvPicPr>
              <p:nvPr/>
            </p:nvPicPr>
            <p:blipFill>
              <a:blip r:embed="rId11"/>
              <a:stretch>
                <a:fillRect/>
              </a:stretch>
            </p:blipFill>
            <p:spPr>
              <a:xfrm>
                <a:off x="6037801" y="330398"/>
                <a:ext cx="594069" cy="1165860"/>
              </a:xfrm>
              <a:prstGeom prst="rect">
                <a:avLst/>
              </a:prstGeom>
            </p:spPr>
          </p:pic>
          <p:sp>
            <p:nvSpPr>
              <p:cNvPr id="20" name="Oval 19">
                <a:extLst>
                  <a:ext uri="{FF2B5EF4-FFF2-40B4-BE49-F238E27FC236}">
                    <a16:creationId xmlns:a16="http://schemas.microsoft.com/office/drawing/2014/main" id="{7734554C-3164-5354-E656-F0C5E0B8C985}"/>
                  </a:ext>
                </a:extLst>
              </p:cNvPr>
              <p:cNvSpPr/>
              <p:nvPr/>
            </p:nvSpPr>
            <p:spPr>
              <a:xfrm>
                <a:off x="6431044" y="500562"/>
                <a:ext cx="325120" cy="32512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Connector 20">
                <a:extLst>
                  <a:ext uri="{FF2B5EF4-FFF2-40B4-BE49-F238E27FC236}">
                    <a16:creationId xmlns:a16="http://schemas.microsoft.com/office/drawing/2014/main" id="{CC085921-78EB-E18E-0D93-516C8C431C7A}"/>
                  </a:ext>
                </a:extLst>
              </p:cNvPr>
              <p:cNvCxnSpPr>
                <a:cxnSpLocks/>
                <a:stCxn id="20" idx="7"/>
              </p:cNvCxnSpPr>
              <p:nvPr/>
            </p:nvCxnSpPr>
            <p:spPr>
              <a:xfrm flipV="1">
                <a:off x="6708551" y="60181"/>
                <a:ext cx="279725" cy="487994"/>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B9DB278E-86BC-329A-5795-323F6D2FB67C}"/>
                  </a:ext>
                </a:extLst>
              </p:cNvPr>
              <p:cNvCxnSpPr>
                <a:cxnSpLocks/>
              </p:cNvCxnSpPr>
              <p:nvPr/>
            </p:nvCxnSpPr>
            <p:spPr>
              <a:xfrm>
                <a:off x="6656569" y="797543"/>
                <a:ext cx="327372" cy="138929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03DEE588-AB9B-37A9-4D8D-443A4CE4F777}"/>
                  </a:ext>
                </a:extLst>
              </p:cNvPr>
              <p:cNvSpPr/>
              <p:nvPr/>
            </p:nvSpPr>
            <p:spPr>
              <a:xfrm>
                <a:off x="6988278" y="0"/>
                <a:ext cx="2078700" cy="2186833"/>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7" name="Picture 16">
              <a:extLst>
                <a:ext uri="{FF2B5EF4-FFF2-40B4-BE49-F238E27FC236}">
                  <a16:creationId xmlns:a16="http://schemas.microsoft.com/office/drawing/2014/main" id="{C0D3AA44-0079-8EB0-3AE7-38B8982643E7}"/>
                </a:ext>
              </a:extLst>
            </p:cNvPr>
            <p:cNvPicPr>
              <a:picLocks noChangeAspect="1"/>
            </p:cNvPicPr>
            <p:nvPr/>
          </p:nvPicPr>
          <p:blipFill rotWithShape="1">
            <a:blip r:embed="rId12"/>
            <a:srcRect l="19430" t="13650" r="13319" b="16183"/>
            <a:stretch/>
          </p:blipFill>
          <p:spPr>
            <a:xfrm>
              <a:off x="6480120" y="1196763"/>
              <a:ext cx="2376824" cy="2347636"/>
            </a:xfrm>
            <a:prstGeom prst="rect">
              <a:avLst/>
            </a:prstGeom>
          </p:spPr>
        </p:pic>
      </p:grpSp>
      <p:sp>
        <p:nvSpPr>
          <p:cNvPr id="3" name="Title 1">
            <a:extLst>
              <a:ext uri="{FF2B5EF4-FFF2-40B4-BE49-F238E27FC236}">
                <a16:creationId xmlns:a16="http://schemas.microsoft.com/office/drawing/2014/main" id="{54CB0535-6562-5259-A161-AD38B03D6176}"/>
              </a:ext>
            </a:extLst>
          </p:cNvPr>
          <p:cNvSpPr txBox="1">
            <a:spLocks/>
          </p:cNvSpPr>
          <p:nvPr/>
        </p:nvSpPr>
        <p:spPr>
          <a:xfrm>
            <a:off x="1590201" y="1"/>
            <a:ext cx="9542619" cy="882327"/>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US" sz="2800" dirty="0">
                <a:latin typeface="+mn-lt"/>
              </a:rPr>
              <a:t>We built a regional </a:t>
            </a:r>
            <a:r>
              <a:rPr lang="en-US" sz="2800" b="1" dirty="0">
                <a:solidFill>
                  <a:srgbClr val="C00000"/>
                </a:solidFill>
                <a:latin typeface="+mn-lt"/>
              </a:rPr>
              <a:t>metapopulation model</a:t>
            </a:r>
            <a:r>
              <a:rPr lang="en-US" sz="2800" dirty="0">
                <a:latin typeface="+mn-lt"/>
              </a:rPr>
              <a:t> to simulate population dynamics into the future for a subset of species. </a:t>
            </a:r>
          </a:p>
        </p:txBody>
      </p:sp>
    </p:spTree>
    <p:extLst>
      <p:ext uri="{BB962C8B-B14F-4D97-AF65-F5344CB8AC3E}">
        <p14:creationId xmlns:p14="http://schemas.microsoft.com/office/powerpoint/2010/main" val="50887805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C3A5390D-902F-DA49-BBC4-363E39D80B53}"/>
              </a:ext>
            </a:extLst>
          </p:cNvPr>
          <p:cNvGrpSpPr/>
          <p:nvPr/>
        </p:nvGrpSpPr>
        <p:grpSpPr>
          <a:xfrm>
            <a:off x="156609" y="1150462"/>
            <a:ext cx="1154121" cy="5527079"/>
            <a:chOff x="-65938" y="-19880"/>
            <a:chExt cx="1309265" cy="6568349"/>
          </a:xfrm>
        </p:grpSpPr>
        <p:grpSp>
          <p:nvGrpSpPr>
            <p:cNvPr id="19" name="Group 18">
              <a:extLst>
                <a:ext uri="{FF2B5EF4-FFF2-40B4-BE49-F238E27FC236}">
                  <a16:creationId xmlns:a16="http://schemas.microsoft.com/office/drawing/2014/main" id="{816368D3-C8B4-9A4E-AE3D-CB2601D8664A}"/>
                </a:ext>
              </a:extLst>
            </p:cNvPr>
            <p:cNvGrpSpPr/>
            <p:nvPr/>
          </p:nvGrpSpPr>
          <p:grpSpPr>
            <a:xfrm>
              <a:off x="-65938" y="-17237"/>
              <a:ext cx="1006897" cy="6476652"/>
              <a:chOff x="-75652" y="275227"/>
              <a:chExt cx="1006897" cy="6476652"/>
            </a:xfrm>
          </p:grpSpPr>
          <p:pic>
            <p:nvPicPr>
              <p:cNvPr id="23" name="Picture 22">
                <a:extLst>
                  <a:ext uri="{FF2B5EF4-FFF2-40B4-BE49-F238E27FC236}">
                    <a16:creationId xmlns:a16="http://schemas.microsoft.com/office/drawing/2014/main" id="{AC25E674-DEAB-974E-975A-63925DA1F035}"/>
                  </a:ext>
                </a:extLst>
              </p:cNvPr>
              <p:cNvPicPr>
                <a:picLocks noChangeAspect="1"/>
              </p:cNvPicPr>
              <p:nvPr/>
            </p:nvPicPr>
            <p:blipFill rotWithShape="1">
              <a:blip r:embed="rId3"/>
              <a:srcRect l="20388" t="6368" r="23208" b="38492"/>
              <a:stretch/>
            </p:blipFill>
            <p:spPr>
              <a:xfrm>
                <a:off x="-5574" y="1268928"/>
                <a:ext cx="850636" cy="824803"/>
              </a:xfrm>
              <a:prstGeom prst="rect">
                <a:avLst/>
              </a:prstGeom>
              <a:ln>
                <a:noFill/>
              </a:ln>
              <a:effectLst>
                <a:softEdge rad="112500"/>
              </a:effectLst>
            </p:spPr>
          </p:pic>
          <p:pic>
            <p:nvPicPr>
              <p:cNvPr id="24" name="Picture 23">
                <a:extLst>
                  <a:ext uri="{FF2B5EF4-FFF2-40B4-BE49-F238E27FC236}">
                    <a16:creationId xmlns:a16="http://schemas.microsoft.com/office/drawing/2014/main" id="{8D83E6E3-7851-6640-81D6-806D21FD51AC}"/>
                  </a:ext>
                </a:extLst>
              </p:cNvPr>
              <p:cNvPicPr>
                <a:picLocks noChangeAspect="1"/>
              </p:cNvPicPr>
              <p:nvPr/>
            </p:nvPicPr>
            <p:blipFill rotWithShape="1">
              <a:blip r:embed="rId4"/>
              <a:srcRect l="21150" r="26332" b="-2001"/>
              <a:stretch/>
            </p:blipFill>
            <p:spPr>
              <a:xfrm>
                <a:off x="9594" y="275227"/>
                <a:ext cx="786384" cy="963514"/>
              </a:xfrm>
              <a:prstGeom prst="rect">
                <a:avLst/>
              </a:prstGeom>
              <a:ln>
                <a:noFill/>
              </a:ln>
              <a:effectLst>
                <a:softEdge rad="112500"/>
              </a:effectLst>
            </p:spPr>
          </p:pic>
          <p:pic>
            <p:nvPicPr>
              <p:cNvPr id="25" name="Picture 24">
                <a:extLst>
                  <a:ext uri="{FF2B5EF4-FFF2-40B4-BE49-F238E27FC236}">
                    <a16:creationId xmlns:a16="http://schemas.microsoft.com/office/drawing/2014/main" id="{4895ED6E-F90D-5F4D-9CEA-5906E2C81954}"/>
                  </a:ext>
                </a:extLst>
              </p:cNvPr>
              <p:cNvPicPr>
                <a:picLocks noChangeAspect="1"/>
              </p:cNvPicPr>
              <p:nvPr/>
            </p:nvPicPr>
            <p:blipFill rotWithShape="1">
              <a:blip r:embed="rId5"/>
              <a:srcRect l="-1" t="9514" r="41742" b="47141"/>
              <a:stretch/>
            </p:blipFill>
            <p:spPr>
              <a:xfrm>
                <a:off x="-19250" y="2197016"/>
                <a:ext cx="808480" cy="882328"/>
              </a:xfrm>
              <a:prstGeom prst="rect">
                <a:avLst/>
              </a:prstGeom>
              <a:ln>
                <a:noFill/>
              </a:ln>
              <a:effectLst>
                <a:softEdge rad="112500"/>
              </a:effectLst>
            </p:spPr>
          </p:pic>
          <p:pic>
            <p:nvPicPr>
              <p:cNvPr id="26" name="Picture 25">
                <a:extLst>
                  <a:ext uri="{FF2B5EF4-FFF2-40B4-BE49-F238E27FC236}">
                    <a16:creationId xmlns:a16="http://schemas.microsoft.com/office/drawing/2014/main" id="{2BF74D0F-B174-AA4D-A44F-AC6BE0318424}"/>
                  </a:ext>
                </a:extLst>
              </p:cNvPr>
              <p:cNvPicPr>
                <a:picLocks noChangeAspect="1"/>
              </p:cNvPicPr>
              <p:nvPr/>
            </p:nvPicPr>
            <p:blipFill rotWithShape="1">
              <a:blip r:embed="rId6"/>
              <a:srcRect l="15925" t="5321" r="17485" b="54148"/>
              <a:stretch/>
            </p:blipFill>
            <p:spPr>
              <a:xfrm>
                <a:off x="-75652" y="3068712"/>
                <a:ext cx="1006897" cy="963514"/>
              </a:xfrm>
              <a:prstGeom prst="rect">
                <a:avLst/>
              </a:prstGeom>
              <a:ln>
                <a:noFill/>
              </a:ln>
              <a:effectLst>
                <a:softEdge rad="112500"/>
              </a:effectLst>
            </p:spPr>
          </p:pic>
          <p:pic>
            <p:nvPicPr>
              <p:cNvPr id="27" name="Picture 26">
                <a:extLst>
                  <a:ext uri="{FF2B5EF4-FFF2-40B4-BE49-F238E27FC236}">
                    <a16:creationId xmlns:a16="http://schemas.microsoft.com/office/drawing/2014/main" id="{5D28F670-1A93-1643-BA40-D38B0558E778}"/>
                  </a:ext>
                </a:extLst>
              </p:cNvPr>
              <p:cNvPicPr>
                <a:picLocks noChangeAspect="1"/>
              </p:cNvPicPr>
              <p:nvPr/>
            </p:nvPicPr>
            <p:blipFill rotWithShape="1">
              <a:blip r:embed="rId7"/>
              <a:srcRect l="20209" r="7782"/>
              <a:stretch/>
            </p:blipFill>
            <p:spPr>
              <a:xfrm>
                <a:off x="-18398" y="4055672"/>
                <a:ext cx="867235" cy="882327"/>
              </a:xfrm>
              <a:prstGeom prst="rect">
                <a:avLst/>
              </a:prstGeom>
              <a:ln>
                <a:noFill/>
              </a:ln>
              <a:effectLst>
                <a:softEdge rad="112500"/>
              </a:effectLst>
            </p:spPr>
          </p:pic>
          <p:pic>
            <p:nvPicPr>
              <p:cNvPr id="31" name="Picture 30">
                <a:extLst>
                  <a:ext uri="{FF2B5EF4-FFF2-40B4-BE49-F238E27FC236}">
                    <a16:creationId xmlns:a16="http://schemas.microsoft.com/office/drawing/2014/main" id="{788F159B-BD1B-6044-B50A-EA3DFE45CE39}"/>
                  </a:ext>
                </a:extLst>
              </p:cNvPr>
              <p:cNvPicPr>
                <a:picLocks noChangeAspect="1"/>
              </p:cNvPicPr>
              <p:nvPr/>
            </p:nvPicPr>
            <p:blipFill rotWithShape="1">
              <a:blip r:embed="rId8"/>
              <a:srcRect l="24594" r="39739" b="25759"/>
              <a:stretch/>
            </p:blipFill>
            <p:spPr>
              <a:xfrm>
                <a:off x="9594" y="4932759"/>
                <a:ext cx="786384" cy="963515"/>
              </a:xfrm>
              <a:prstGeom prst="rect">
                <a:avLst/>
              </a:prstGeom>
              <a:ln>
                <a:noFill/>
              </a:ln>
              <a:effectLst>
                <a:softEdge rad="112500"/>
              </a:effectLst>
            </p:spPr>
          </p:pic>
          <p:pic>
            <p:nvPicPr>
              <p:cNvPr id="32" name="Picture 31">
                <a:extLst>
                  <a:ext uri="{FF2B5EF4-FFF2-40B4-BE49-F238E27FC236}">
                    <a16:creationId xmlns:a16="http://schemas.microsoft.com/office/drawing/2014/main" id="{3AF31E31-B1CA-3846-9A25-E5DE63A133A2}"/>
                  </a:ext>
                </a:extLst>
              </p:cNvPr>
              <p:cNvPicPr>
                <a:picLocks noChangeAspect="1"/>
              </p:cNvPicPr>
              <p:nvPr/>
            </p:nvPicPr>
            <p:blipFill rotWithShape="1">
              <a:blip r:embed="rId9"/>
              <a:srcRect l="18134" t="11809" r="30185" b="13721"/>
              <a:stretch/>
            </p:blipFill>
            <p:spPr>
              <a:xfrm>
                <a:off x="-7453" y="5943167"/>
                <a:ext cx="867235" cy="808712"/>
              </a:xfrm>
              <a:prstGeom prst="rect">
                <a:avLst/>
              </a:prstGeom>
              <a:ln>
                <a:noFill/>
              </a:ln>
              <a:effectLst>
                <a:softEdge rad="112500"/>
              </a:effectLst>
            </p:spPr>
          </p:pic>
        </p:grpSp>
        <p:pic>
          <p:nvPicPr>
            <p:cNvPr id="35" name="Picture 34">
              <a:extLst>
                <a:ext uri="{FF2B5EF4-FFF2-40B4-BE49-F238E27FC236}">
                  <a16:creationId xmlns:a16="http://schemas.microsoft.com/office/drawing/2014/main" id="{F2170096-4672-6246-B75E-10EC04705758}"/>
                </a:ext>
              </a:extLst>
            </p:cNvPr>
            <p:cNvPicPr>
              <a:picLocks noChangeAspect="1"/>
            </p:cNvPicPr>
            <p:nvPr/>
          </p:nvPicPr>
          <p:blipFill rotWithShape="1">
            <a:blip r:embed="rId10"/>
            <a:srcRect l="93657" r="360" b="4224"/>
            <a:stretch/>
          </p:blipFill>
          <p:spPr>
            <a:xfrm>
              <a:off x="774404" y="-19880"/>
              <a:ext cx="468923" cy="6568349"/>
            </a:xfrm>
            <a:prstGeom prst="rect">
              <a:avLst/>
            </a:prstGeom>
          </p:spPr>
        </p:pic>
      </p:grpSp>
      <p:sp>
        <p:nvSpPr>
          <p:cNvPr id="2" name="TextBox 1">
            <a:extLst>
              <a:ext uri="{FF2B5EF4-FFF2-40B4-BE49-F238E27FC236}">
                <a16:creationId xmlns:a16="http://schemas.microsoft.com/office/drawing/2014/main" id="{064875FF-7FA0-6642-ABD5-20E75E670A95}"/>
              </a:ext>
            </a:extLst>
          </p:cNvPr>
          <p:cNvSpPr txBox="1"/>
          <p:nvPr/>
        </p:nvSpPr>
        <p:spPr>
          <a:xfrm>
            <a:off x="6875290" y="6492875"/>
            <a:ext cx="5316710" cy="369332"/>
          </a:xfrm>
          <a:prstGeom prst="rect">
            <a:avLst/>
          </a:prstGeom>
          <a:noFill/>
        </p:spPr>
        <p:txBody>
          <a:bodyPr wrap="square" rtlCol="0">
            <a:spAutoFit/>
          </a:bodyPr>
          <a:lstStyle/>
          <a:p>
            <a:pPr algn="r"/>
            <a:r>
              <a:rPr lang="en-US" dirty="0">
                <a:cs typeface="Franklin Gothic Medium"/>
              </a:rPr>
              <a:t>Brook et al. 2018. </a:t>
            </a:r>
            <a:r>
              <a:rPr lang="en-US" i="1" dirty="0">
                <a:cs typeface="Franklin Gothic Medium"/>
              </a:rPr>
              <a:t>Conservation Biology.</a:t>
            </a:r>
            <a:r>
              <a:rPr lang="en-US" dirty="0">
                <a:cs typeface="Franklin Gothic Medium"/>
              </a:rPr>
              <a:t> </a:t>
            </a:r>
            <a:endParaRPr lang="en-US" dirty="0">
              <a:latin typeface="+mj-lt"/>
              <a:cs typeface="Franklin Gothic Medium"/>
            </a:endParaRPr>
          </a:p>
        </p:txBody>
      </p:sp>
      <p:sp>
        <p:nvSpPr>
          <p:cNvPr id="3" name="Rectangle 2">
            <a:extLst>
              <a:ext uri="{FF2B5EF4-FFF2-40B4-BE49-F238E27FC236}">
                <a16:creationId xmlns:a16="http://schemas.microsoft.com/office/drawing/2014/main" id="{3AF08B19-9E64-544D-501B-1E841FF4DA37}"/>
              </a:ext>
            </a:extLst>
          </p:cNvPr>
          <p:cNvSpPr/>
          <p:nvPr/>
        </p:nvSpPr>
        <p:spPr>
          <a:xfrm>
            <a:off x="1584625" y="1097561"/>
            <a:ext cx="3765420" cy="5170646"/>
          </a:xfrm>
          <a:prstGeom prst="rect">
            <a:avLst/>
          </a:prstGeom>
        </p:spPr>
        <p:txBody>
          <a:bodyPr wrap="square">
            <a:spAutoFit/>
          </a:bodyPr>
          <a:lstStyle/>
          <a:p>
            <a:r>
              <a:rPr lang="en-US" sz="2200" b="1" dirty="0"/>
              <a:t>Assumptions:</a:t>
            </a:r>
          </a:p>
          <a:p>
            <a:pPr marL="342900" indent="-342900">
              <a:buFont typeface="Arial" panose="020B0604020202020204" pitchFamily="34" charset="0"/>
              <a:buChar char="•"/>
            </a:pPr>
            <a:r>
              <a:rPr lang="en-US" sz="2200" dirty="0">
                <a:solidFill>
                  <a:schemeClr val="bg1">
                    <a:lumMod val="65000"/>
                  </a:schemeClr>
                </a:solidFill>
              </a:rPr>
              <a:t>Starting population of 200 lemurs per site</a:t>
            </a:r>
          </a:p>
          <a:p>
            <a:pPr marL="342900" indent="-342900">
              <a:buFont typeface="Arial" panose="020B0604020202020204" pitchFamily="34" charset="0"/>
              <a:buChar char="•"/>
            </a:pPr>
            <a:r>
              <a:rPr lang="en-US" sz="2200" dirty="0">
                <a:solidFill>
                  <a:schemeClr val="bg1">
                    <a:lumMod val="65000"/>
                  </a:schemeClr>
                </a:solidFill>
              </a:rPr>
              <a:t>Site-specific mortality rates derived from field studies</a:t>
            </a:r>
          </a:p>
          <a:p>
            <a:pPr marL="342900" indent="-342900">
              <a:buFont typeface="Arial" panose="020B0604020202020204" pitchFamily="34" charset="0"/>
              <a:buChar char="•"/>
            </a:pPr>
            <a:r>
              <a:rPr lang="en-US" sz="2200" dirty="0">
                <a:solidFill>
                  <a:schemeClr val="bg1">
                    <a:lumMod val="65000"/>
                  </a:schemeClr>
                </a:solidFill>
              </a:rPr>
              <a:t>Density dependent effects on fecundity</a:t>
            </a:r>
          </a:p>
          <a:p>
            <a:pPr marL="342900" indent="-342900">
              <a:buFont typeface="Arial" panose="020B0604020202020204" pitchFamily="34" charset="0"/>
              <a:buChar char="•"/>
            </a:pPr>
            <a:r>
              <a:rPr lang="en-US" sz="2200" dirty="0"/>
              <a:t>Compared </a:t>
            </a:r>
            <a:r>
              <a:rPr lang="en-US" sz="2200" b="1" dirty="0">
                <a:solidFill>
                  <a:srgbClr val="00B050"/>
                </a:solidFill>
              </a:rPr>
              <a:t>no dispersal scenarios</a:t>
            </a:r>
            <a:r>
              <a:rPr lang="en-US" sz="2200" dirty="0"/>
              <a:t> vs. scenarios allowing for </a:t>
            </a:r>
            <a:r>
              <a:rPr lang="en-US" sz="2200" b="1" dirty="0">
                <a:solidFill>
                  <a:srgbClr val="FF007F"/>
                </a:solidFill>
              </a:rPr>
              <a:t>stochastic dispersal</a:t>
            </a:r>
            <a:r>
              <a:rPr lang="en-US" sz="2200" dirty="0"/>
              <a:t> mediated by geographic distance</a:t>
            </a:r>
          </a:p>
          <a:p>
            <a:pPr marL="342900" indent="-342900">
              <a:buFont typeface="Arial" panose="020B0604020202020204" pitchFamily="34" charset="0"/>
              <a:buChar char="•"/>
            </a:pPr>
            <a:endParaRPr lang="en-US" sz="2200" dirty="0"/>
          </a:p>
          <a:p>
            <a:endParaRPr lang="en-US" sz="2200" dirty="0"/>
          </a:p>
          <a:p>
            <a:endParaRPr lang="en-US" sz="2200" dirty="0"/>
          </a:p>
        </p:txBody>
      </p:sp>
      <p:grpSp>
        <p:nvGrpSpPr>
          <p:cNvPr id="5" name="Group 4">
            <a:extLst>
              <a:ext uri="{FF2B5EF4-FFF2-40B4-BE49-F238E27FC236}">
                <a16:creationId xmlns:a16="http://schemas.microsoft.com/office/drawing/2014/main" id="{2EE69979-FF52-AE08-B366-6C5696602980}"/>
              </a:ext>
            </a:extLst>
          </p:cNvPr>
          <p:cNvGrpSpPr/>
          <p:nvPr/>
        </p:nvGrpSpPr>
        <p:grpSpPr>
          <a:xfrm>
            <a:off x="5442304" y="1150462"/>
            <a:ext cx="3644533" cy="2347636"/>
            <a:chOff x="5289902" y="1196763"/>
            <a:chExt cx="3644533" cy="2347636"/>
          </a:xfrm>
        </p:grpSpPr>
        <p:grpSp>
          <p:nvGrpSpPr>
            <p:cNvPr id="6" name="Group 5">
              <a:extLst>
                <a:ext uri="{FF2B5EF4-FFF2-40B4-BE49-F238E27FC236}">
                  <a16:creationId xmlns:a16="http://schemas.microsoft.com/office/drawing/2014/main" id="{B16454EF-9527-478B-0844-25D1005B9355}"/>
                </a:ext>
              </a:extLst>
            </p:cNvPr>
            <p:cNvGrpSpPr/>
            <p:nvPr/>
          </p:nvGrpSpPr>
          <p:grpSpPr>
            <a:xfrm>
              <a:off x="5289902" y="1196763"/>
              <a:ext cx="3644533" cy="2347324"/>
              <a:chOff x="5289902" y="1196763"/>
              <a:chExt cx="3644533" cy="2347324"/>
            </a:xfrm>
          </p:grpSpPr>
          <p:grpSp>
            <p:nvGrpSpPr>
              <p:cNvPr id="8" name="Group 7">
                <a:extLst>
                  <a:ext uri="{FF2B5EF4-FFF2-40B4-BE49-F238E27FC236}">
                    <a16:creationId xmlns:a16="http://schemas.microsoft.com/office/drawing/2014/main" id="{07780275-D9F8-213F-0A5A-1C572368BB7D}"/>
                  </a:ext>
                </a:extLst>
              </p:cNvPr>
              <p:cNvGrpSpPr/>
              <p:nvPr/>
            </p:nvGrpSpPr>
            <p:grpSpPr>
              <a:xfrm>
                <a:off x="5289902" y="1196763"/>
                <a:ext cx="3644533" cy="2347324"/>
                <a:chOff x="6037801" y="0"/>
                <a:chExt cx="3029177" cy="2186833"/>
              </a:xfrm>
            </p:grpSpPr>
            <p:pic>
              <p:nvPicPr>
                <p:cNvPr id="16" name="Picture 15">
                  <a:extLst>
                    <a:ext uri="{FF2B5EF4-FFF2-40B4-BE49-F238E27FC236}">
                      <a16:creationId xmlns:a16="http://schemas.microsoft.com/office/drawing/2014/main" id="{A25EA36C-5AD2-546C-7A7E-906C6598A347}"/>
                    </a:ext>
                  </a:extLst>
                </p:cNvPr>
                <p:cNvPicPr>
                  <a:picLocks noChangeAspect="1"/>
                </p:cNvPicPr>
                <p:nvPr/>
              </p:nvPicPr>
              <p:blipFill>
                <a:blip r:embed="rId11"/>
                <a:stretch>
                  <a:fillRect/>
                </a:stretch>
              </p:blipFill>
              <p:spPr>
                <a:xfrm>
                  <a:off x="6037801" y="330398"/>
                  <a:ext cx="594069" cy="1165860"/>
                </a:xfrm>
                <a:prstGeom prst="rect">
                  <a:avLst/>
                </a:prstGeom>
              </p:spPr>
            </p:pic>
            <p:sp>
              <p:nvSpPr>
                <p:cNvPr id="17" name="Oval 16">
                  <a:extLst>
                    <a:ext uri="{FF2B5EF4-FFF2-40B4-BE49-F238E27FC236}">
                      <a16:creationId xmlns:a16="http://schemas.microsoft.com/office/drawing/2014/main" id="{7209C4CF-54E2-8480-84A8-245D2370C926}"/>
                    </a:ext>
                  </a:extLst>
                </p:cNvPr>
                <p:cNvSpPr/>
                <p:nvPr/>
              </p:nvSpPr>
              <p:spPr>
                <a:xfrm>
                  <a:off x="6431044" y="500562"/>
                  <a:ext cx="325120" cy="32512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7D1EEA08-BC68-F903-8610-A244552484C2}"/>
                    </a:ext>
                  </a:extLst>
                </p:cNvPr>
                <p:cNvCxnSpPr>
                  <a:cxnSpLocks/>
                  <a:stCxn id="17" idx="7"/>
                </p:cNvCxnSpPr>
                <p:nvPr/>
              </p:nvCxnSpPr>
              <p:spPr>
                <a:xfrm flipV="1">
                  <a:off x="6708551" y="60181"/>
                  <a:ext cx="279725" cy="487994"/>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A40A0DD5-511F-A14A-45EE-3A11D27F26DD}"/>
                    </a:ext>
                  </a:extLst>
                </p:cNvPr>
                <p:cNvCxnSpPr>
                  <a:cxnSpLocks/>
                </p:cNvCxnSpPr>
                <p:nvPr/>
              </p:nvCxnSpPr>
              <p:spPr>
                <a:xfrm>
                  <a:off x="6656569" y="797543"/>
                  <a:ext cx="327372" cy="138929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684A6EF2-42BF-E53D-1CD9-A77707C7F8C3}"/>
                    </a:ext>
                  </a:extLst>
                </p:cNvPr>
                <p:cNvSpPr/>
                <p:nvPr/>
              </p:nvSpPr>
              <p:spPr>
                <a:xfrm>
                  <a:off x="6988278" y="0"/>
                  <a:ext cx="2078700" cy="2186833"/>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0" name="Straight Arrow Connector 9">
                <a:extLst>
                  <a:ext uri="{FF2B5EF4-FFF2-40B4-BE49-F238E27FC236}">
                    <a16:creationId xmlns:a16="http://schemas.microsoft.com/office/drawing/2014/main" id="{1197FE68-03F1-1A3F-D00A-E347E21CBDD2}"/>
                  </a:ext>
                </a:extLst>
              </p:cNvPr>
              <p:cNvCxnSpPr>
                <a:cxnSpLocks/>
              </p:cNvCxnSpPr>
              <p:nvPr/>
            </p:nvCxnSpPr>
            <p:spPr>
              <a:xfrm flipV="1">
                <a:off x="7371471" y="2802832"/>
                <a:ext cx="112542" cy="235790"/>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BD9E81A0-0867-2CA6-AEA9-581362D59861}"/>
                  </a:ext>
                </a:extLst>
              </p:cNvPr>
              <p:cNvCxnSpPr>
                <a:cxnSpLocks/>
              </p:cNvCxnSpPr>
              <p:nvPr/>
            </p:nvCxnSpPr>
            <p:spPr>
              <a:xfrm>
                <a:off x="7596554" y="2802831"/>
                <a:ext cx="98474" cy="348332"/>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DAFC249A-D032-5085-8611-C741423B5657}"/>
                  </a:ext>
                </a:extLst>
              </p:cNvPr>
              <p:cNvCxnSpPr>
                <a:cxnSpLocks/>
              </p:cNvCxnSpPr>
              <p:nvPr/>
            </p:nvCxnSpPr>
            <p:spPr>
              <a:xfrm flipH="1">
                <a:off x="7630050" y="2226618"/>
                <a:ext cx="15741" cy="244829"/>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861F06F6-8A83-0454-ECD5-EA430D627E60}"/>
                  </a:ext>
                </a:extLst>
              </p:cNvPr>
              <p:cNvCxnSpPr>
                <a:cxnSpLocks/>
              </p:cNvCxnSpPr>
              <p:nvPr/>
            </p:nvCxnSpPr>
            <p:spPr>
              <a:xfrm flipH="1" flipV="1">
                <a:off x="7767320" y="2083041"/>
                <a:ext cx="44940" cy="295977"/>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5673353C-3C0C-17E4-6A75-D1B1CE0AD0E7}"/>
                  </a:ext>
                </a:extLst>
              </p:cNvPr>
              <p:cNvCxnSpPr>
                <a:cxnSpLocks/>
              </p:cNvCxnSpPr>
              <p:nvPr/>
            </p:nvCxnSpPr>
            <p:spPr>
              <a:xfrm flipH="1" flipV="1">
                <a:off x="7441810" y="2349032"/>
                <a:ext cx="66711" cy="163587"/>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F783A2C1-87BE-EEAE-FC2E-390F5AAB07A2}"/>
                  </a:ext>
                </a:extLst>
              </p:cNvPr>
              <p:cNvCxnSpPr>
                <a:cxnSpLocks/>
              </p:cNvCxnSpPr>
              <p:nvPr/>
            </p:nvCxnSpPr>
            <p:spPr>
              <a:xfrm flipH="1">
                <a:off x="7596554" y="2601826"/>
                <a:ext cx="170766" cy="86912"/>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pic>
          <p:nvPicPr>
            <p:cNvPr id="7" name="Picture 6">
              <a:extLst>
                <a:ext uri="{FF2B5EF4-FFF2-40B4-BE49-F238E27FC236}">
                  <a16:creationId xmlns:a16="http://schemas.microsoft.com/office/drawing/2014/main" id="{4D7335C3-03DD-5DC7-6F90-251AD6E55146}"/>
                </a:ext>
              </a:extLst>
            </p:cNvPr>
            <p:cNvPicPr>
              <a:picLocks noChangeAspect="1"/>
            </p:cNvPicPr>
            <p:nvPr/>
          </p:nvPicPr>
          <p:blipFill rotWithShape="1">
            <a:blip r:embed="rId12"/>
            <a:srcRect l="19430" t="13650" r="13319" b="16183"/>
            <a:stretch/>
          </p:blipFill>
          <p:spPr>
            <a:xfrm>
              <a:off x="6480120" y="1196763"/>
              <a:ext cx="2376824" cy="2347636"/>
            </a:xfrm>
            <a:prstGeom prst="rect">
              <a:avLst/>
            </a:prstGeom>
          </p:spPr>
        </p:pic>
      </p:grpSp>
      <p:sp>
        <p:nvSpPr>
          <p:cNvPr id="22" name="Title 1">
            <a:extLst>
              <a:ext uri="{FF2B5EF4-FFF2-40B4-BE49-F238E27FC236}">
                <a16:creationId xmlns:a16="http://schemas.microsoft.com/office/drawing/2014/main" id="{C4ABD863-4D47-22EA-C512-251E9ACED6A8}"/>
              </a:ext>
            </a:extLst>
          </p:cNvPr>
          <p:cNvSpPr txBox="1">
            <a:spLocks/>
          </p:cNvSpPr>
          <p:nvPr/>
        </p:nvSpPr>
        <p:spPr>
          <a:xfrm>
            <a:off x="1590201" y="1"/>
            <a:ext cx="9542619" cy="882327"/>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US" sz="2800" dirty="0">
                <a:latin typeface="+mn-lt"/>
              </a:rPr>
              <a:t>We built a regional </a:t>
            </a:r>
            <a:r>
              <a:rPr lang="en-US" sz="2800" b="1" dirty="0">
                <a:solidFill>
                  <a:srgbClr val="C00000"/>
                </a:solidFill>
                <a:latin typeface="+mn-lt"/>
              </a:rPr>
              <a:t>metapopulation model</a:t>
            </a:r>
            <a:r>
              <a:rPr lang="en-US" sz="2800" dirty="0">
                <a:latin typeface="+mn-lt"/>
              </a:rPr>
              <a:t> to simulate population dynamics into the future for a subset of species. </a:t>
            </a:r>
          </a:p>
        </p:txBody>
      </p:sp>
    </p:spTree>
    <p:extLst>
      <p:ext uri="{BB962C8B-B14F-4D97-AF65-F5344CB8AC3E}">
        <p14:creationId xmlns:p14="http://schemas.microsoft.com/office/powerpoint/2010/main" val="346458770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64875FF-7FA0-6642-ABD5-20E75E670A95}"/>
              </a:ext>
            </a:extLst>
          </p:cNvPr>
          <p:cNvSpPr txBox="1"/>
          <p:nvPr/>
        </p:nvSpPr>
        <p:spPr>
          <a:xfrm>
            <a:off x="6875290" y="6492875"/>
            <a:ext cx="5316710" cy="369332"/>
          </a:xfrm>
          <a:prstGeom prst="rect">
            <a:avLst/>
          </a:prstGeom>
          <a:noFill/>
        </p:spPr>
        <p:txBody>
          <a:bodyPr wrap="square" rtlCol="0">
            <a:spAutoFit/>
          </a:bodyPr>
          <a:lstStyle/>
          <a:p>
            <a:pPr algn="r"/>
            <a:r>
              <a:rPr lang="en-US" dirty="0">
                <a:cs typeface="Franklin Gothic Medium"/>
              </a:rPr>
              <a:t>Brook et al. 2018. </a:t>
            </a:r>
            <a:r>
              <a:rPr lang="en-US" i="1" dirty="0">
                <a:cs typeface="Franklin Gothic Medium"/>
              </a:rPr>
              <a:t>Conservation Biology.</a:t>
            </a:r>
            <a:r>
              <a:rPr lang="en-US" dirty="0">
                <a:cs typeface="Franklin Gothic Medium"/>
              </a:rPr>
              <a:t> </a:t>
            </a:r>
            <a:endParaRPr lang="en-US" dirty="0">
              <a:latin typeface="+mj-lt"/>
              <a:cs typeface="Franklin Gothic Medium"/>
            </a:endParaRPr>
          </a:p>
        </p:txBody>
      </p:sp>
      <p:grpSp>
        <p:nvGrpSpPr>
          <p:cNvPr id="3" name="Group 2">
            <a:extLst>
              <a:ext uri="{FF2B5EF4-FFF2-40B4-BE49-F238E27FC236}">
                <a16:creationId xmlns:a16="http://schemas.microsoft.com/office/drawing/2014/main" id="{C1AFAFAE-709B-46B0-7372-7A658E346D70}"/>
              </a:ext>
            </a:extLst>
          </p:cNvPr>
          <p:cNvGrpSpPr/>
          <p:nvPr/>
        </p:nvGrpSpPr>
        <p:grpSpPr>
          <a:xfrm>
            <a:off x="278529" y="1108069"/>
            <a:ext cx="1154121" cy="5527079"/>
            <a:chOff x="-65938" y="-19880"/>
            <a:chExt cx="1309265" cy="6568349"/>
          </a:xfrm>
        </p:grpSpPr>
        <p:grpSp>
          <p:nvGrpSpPr>
            <p:cNvPr id="5" name="Group 4">
              <a:extLst>
                <a:ext uri="{FF2B5EF4-FFF2-40B4-BE49-F238E27FC236}">
                  <a16:creationId xmlns:a16="http://schemas.microsoft.com/office/drawing/2014/main" id="{DEE549FD-1769-50C8-892F-7B87CBC85BFA}"/>
                </a:ext>
              </a:extLst>
            </p:cNvPr>
            <p:cNvGrpSpPr/>
            <p:nvPr/>
          </p:nvGrpSpPr>
          <p:grpSpPr>
            <a:xfrm>
              <a:off x="-65938" y="-17237"/>
              <a:ext cx="1006897" cy="6476652"/>
              <a:chOff x="-75652" y="275227"/>
              <a:chExt cx="1006897" cy="6476652"/>
            </a:xfrm>
          </p:grpSpPr>
          <p:pic>
            <p:nvPicPr>
              <p:cNvPr id="7" name="Picture 6">
                <a:extLst>
                  <a:ext uri="{FF2B5EF4-FFF2-40B4-BE49-F238E27FC236}">
                    <a16:creationId xmlns:a16="http://schemas.microsoft.com/office/drawing/2014/main" id="{F97D8FFA-1DA2-1B85-E9DA-C8B1FE85C166}"/>
                  </a:ext>
                </a:extLst>
              </p:cNvPr>
              <p:cNvPicPr>
                <a:picLocks noChangeAspect="1"/>
              </p:cNvPicPr>
              <p:nvPr/>
            </p:nvPicPr>
            <p:blipFill rotWithShape="1">
              <a:blip r:embed="rId3"/>
              <a:srcRect l="20388" t="6368" r="23208" b="38492"/>
              <a:stretch/>
            </p:blipFill>
            <p:spPr>
              <a:xfrm>
                <a:off x="-5574" y="1268928"/>
                <a:ext cx="850636" cy="824803"/>
              </a:xfrm>
              <a:prstGeom prst="rect">
                <a:avLst/>
              </a:prstGeom>
              <a:ln>
                <a:noFill/>
              </a:ln>
              <a:effectLst>
                <a:softEdge rad="112500"/>
              </a:effectLst>
            </p:spPr>
          </p:pic>
          <p:pic>
            <p:nvPicPr>
              <p:cNvPr id="8" name="Picture 7">
                <a:extLst>
                  <a:ext uri="{FF2B5EF4-FFF2-40B4-BE49-F238E27FC236}">
                    <a16:creationId xmlns:a16="http://schemas.microsoft.com/office/drawing/2014/main" id="{3B3DD71A-7A4B-D91B-E852-136A0514454F}"/>
                  </a:ext>
                </a:extLst>
              </p:cNvPr>
              <p:cNvPicPr>
                <a:picLocks noChangeAspect="1"/>
              </p:cNvPicPr>
              <p:nvPr/>
            </p:nvPicPr>
            <p:blipFill rotWithShape="1">
              <a:blip r:embed="rId4"/>
              <a:srcRect l="21150" r="26332" b="-2001"/>
              <a:stretch/>
            </p:blipFill>
            <p:spPr>
              <a:xfrm>
                <a:off x="9594" y="275227"/>
                <a:ext cx="786384" cy="963514"/>
              </a:xfrm>
              <a:prstGeom prst="rect">
                <a:avLst/>
              </a:prstGeom>
              <a:ln>
                <a:noFill/>
              </a:ln>
              <a:effectLst>
                <a:softEdge rad="112500"/>
              </a:effectLst>
            </p:spPr>
          </p:pic>
          <p:pic>
            <p:nvPicPr>
              <p:cNvPr id="10" name="Picture 9">
                <a:extLst>
                  <a:ext uri="{FF2B5EF4-FFF2-40B4-BE49-F238E27FC236}">
                    <a16:creationId xmlns:a16="http://schemas.microsoft.com/office/drawing/2014/main" id="{468020D0-74D0-333D-E7F3-10E0A665D841}"/>
                  </a:ext>
                </a:extLst>
              </p:cNvPr>
              <p:cNvPicPr>
                <a:picLocks noChangeAspect="1"/>
              </p:cNvPicPr>
              <p:nvPr/>
            </p:nvPicPr>
            <p:blipFill rotWithShape="1">
              <a:blip r:embed="rId5"/>
              <a:srcRect l="-1" t="9514" r="41742" b="47141"/>
              <a:stretch/>
            </p:blipFill>
            <p:spPr>
              <a:xfrm>
                <a:off x="-19250" y="2197016"/>
                <a:ext cx="808480" cy="882328"/>
              </a:xfrm>
              <a:prstGeom prst="rect">
                <a:avLst/>
              </a:prstGeom>
              <a:ln>
                <a:noFill/>
              </a:ln>
              <a:effectLst>
                <a:softEdge rad="112500"/>
              </a:effectLst>
            </p:spPr>
          </p:pic>
          <p:pic>
            <p:nvPicPr>
              <p:cNvPr id="11" name="Picture 10">
                <a:extLst>
                  <a:ext uri="{FF2B5EF4-FFF2-40B4-BE49-F238E27FC236}">
                    <a16:creationId xmlns:a16="http://schemas.microsoft.com/office/drawing/2014/main" id="{7401AF79-3500-9194-12BA-0F9F87E1035E}"/>
                  </a:ext>
                </a:extLst>
              </p:cNvPr>
              <p:cNvPicPr>
                <a:picLocks noChangeAspect="1"/>
              </p:cNvPicPr>
              <p:nvPr/>
            </p:nvPicPr>
            <p:blipFill rotWithShape="1">
              <a:blip r:embed="rId6"/>
              <a:srcRect l="15925" t="5321" r="17485" b="54148"/>
              <a:stretch/>
            </p:blipFill>
            <p:spPr>
              <a:xfrm>
                <a:off x="-75652" y="3068712"/>
                <a:ext cx="1006897" cy="963514"/>
              </a:xfrm>
              <a:prstGeom prst="rect">
                <a:avLst/>
              </a:prstGeom>
              <a:ln>
                <a:noFill/>
              </a:ln>
              <a:effectLst>
                <a:softEdge rad="112500"/>
              </a:effectLst>
            </p:spPr>
          </p:pic>
          <p:pic>
            <p:nvPicPr>
              <p:cNvPr id="12" name="Picture 11">
                <a:extLst>
                  <a:ext uri="{FF2B5EF4-FFF2-40B4-BE49-F238E27FC236}">
                    <a16:creationId xmlns:a16="http://schemas.microsoft.com/office/drawing/2014/main" id="{C1AF5933-1573-B01C-74D2-DBFE96D921C4}"/>
                  </a:ext>
                </a:extLst>
              </p:cNvPr>
              <p:cNvPicPr>
                <a:picLocks noChangeAspect="1"/>
              </p:cNvPicPr>
              <p:nvPr/>
            </p:nvPicPr>
            <p:blipFill rotWithShape="1">
              <a:blip r:embed="rId7"/>
              <a:srcRect l="20209" r="7782"/>
              <a:stretch/>
            </p:blipFill>
            <p:spPr>
              <a:xfrm>
                <a:off x="-18398" y="4055672"/>
                <a:ext cx="867235" cy="882327"/>
              </a:xfrm>
              <a:prstGeom prst="rect">
                <a:avLst/>
              </a:prstGeom>
              <a:ln>
                <a:noFill/>
              </a:ln>
              <a:effectLst>
                <a:softEdge rad="112500"/>
              </a:effectLst>
            </p:spPr>
          </p:pic>
          <p:pic>
            <p:nvPicPr>
              <p:cNvPr id="13" name="Picture 12">
                <a:extLst>
                  <a:ext uri="{FF2B5EF4-FFF2-40B4-BE49-F238E27FC236}">
                    <a16:creationId xmlns:a16="http://schemas.microsoft.com/office/drawing/2014/main" id="{C0967572-FABA-931A-570E-4F41C38E821B}"/>
                  </a:ext>
                </a:extLst>
              </p:cNvPr>
              <p:cNvPicPr>
                <a:picLocks noChangeAspect="1"/>
              </p:cNvPicPr>
              <p:nvPr/>
            </p:nvPicPr>
            <p:blipFill rotWithShape="1">
              <a:blip r:embed="rId8"/>
              <a:srcRect l="24594" r="39739" b="25759"/>
              <a:stretch/>
            </p:blipFill>
            <p:spPr>
              <a:xfrm>
                <a:off x="9594" y="4932759"/>
                <a:ext cx="786384" cy="963515"/>
              </a:xfrm>
              <a:prstGeom prst="rect">
                <a:avLst/>
              </a:prstGeom>
              <a:ln>
                <a:noFill/>
              </a:ln>
              <a:effectLst>
                <a:softEdge rad="112500"/>
              </a:effectLst>
            </p:spPr>
          </p:pic>
          <p:pic>
            <p:nvPicPr>
              <p:cNvPr id="14" name="Picture 13">
                <a:extLst>
                  <a:ext uri="{FF2B5EF4-FFF2-40B4-BE49-F238E27FC236}">
                    <a16:creationId xmlns:a16="http://schemas.microsoft.com/office/drawing/2014/main" id="{99966AFB-5C1F-8EBA-ACDD-3CEC4BACF5E7}"/>
                  </a:ext>
                </a:extLst>
              </p:cNvPr>
              <p:cNvPicPr>
                <a:picLocks noChangeAspect="1"/>
              </p:cNvPicPr>
              <p:nvPr/>
            </p:nvPicPr>
            <p:blipFill rotWithShape="1">
              <a:blip r:embed="rId9"/>
              <a:srcRect l="18134" t="11809" r="30185" b="13721"/>
              <a:stretch/>
            </p:blipFill>
            <p:spPr>
              <a:xfrm>
                <a:off x="-7453" y="5943167"/>
                <a:ext cx="867235" cy="808712"/>
              </a:xfrm>
              <a:prstGeom prst="rect">
                <a:avLst/>
              </a:prstGeom>
              <a:ln>
                <a:noFill/>
              </a:ln>
              <a:effectLst>
                <a:softEdge rad="112500"/>
              </a:effectLst>
            </p:spPr>
          </p:pic>
        </p:grpSp>
        <p:pic>
          <p:nvPicPr>
            <p:cNvPr id="6" name="Picture 5">
              <a:extLst>
                <a:ext uri="{FF2B5EF4-FFF2-40B4-BE49-F238E27FC236}">
                  <a16:creationId xmlns:a16="http://schemas.microsoft.com/office/drawing/2014/main" id="{1FC91C88-EC3C-81C4-3B1B-3287AFCD4052}"/>
                </a:ext>
              </a:extLst>
            </p:cNvPr>
            <p:cNvPicPr>
              <a:picLocks noChangeAspect="1"/>
            </p:cNvPicPr>
            <p:nvPr/>
          </p:nvPicPr>
          <p:blipFill rotWithShape="1">
            <a:blip r:embed="rId10"/>
            <a:srcRect l="93657" r="360" b="4224"/>
            <a:stretch/>
          </p:blipFill>
          <p:spPr>
            <a:xfrm>
              <a:off x="774404" y="-19880"/>
              <a:ext cx="468923" cy="6568349"/>
            </a:xfrm>
            <a:prstGeom prst="rect">
              <a:avLst/>
            </a:prstGeom>
          </p:spPr>
        </p:pic>
      </p:grpSp>
      <p:sp>
        <p:nvSpPr>
          <p:cNvPr id="15" name="Title 1">
            <a:extLst>
              <a:ext uri="{FF2B5EF4-FFF2-40B4-BE49-F238E27FC236}">
                <a16:creationId xmlns:a16="http://schemas.microsoft.com/office/drawing/2014/main" id="{DB66AAF9-01E2-E1EE-22AA-010BCDFD8B57}"/>
              </a:ext>
            </a:extLst>
          </p:cNvPr>
          <p:cNvSpPr txBox="1">
            <a:spLocks/>
          </p:cNvSpPr>
          <p:nvPr/>
        </p:nvSpPr>
        <p:spPr>
          <a:xfrm>
            <a:off x="800100" y="-3659"/>
            <a:ext cx="10698480" cy="880864"/>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US" sz="2800" b="1" dirty="0">
                <a:solidFill>
                  <a:srgbClr val="D10769"/>
                </a:solidFill>
                <a:latin typeface="+mn-lt"/>
              </a:rPr>
              <a:t>Dispersal</a:t>
            </a:r>
            <a:r>
              <a:rPr lang="en-US" sz="2800" dirty="0">
                <a:latin typeface="+mn-lt"/>
              </a:rPr>
              <a:t> sometimes promoted </a:t>
            </a:r>
            <a:r>
              <a:rPr lang="en-US" sz="2800" b="1" dirty="0">
                <a:solidFill>
                  <a:srgbClr val="C00000"/>
                </a:solidFill>
                <a:latin typeface="+mn-lt"/>
              </a:rPr>
              <a:t>rescue effects </a:t>
            </a:r>
            <a:r>
              <a:rPr lang="en-US" sz="2800" dirty="0">
                <a:latin typeface="+mn-lt"/>
              </a:rPr>
              <a:t>as seen in </a:t>
            </a:r>
            <a:r>
              <a:rPr lang="en-US" sz="2800" dirty="0" err="1">
                <a:latin typeface="+mn-lt"/>
              </a:rPr>
              <a:t>Hanksi’s</a:t>
            </a:r>
            <a:r>
              <a:rPr lang="en-US" sz="2800" dirty="0">
                <a:latin typeface="+mn-lt"/>
              </a:rPr>
              <a:t> work. </a:t>
            </a:r>
          </a:p>
        </p:txBody>
      </p:sp>
      <p:pic>
        <p:nvPicPr>
          <p:cNvPr id="16" name="Picture 15">
            <a:extLst>
              <a:ext uri="{FF2B5EF4-FFF2-40B4-BE49-F238E27FC236}">
                <a16:creationId xmlns:a16="http://schemas.microsoft.com/office/drawing/2014/main" id="{661BBDAE-8992-885D-8743-F88164BD763F}"/>
              </a:ext>
            </a:extLst>
          </p:cNvPr>
          <p:cNvPicPr>
            <a:picLocks noChangeAspect="1"/>
          </p:cNvPicPr>
          <p:nvPr/>
        </p:nvPicPr>
        <p:blipFill rotWithShape="1">
          <a:blip r:embed="rId11"/>
          <a:srcRect l="52599" r="6417"/>
          <a:stretch/>
        </p:blipFill>
        <p:spPr>
          <a:xfrm>
            <a:off x="1444136" y="1144245"/>
            <a:ext cx="3111287" cy="5713755"/>
          </a:xfrm>
          <a:prstGeom prst="rect">
            <a:avLst/>
          </a:prstGeom>
        </p:spPr>
      </p:pic>
      <p:sp>
        <p:nvSpPr>
          <p:cNvPr id="17" name="TextBox 16">
            <a:extLst>
              <a:ext uri="{FF2B5EF4-FFF2-40B4-BE49-F238E27FC236}">
                <a16:creationId xmlns:a16="http://schemas.microsoft.com/office/drawing/2014/main" id="{E17E4807-1713-F874-DB4F-E8A4CB87EBE6}"/>
              </a:ext>
            </a:extLst>
          </p:cNvPr>
          <p:cNvSpPr txBox="1"/>
          <p:nvPr/>
        </p:nvSpPr>
        <p:spPr>
          <a:xfrm>
            <a:off x="1712492" y="941158"/>
            <a:ext cx="2794000" cy="307777"/>
          </a:xfrm>
          <a:prstGeom prst="rect">
            <a:avLst/>
          </a:prstGeom>
          <a:noFill/>
        </p:spPr>
        <p:txBody>
          <a:bodyPr wrap="square" rtlCol="0">
            <a:spAutoFit/>
          </a:bodyPr>
          <a:lstStyle/>
          <a:p>
            <a:pPr algn="ctr"/>
            <a:r>
              <a:rPr lang="en-US" sz="1400" dirty="0">
                <a:cs typeface="Franklin Gothic Medium"/>
              </a:rPr>
              <a:t>Proportion of 7 Sites Occupied</a:t>
            </a:r>
          </a:p>
        </p:txBody>
      </p:sp>
      <p:grpSp>
        <p:nvGrpSpPr>
          <p:cNvPr id="4" name="Group 3">
            <a:extLst>
              <a:ext uri="{FF2B5EF4-FFF2-40B4-BE49-F238E27FC236}">
                <a16:creationId xmlns:a16="http://schemas.microsoft.com/office/drawing/2014/main" id="{572F8C32-EE2A-B685-9A6A-0072B7C7D06E}"/>
              </a:ext>
            </a:extLst>
          </p:cNvPr>
          <p:cNvGrpSpPr/>
          <p:nvPr/>
        </p:nvGrpSpPr>
        <p:grpSpPr>
          <a:xfrm>
            <a:off x="8268938" y="4130584"/>
            <a:ext cx="3594063" cy="2295831"/>
            <a:chOff x="5289902" y="1196763"/>
            <a:chExt cx="3644533" cy="2347636"/>
          </a:xfrm>
        </p:grpSpPr>
        <p:grpSp>
          <p:nvGrpSpPr>
            <p:cNvPr id="9" name="Group 8">
              <a:extLst>
                <a:ext uri="{FF2B5EF4-FFF2-40B4-BE49-F238E27FC236}">
                  <a16:creationId xmlns:a16="http://schemas.microsoft.com/office/drawing/2014/main" id="{9E0441F4-2F2B-F27F-BF2D-9DBC24391385}"/>
                </a:ext>
              </a:extLst>
            </p:cNvPr>
            <p:cNvGrpSpPr/>
            <p:nvPr/>
          </p:nvGrpSpPr>
          <p:grpSpPr>
            <a:xfrm>
              <a:off x="5289902" y="1196763"/>
              <a:ext cx="3644533" cy="2347324"/>
              <a:chOff x="5289902" y="1196763"/>
              <a:chExt cx="3644533" cy="2347324"/>
            </a:xfrm>
          </p:grpSpPr>
          <p:grpSp>
            <p:nvGrpSpPr>
              <p:cNvPr id="23" name="Group 22">
                <a:extLst>
                  <a:ext uri="{FF2B5EF4-FFF2-40B4-BE49-F238E27FC236}">
                    <a16:creationId xmlns:a16="http://schemas.microsoft.com/office/drawing/2014/main" id="{D35A91C2-3114-27D3-AB1E-E9BF9856EAC7}"/>
                  </a:ext>
                </a:extLst>
              </p:cNvPr>
              <p:cNvGrpSpPr/>
              <p:nvPr/>
            </p:nvGrpSpPr>
            <p:grpSpPr>
              <a:xfrm>
                <a:off x="5289902" y="1196763"/>
                <a:ext cx="3644533" cy="2347324"/>
                <a:chOff x="6037801" y="0"/>
                <a:chExt cx="3029177" cy="2186833"/>
              </a:xfrm>
            </p:grpSpPr>
            <p:pic>
              <p:nvPicPr>
                <p:cNvPr id="35" name="Picture 34">
                  <a:extLst>
                    <a:ext uri="{FF2B5EF4-FFF2-40B4-BE49-F238E27FC236}">
                      <a16:creationId xmlns:a16="http://schemas.microsoft.com/office/drawing/2014/main" id="{2B35098D-8520-6922-E6AD-2733C7B4B09B}"/>
                    </a:ext>
                  </a:extLst>
                </p:cNvPr>
                <p:cNvPicPr>
                  <a:picLocks noChangeAspect="1"/>
                </p:cNvPicPr>
                <p:nvPr/>
              </p:nvPicPr>
              <p:blipFill>
                <a:blip r:embed="rId12"/>
                <a:stretch>
                  <a:fillRect/>
                </a:stretch>
              </p:blipFill>
              <p:spPr>
                <a:xfrm>
                  <a:off x="6037801" y="330398"/>
                  <a:ext cx="594069" cy="1165860"/>
                </a:xfrm>
                <a:prstGeom prst="rect">
                  <a:avLst/>
                </a:prstGeom>
              </p:spPr>
            </p:pic>
            <p:sp>
              <p:nvSpPr>
                <p:cNvPr id="42" name="Oval 41">
                  <a:extLst>
                    <a:ext uri="{FF2B5EF4-FFF2-40B4-BE49-F238E27FC236}">
                      <a16:creationId xmlns:a16="http://schemas.microsoft.com/office/drawing/2014/main" id="{7CFBBDF2-D2D2-2774-1F31-5F5C95EBEEE5}"/>
                    </a:ext>
                  </a:extLst>
                </p:cNvPr>
                <p:cNvSpPr/>
                <p:nvPr/>
              </p:nvSpPr>
              <p:spPr>
                <a:xfrm>
                  <a:off x="6431044" y="500562"/>
                  <a:ext cx="325120" cy="32512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3" name="Straight Connector 42">
                  <a:extLst>
                    <a:ext uri="{FF2B5EF4-FFF2-40B4-BE49-F238E27FC236}">
                      <a16:creationId xmlns:a16="http://schemas.microsoft.com/office/drawing/2014/main" id="{4E559FD3-5191-0E75-59E1-F52B3F6CC972}"/>
                    </a:ext>
                  </a:extLst>
                </p:cNvPr>
                <p:cNvCxnSpPr>
                  <a:cxnSpLocks/>
                  <a:stCxn id="42" idx="7"/>
                </p:cNvCxnSpPr>
                <p:nvPr/>
              </p:nvCxnSpPr>
              <p:spPr>
                <a:xfrm flipV="1">
                  <a:off x="6708551" y="60181"/>
                  <a:ext cx="279725" cy="487994"/>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F1A2193A-78A4-30F1-E27F-7C2F08BAA722}"/>
                    </a:ext>
                  </a:extLst>
                </p:cNvPr>
                <p:cNvCxnSpPr>
                  <a:cxnSpLocks/>
                </p:cNvCxnSpPr>
                <p:nvPr/>
              </p:nvCxnSpPr>
              <p:spPr>
                <a:xfrm>
                  <a:off x="6656569" y="797543"/>
                  <a:ext cx="327372" cy="138929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45" name="Rectangle 44">
                  <a:extLst>
                    <a:ext uri="{FF2B5EF4-FFF2-40B4-BE49-F238E27FC236}">
                      <a16:creationId xmlns:a16="http://schemas.microsoft.com/office/drawing/2014/main" id="{40414FC2-97C5-D94C-86F9-E7B1DFB3DFFF}"/>
                    </a:ext>
                  </a:extLst>
                </p:cNvPr>
                <p:cNvSpPr/>
                <p:nvPr/>
              </p:nvSpPr>
              <p:spPr>
                <a:xfrm>
                  <a:off x="6988278" y="0"/>
                  <a:ext cx="2078700" cy="2186833"/>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4" name="Straight Arrow Connector 23">
                <a:extLst>
                  <a:ext uri="{FF2B5EF4-FFF2-40B4-BE49-F238E27FC236}">
                    <a16:creationId xmlns:a16="http://schemas.microsoft.com/office/drawing/2014/main" id="{1E83B2F8-D0B2-0C31-DC77-08A3FCD2A33F}"/>
                  </a:ext>
                </a:extLst>
              </p:cNvPr>
              <p:cNvCxnSpPr>
                <a:cxnSpLocks/>
              </p:cNvCxnSpPr>
              <p:nvPr/>
            </p:nvCxnSpPr>
            <p:spPr>
              <a:xfrm flipV="1">
                <a:off x="7371471" y="2802832"/>
                <a:ext cx="112542" cy="235790"/>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9D548954-FA2F-7665-6BEB-B85C1FE834D0}"/>
                  </a:ext>
                </a:extLst>
              </p:cNvPr>
              <p:cNvCxnSpPr>
                <a:cxnSpLocks/>
              </p:cNvCxnSpPr>
              <p:nvPr/>
            </p:nvCxnSpPr>
            <p:spPr>
              <a:xfrm>
                <a:off x="7596554" y="2802831"/>
                <a:ext cx="98474" cy="348332"/>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F6232728-4F96-B556-0310-EB40D03BC192}"/>
                  </a:ext>
                </a:extLst>
              </p:cNvPr>
              <p:cNvCxnSpPr>
                <a:cxnSpLocks/>
              </p:cNvCxnSpPr>
              <p:nvPr/>
            </p:nvCxnSpPr>
            <p:spPr>
              <a:xfrm flipH="1">
                <a:off x="7630050" y="2226618"/>
                <a:ext cx="15741" cy="244829"/>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8F8AA707-DC3E-76AF-6307-02F8125F2547}"/>
                  </a:ext>
                </a:extLst>
              </p:cNvPr>
              <p:cNvCxnSpPr>
                <a:cxnSpLocks/>
              </p:cNvCxnSpPr>
              <p:nvPr/>
            </p:nvCxnSpPr>
            <p:spPr>
              <a:xfrm flipH="1" flipV="1">
                <a:off x="7767320" y="2083041"/>
                <a:ext cx="44940" cy="295977"/>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8BEE4E9D-F3CD-7B80-6794-EC9E69C6EA99}"/>
                  </a:ext>
                </a:extLst>
              </p:cNvPr>
              <p:cNvCxnSpPr>
                <a:cxnSpLocks/>
              </p:cNvCxnSpPr>
              <p:nvPr/>
            </p:nvCxnSpPr>
            <p:spPr>
              <a:xfrm flipH="1" flipV="1">
                <a:off x="7441810" y="2349032"/>
                <a:ext cx="66711" cy="163587"/>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B13271AD-DCD0-25E8-31C7-38447BD98BAA}"/>
                  </a:ext>
                </a:extLst>
              </p:cNvPr>
              <p:cNvCxnSpPr>
                <a:cxnSpLocks/>
              </p:cNvCxnSpPr>
              <p:nvPr/>
            </p:nvCxnSpPr>
            <p:spPr>
              <a:xfrm flipH="1">
                <a:off x="7596554" y="2601826"/>
                <a:ext cx="170766" cy="86912"/>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pic>
          <p:nvPicPr>
            <p:cNvPr id="19" name="Picture 18">
              <a:extLst>
                <a:ext uri="{FF2B5EF4-FFF2-40B4-BE49-F238E27FC236}">
                  <a16:creationId xmlns:a16="http://schemas.microsoft.com/office/drawing/2014/main" id="{E2F64744-C975-5BF9-B7ED-BB5945D6F336}"/>
                </a:ext>
              </a:extLst>
            </p:cNvPr>
            <p:cNvPicPr>
              <a:picLocks noChangeAspect="1"/>
            </p:cNvPicPr>
            <p:nvPr/>
          </p:nvPicPr>
          <p:blipFill rotWithShape="1">
            <a:blip r:embed="rId13"/>
            <a:srcRect l="19430" t="13650" r="13319" b="16183"/>
            <a:stretch/>
          </p:blipFill>
          <p:spPr>
            <a:xfrm>
              <a:off x="6480120" y="1196763"/>
              <a:ext cx="2376824" cy="2347636"/>
            </a:xfrm>
            <a:prstGeom prst="rect">
              <a:avLst/>
            </a:prstGeom>
          </p:spPr>
        </p:pic>
      </p:grpSp>
      <p:cxnSp>
        <p:nvCxnSpPr>
          <p:cNvPr id="18" name="Straight Arrow Connector 17">
            <a:extLst>
              <a:ext uri="{FF2B5EF4-FFF2-40B4-BE49-F238E27FC236}">
                <a16:creationId xmlns:a16="http://schemas.microsoft.com/office/drawing/2014/main" id="{CE78B011-EFD3-3492-31C8-3D5E45DA35AA}"/>
              </a:ext>
            </a:extLst>
          </p:cNvPr>
          <p:cNvCxnSpPr>
            <a:cxnSpLocks/>
          </p:cNvCxnSpPr>
          <p:nvPr/>
        </p:nvCxnSpPr>
        <p:spPr>
          <a:xfrm flipH="1">
            <a:off x="4525017" y="3196295"/>
            <a:ext cx="1040973" cy="125358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313AA9AC-38ED-0867-A63E-204F065CA6B7}"/>
              </a:ext>
            </a:extLst>
          </p:cNvPr>
          <p:cNvSpPr txBox="1"/>
          <p:nvPr/>
        </p:nvSpPr>
        <p:spPr>
          <a:xfrm>
            <a:off x="5669577" y="1681564"/>
            <a:ext cx="2628766" cy="1631216"/>
          </a:xfrm>
          <a:prstGeom prst="rect">
            <a:avLst/>
          </a:prstGeom>
          <a:noFill/>
        </p:spPr>
        <p:txBody>
          <a:bodyPr wrap="square">
            <a:spAutoFit/>
          </a:bodyPr>
          <a:lstStyle/>
          <a:p>
            <a:r>
              <a:rPr lang="en-US" sz="2000" b="1" dirty="0">
                <a:solidFill>
                  <a:srgbClr val="FF369C"/>
                </a:solidFill>
              </a:rPr>
              <a:t>Metapopulation dynamics </a:t>
            </a:r>
            <a:r>
              <a:rPr lang="en-US" sz="2000" dirty="0"/>
              <a:t>can promote more lemurs at more sites across the landscape!</a:t>
            </a:r>
            <a:endParaRPr lang="en-US" sz="2000" dirty="0">
              <a:effectLst/>
            </a:endParaRPr>
          </a:p>
        </p:txBody>
      </p:sp>
      <p:cxnSp>
        <p:nvCxnSpPr>
          <p:cNvPr id="22" name="Straight Arrow Connector 21">
            <a:extLst>
              <a:ext uri="{FF2B5EF4-FFF2-40B4-BE49-F238E27FC236}">
                <a16:creationId xmlns:a16="http://schemas.microsoft.com/office/drawing/2014/main" id="{982D0F9C-5CE1-47C8-0423-AB6C8F5634F8}"/>
              </a:ext>
            </a:extLst>
          </p:cNvPr>
          <p:cNvCxnSpPr>
            <a:cxnSpLocks/>
          </p:cNvCxnSpPr>
          <p:nvPr/>
        </p:nvCxnSpPr>
        <p:spPr>
          <a:xfrm flipH="1">
            <a:off x="4506492" y="2147129"/>
            <a:ext cx="91574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F988FBC-B6F3-080E-E176-CE9BEB09DDF3}"/>
              </a:ext>
            </a:extLst>
          </p:cNvPr>
          <p:cNvCxnSpPr>
            <a:cxnSpLocks/>
          </p:cNvCxnSpPr>
          <p:nvPr/>
        </p:nvCxnSpPr>
        <p:spPr>
          <a:xfrm flipH="1" flipV="1">
            <a:off x="4513183" y="1201978"/>
            <a:ext cx="909049" cy="43384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7" name="Picture 36" descr="Chart, scatter chart&#10;&#10;Description automatically generated">
            <a:extLst>
              <a:ext uri="{FF2B5EF4-FFF2-40B4-BE49-F238E27FC236}">
                <a16:creationId xmlns:a16="http://schemas.microsoft.com/office/drawing/2014/main" id="{A2023EB1-A925-B014-EDD1-7605C29F6B90}"/>
              </a:ext>
            </a:extLst>
          </p:cNvPr>
          <p:cNvPicPr>
            <a:picLocks noChangeAspect="1"/>
          </p:cNvPicPr>
          <p:nvPr/>
        </p:nvPicPr>
        <p:blipFill>
          <a:blip r:embed="rId14"/>
          <a:stretch>
            <a:fillRect/>
          </a:stretch>
        </p:blipFill>
        <p:spPr>
          <a:xfrm>
            <a:off x="8386095" y="550165"/>
            <a:ext cx="3805905" cy="3580420"/>
          </a:xfrm>
          <a:prstGeom prst="rect">
            <a:avLst/>
          </a:prstGeom>
        </p:spPr>
      </p:pic>
      <p:sp>
        <p:nvSpPr>
          <p:cNvPr id="38" name="TextBox 37">
            <a:extLst>
              <a:ext uri="{FF2B5EF4-FFF2-40B4-BE49-F238E27FC236}">
                <a16:creationId xmlns:a16="http://schemas.microsoft.com/office/drawing/2014/main" id="{E4451DA0-F582-2294-C8BE-AA324B788109}"/>
              </a:ext>
            </a:extLst>
          </p:cNvPr>
          <p:cNvSpPr txBox="1"/>
          <p:nvPr/>
        </p:nvSpPr>
        <p:spPr>
          <a:xfrm>
            <a:off x="9121842" y="710917"/>
            <a:ext cx="1557554" cy="1323439"/>
          </a:xfrm>
          <a:prstGeom prst="rect">
            <a:avLst/>
          </a:prstGeom>
          <a:noFill/>
        </p:spPr>
        <p:txBody>
          <a:bodyPr wrap="square">
            <a:spAutoFit/>
          </a:bodyPr>
          <a:lstStyle/>
          <a:p>
            <a:r>
              <a:rPr lang="en-US" sz="1600" dirty="0"/>
              <a:t>star points recalculated with </a:t>
            </a:r>
            <a:r>
              <a:rPr lang="en-US" sz="1600" b="1" dirty="0">
                <a:solidFill>
                  <a:srgbClr val="C00000"/>
                </a:solidFill>
              </a:rPr>
              <a:t>rescue effect </a:t>
            </a:r>
            <a:r>
              <a:rPr lang="en-US" sz="1600" dirty="0"/>
              <a:t>from </a:t>
            </a:r>
            <a:r>
              <a:rPr lang="en-US" sz="1600" dirty="0" err="1"/>
              <a:t>Levins</a:t>
            </a:r>
            <a:r>
              <a:rPr lang="en-US" sz="1600" dirty="0"/>
              <a:t>’ model</a:t>
            </a:r>
            <a:endParaRPr lang="en-US" sz="1600" dirty="0">
              <a:effectLst/>
            </a:endParaRPr>
          </a:p>
        </p:txBody>
      </p:sp>
      <p:cxnSp>
        <p:nvCxnSpPr>
          <p:cNvPr id="39" name="Straight Arrow Connector 38">
            <a:extLst>
              <a:ext uri="{FF2B5EF4-FFF2-40B4-BE49-F238E27FC236}">
                <a16:creationId xmlns:a16="http://schemas.microsoft.com/office/drawing/2014/main" id="{49582F7C-22C3-2059-F5D4-5014E1EE0A69}"/>
              </a:ext>
            </a:extLst>
          </p:cNvPr>
          <p:cNvCxnSpPr>
            <a:cxnSpLocks/>
          </p:cNvCxnSpPr>
          <p:nvPr/>
        </p:nvCxnSpPr>
        <p:spPr>
          <a:xfrm flipH="1">
            <a:off x="4601435" y="3371273"/>
            <a:ext cx="1131065" cy="180516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772213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616AE8-37CB-4E0B-926A-9F95DBAB01AF}"/>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7403A959-34C4-63B8-362F-719E8B0EA71B}"/>
              </a:ext>
            </a:extLst>
          </p:cNvPr>
          <p:cNvSpPr txBox="1"/>
          <p:nvPr/>
        </p:nvSpPr>
        <p:spPr>
          <a:xfrm>
            <a:off x="6875290" y="6492875"/>
            <a:ext cx="5316710" cy="369332"/>
          </a:xfrm>
          <a:prstGeom prst="rect">
            <a:avLst/>
          </a:prstGeom>
          <a:noFill/>
        </p:spPr>
        <p:txBody>
          <a:bodyPr wrap="square" rtlCol="0">
            <a:spAutoFit/>
          </a:bodyPr>
          <a:lstStyle/>
          <a:p>
            <a:pPr algn="r"/>
            <a:r>
              <a:rPr lang="en-US" dirty="0">
                <a:cs typeface="Franklin Gothic Medium"/>
              </a:rPr>
              <a:t>Brook et al. 2018. </a:t>
            </a:r>
            <a:r>
              <a:rPr lang="en-US" i="1" dirty="0">
                <a:cs typeface="Franklin Gothic Medium"/>
              </a:rPr>
              <a:t>Conservation Biology.</a:t>
            </a:r>
            <a:r>
              <a:rPr lang="en-US" dirty="0">
                <a:cs typeface="Franklin Gothic Medium"/>
              </a:rPr>
              <a:t> </a:t>
            </a:r>
            <a:endParaRPr lang="en-US" dirty="0">
              <a:latin typeface="+mj-lt"/>
              <a:cs typeface="Franklin Gothic Medium"/>
            </a:endParaRPr>
          </a:p>
        </p:txBody>
      </p:sp>
      <p:grpSp>
        <p:nvGrpSpPr>
          <p:cNvPr id="3" name="Group 2">
            <a:extLst>
              <a:ext uri="{FF2B5EF4-FFF2-40B4-BE49-F238E27FC236}">
                <a16:creationId xmlns:a16="http://schemas.microsoft.com/office/drawing/2014/main" id="{5C606DB9-D4A5-38DF-C33E-35C06236B98C}"/>
              </a:ext>
            </a:extLst>
          </p:cNvPr>
          <p:cNvGrpSpPr/>
          <p:nvPr/>
        </p:nvGrpSpPr>
        <p:grpSpPr>
          <a:xfrm>
            <a:off x="278529" y="1108069"/>
            <a:ext cx="1154121" cy="5527079"/>
            <a:chOff x="-65938" y="-19880"/>
            <a:chExt cx="1309265" cy="6568349"/>
          </a:xfrm>
        </p:grpSpPr>
        <p:grpSp>
          <p:nvGrpSpPr>
            <p:cNvPr id="5" name="Group 4">
              <a:extLst>
                <a:ext uri="{FF2B5EF4-FFF2-40B4-BE49-F238E27FC236}">
                  <a16:creationId xmlns:a16="http://schemas.microsoft.com/office/drawing/2014/main" id="{108DC49C-084B-5B28-799E-B1E0157800B3}"/>
                </a:ext>
              </a:extLst>
            </p:cNvPr>
            <p:cNvGrpSpPr/>
            <p:nvPr/>
          </p:nvGrpSpPr>
          <p:grpSpPr>
            <a:xfrm>
              <a:off x="-65938" y="-17237"/>
              <a:ext cx="1006897" cy="6476652"/>
              <a:chOff x="-75652" y="275227"/>
              <a:chExt cx="1006897" cy="6476652"/>
            </a:xfrm>
          </p:grpSpPr>
          <p:pic>
            <p:nvPicPr>
              <p:cNvPr id="7" name="Picture 6">
                <a:extLst>
                  <a:ext uri="{FF2B5EF4-FFF2-40B4-BE49-F238E27FC236}">
                    <a16:creationId xmlns:a16="http://schemas.microsoft.com/office/drawing/2014/main" id="{D4E05B47-EF39-D0F5-972D-B5B46C609045}"/>
                  </a:ext>
                </a:extLst>
              </p:cNvPr>
              <p:cNvPicPr>
                <a:picLocks noChangeAspect="1"/>
              </p:cNvPicPr>
              <p:nvPr/>
            </p:nvPicPr>
            <p:blipFill rotWithShape="1">
              <a:blip r:embed="rId3"/>
              <a:srcRect l="20388" t="6368" r="23208" b="38492"/>
              <a:stretch/>
            </p:blipFill>
            <p:spPr>
              <a:xfrm>
                <a:off x="-5574" y="1268928"/>
                <a:ext cx="850636" cy="824803"/>
              </a:xfrm>
              <a:prstGeom prst="rect">
                <a:avLst/>
              </a:prstGeom>
              <a:ln>
                <a:noFill/>
              </a:ln>
              <a:effectLst>
                <a:softEdge rad="112500"/>
              </a:effectLst>
            </p:spPr>
          </p:pic>
          <p:pic>
            <p:nvPicPr>
              <p:cNvPr id="8" name="Picture 7">
                <a:extLst>
                  <a:ext uri="{FF2B5EF4-FFF2-40B4-BE49-F238E27FC236}">
                    <a16:creationId xmlns:a16="http://schemas.microsoft.com/office/drawing/2014/main" id="{89366D22-77BF-046D-E127-21B197546075}"/>
                  </a:ext>
                </a:extLst>
              </p:cNvPr>
              <p:cNvPicPr>
                <a:picLocks noChangeAspect="1"/>
              </p:cNvPicPr>
              <p:nvPr/>
            </p:nvPicPr>
            <p:blipFill rotWithShape="1">
              <a:blip r:embed="rId4"/>
              <a:srcRect l="21150" r="26332" b="-2001"/>
              <a:stretch/>
            </p:blipFill>
            <p:spPr>
              <a:xfrm>
                <a:off x="9594" y="275227"/>
                <a:ext cx="786384" cy="963514"/>
              </a:xfrm>
              <a:prstGeom prst="rect">
                <a:avLst/>
              </a:prstGeom>
              <a:ln>
                <a:noFill/>
              </a:ln>
              <a:effectLst>
                <a:softEdge rad="112500"/>
              </a:effectLst>
            </p:spPr>
          </p:pic>
          <p:pic>
            <p:nvPicPr>
              <p:cNvPr id="10" name="Picture 9">
                <a:extLst>
                  <a:ext uri="{FF2B5EF4-FFF2-40B4-BE49-F238E27FC236}">
                    <a16:creationId xmlns:a16="http://schemas.microsoft.com/office/drawing/2014/main" id="{490D0113-FBDE-ACC6-2920-71A319D025BB}"/>
                  </a:ext>
                </a:extLst>
              </p:cNvPr>
              <p:cNvPicPr>
                <a:picLocks noChangeAspect="1"/>
              </p:cNvPicPr>
              <p:nvPr/>
            </p:nvPicPr>
            <p:blipFill rotWithShape="1">
              <a:blip r:embed="rId5"/>
              <a:srcRect l="-1" t="9514" r="41742" b="47141"/>
              <a:stretch/>
            </p:blipFill>
            <p:spPr>
              <a:xfrm>
                <a:off x="-19250" y="2197016"/>
                <a:ext cx="808480" cy="882328"/>
              </a:xfrm>
              <a:prstGeom prst="rect">
                <a:avLst/>
              </a:prstGeom>
              <a:ln>
                <a:noFill/>
              </a:ln>
              <a:effectLst>
                <a:softEdge rad="112500"/>
              </a:effectLst>
            </p:spPr>
          </p:pic>
          <p:pic>
            <p:nvPicPr>
              <p:cNvPr id="11" name="Picture 10">
                <a:extLst>
                  <a:ext uri="{FF2B5EF4-FFF2-40B4-BE49-F238E27FC236}">
                    <a16:creationId xmlns:a16="http://schemas.microsoft.com/office/drawing/2014/main" id="{2888C1CD-528F-3D67-AD5C-5A7482ED4BD0}"/>
                  </a:ext>
                </a:extLst>
              </p:cNvPr>
              <p:cNvPicPr>
                <a:picLocks noChangeAspect="1"/>
              </p:cNvPicPr>
              <p:nvPr/>
            </p:nvPicPr>
            <p:blipFill rotWithShape="1">
              <a:blip r:embed="rId6"/>
              <a:srcRect l="15925" t="5321" r="17485" b="54148"/>
              <a:stretch/>
            </p:blipFill>
            <p:spPr>
              <a:xfrm>
                <a:off x="-75652" y="3068712"/>
                <a:ext cx="1006897" cy="963514"/>
              </a:xfrm>
              <a:prstGeom prst="rect">
                <a:avLst/>
              </a:prstGeom>
              <a:ln>
                <a:noFill/>
              </a:ln>
              <a:effectLst>
                <a:softEdge rad="112500"/>
              </a:effectLst>
            </p:spPr>
          </p:pic>
          <p:pic>
            <p:nvPicPr>
              <p:cNvPr id="12" name="Picture 11">
                <a:extLst>
                  <a:ext uri="{FF2B5EF4-FFF2-40B4-BE49-F238E27FC236}">
                    <a16:creationId xmlns:a16="http://schemas.microsoft.com/office/drawing/2014/main" id="{315D6238-822F-CA8A-7DDD-94746D942CAF}"/>
                  </a:ext>
                </a:extLst>
              </p:cNvPr>
              <p:cNvPicPr>
                <a:picLocks noChangeAspect="1"/>
              </p:cNvPicPr>
              <p:nvPr/>
            </p:nvPicPr>
            <p:blipFill rotWithShape="1">
              <a:blip r:embed="rId7"/>
              <a:srcRect l="20209" r="7782"/>
              <a:stretch/>
            </p:blipFill>
            <p:spPr>
              <a:xfrm>
                <a:off x="-18398" y="4055672"/>
                <a:ext cx="867235" cy="882327"/>
              </a:xfrm>
              <a:prstGeom prst="rect">
                <a:avLst/>
              </a:prstGeom>
              <a:ln>
                <a:noFill/>
              </a:ln>
              <a:effectLst>
                <a:softEdge rad="112500"/>
              </a:effectLst>
            </p:spPr>
          </p:pic>
          <p:pic>
            <p:nvPicPr>
              <p:cNvPr id="13" name="Picture 12">
                <a:extLst>
                  <a:ext uri="{FF2B5EF4-FFF2-40B4-BE49-F238E27FC236}">
                    <a16:creationId xmlns:a16="http://schemas.microsoft.com/office/drawing/2014/main" id="{5534C2EB-14AC-DEDB-F9A3-C5B8A021D3BB}"/>
                  </a:ext>
                </a:extLst>
              </p:cNvPr>
              <p:cNvPicPr>
                <a:picLocks noChangeAspect="1"/>
              </p:cNvPicPr>
              <p:nvPr/>
            </p:nvPicPr>
            <p:blipFill rotWithShape="1">
              <a:blip r:embed="rId8"/>
              <a:srcRect l="24594" r="39739" b="25759"/>
              <a:stretch/>
            </p:blipFill>
            <p:spPr>
              <a:xfrm>
                <a:off x="9594" y="4932759"/>
                <a:ext cx="786384" cy="963515"/>
              </a:xfrm>
              <a:prstGeom prst="rect">
                <a:avLst/>
              </a:prstGeom>
              <a:ln>
                <a:noFill/>
              </a:ln>
              <a:effectLst>
                <a:softEdge rad="112500"/>
              </a:effectLst>
            </p:spPr>
          </p:pic>
          <p:pic>
            <p:nvPicPr>
              <p:cNvPr id="14" name="Picture 13">
                <a:extLst>
                  <a:ext uri="{FF2B5EF4-FFF2-40B4-BE49-F238E27FC236}">
                    <a16:creationId xmlns:a16="http://schemas.microsoft.com/office/drawing/2014/main" id="{6FE7FC5D-F667-79BB-DFF9-5D925DCD3D3E}"/>
                  </a:ext>
                </a:extLst>
              </p:cNvPr>
              <p:cNvPicPr>
                <a:picLocks noChangeAspect="1"/>
              </p:cNvPicPr>
              <p:nvPr/>
            </p:nvPicPr>
            <p:blipFill rotWithShape="1">
              <a:blip r:embed="rId9"/>
              <a:srcRect l="18134" t="11809" r="30185" b="13721"/>
              <a:stretch/>
            </p:blipFill>
            <p:spPr>
              <a:xfrm>
                <a:off x="-7453" y="5943167"/>
                <a:ext cx="867235" cy="808712"/>
              </a:xfrm>
              <a:prstGeom prst="rect">
                <a:avLst/>
              </a:prstGeom>
              <a:ln>
                <a:noFill/>
              </a:ln>
              <a:effectLst>
                <a:softEdge rad="112500"/>
              </a:effectLst>
            </p:spPr>
          </p:pic>
        </p:grpSp>
        <p:pic>
          <p:nvPicPr>
            <p:cNvPr id="6" name="Picture 5">
              <a:extLst>
                <a:ext uri="{FF2B5EF4-FFF2-40B4-BE49-F238E27FC236}">
                  <a16:creationId xmlns:a16="http://schemas.microsoft.com/office/drawing/2014/main" id="{53D3C361-7F8C-0C2F-9040-5206CCB1ECED}"/>
                </a:ext>
              </a:extLst>
            </p:cNvPr>
            <p:cNvPicPr>
              <a:picLocks noChangeAspect="1"/>
            </p:cNvPicPr>
            <p:nvPr/>
          </p:nvPicPr>
          <p:blipFill rotWithShape="1">
            <a:blip r:embed="rId10"/>
            <a:srcRect l="93657" r="360" b="4224"/>
            <a:stretch/>
          </p:blipFill>
          <p:spPr>
            <a:xfrm>
              <a:off x="774404" y="-19880"/>
              <a:ext cx="468923" cy="6568349"/>
            </a:xfrm>
            <a:prstGeom prst="rect">
              <a:avLst/>
            </a:prstGeom>
          </p:spPr>
        </p:pic>
      </p:grpSp>
      <p:pic>
        <p:nvPicPr>
          <p:cNvPr id="16" name="Picture 15">
            <a:extLst>
              <a:ext uri="{FF2B5EF4-FFF2-40B4-BE49-F238E27FC236}">
                <a16:creationId xmlns:a16="http://schemas.microsoft.com/office/drawing/2014/main" id="{A1EAB65E-2F65-12A2-6E76-DE9202EE920A}"/>
              </a:ext>
            </a:extLst>
          </p:cNvPr>
          <p:cNvPicPr>
            <a:picLocks noChangeAspect="1"/>
          </p:cNvPicPr>
          <p:nvPr/>
        </p:nvPicPr>
        <p:blipFill rotWithShape="1">
          <a:blip r:embed="rId11"/>
          <a:srcRect l="52599" r="6417"/>
          <a:stretch/>
        </p:blipFill>
        <p:spPr>
          <a:xfrm>
            <a:off x="1444136" y="1144245"/>
            <a:ext cx="3111287" cy="5713755"/>
          </a:xfrm>
          <a:prstGeom prst="rect">
            <a:avLst/>
          </a:prstGeom>
        </p:spPr>
      </p:pic>
      <p:sp>
        <p:nvSpPr>
          <p:cNvPr id="17" name="TextBox 16">
            <a:extLst>
              <a:ext uri="{FF2B5EF4-FFF2-40B4-BE49-F238E27FC236}">
                <a16:creationId xmlns:a16="http://schemas.microsoft.com/office/drawing/2014/main" id="{1AD125B1-7A4A-4496-B7AE-1562B9B97AB1}"/>
              </a:ext>
            </a:extLst>
          </p:cNvPr>
          <p:cNvSpPr txBox="1"/>
          <p:nvPr/>
        </p:nvSpPr>
        <p:spPr>
          <a:xfrm>
            <a:off x="1712492" y="941158"/>
            <a:ext cx="2794000" cy="307777"/>
          </a:xfrm>
          <a:prstGeom prst="rect">
            <a:avLst/>
          </a:prstGeom>
          <a:noFill/>
        </p:spPr>
        <p:txBody>
          <a:bodyPr wrap="square" rtlCol="0">
            <a:spAutoFit/>
          </a:bodyPr>
          <a:lstStyle/>
          <a:p>
            <a:pPr algn="ctr"/>
            <a:r>
              <a:rPr lang="en-US" sz="1400" dirty="0">
                <a:cs typeface="Franklin Gothic Medium"/>
              </a:rPr>
              <a:t>Proportion of 7 Sites Occupied</a:t>
            </a:r>
          </a:p>
        </p:txBody>
      </p:sp>
      <p:grpSp>
        <p:nvGrpSpPr>
          <p:cNvPr id="4" name="Group 3">
            <a:extLst>
              <a:ext uri="{FF2B5EF4-FFF2-40B4-BE49-F238E27FC236}">
                <a16:creationId xmlns:a16="http://schemas.microsoft.com/office/drawing/2014/main" id="{50858574-BEC3-27F1-C0BB-3E2E6A2A03E4}"/>
              </a:ext>
            </a:extLst>
          </p:cNvPr>
          <p:cNvGrpSpPr/>
          <p:nvPr/>
        </p:nvGrpSpPr>
        <p:grpSpPr>
          <a:xfrm>
            <a:off x="8268938" y="4130584"/>
            <a:ext cx="3594063" cy="2295831"/>
            <a:chOff x="5289902" y="1196763"/>
            <a:chExt cx="3644533" cy="2347636"/>
          </a:xfrm>
        </p:grpSpPr>
        <p:grpSp>
          <p:nvGrpSpPr>
            <p:cNvPr id="9" name="Group 8">
              <a:extLst>
                <a:ext uri="{FF2B5EF4-FFF2-40B4-BE49-F238E27FC236}">
                  <a16:creationId xmlns:a16="http://schemas.microsoft.com/office/drawing/2014/main" id="{02D9DD17-04B5-98D2-A027-A5A0F13CF2FD}"/>
                </a:ext>
              </a:extLst>
            </p:cNvPr>
            <p:cNvGrpSpPr/>
            <p:nvPr/>
          </p:nvGrpSpPr>
          <p:grpSpPr>
            <a:xfrm>
              <a:off x="5289902" y="1196763"/>
              <a:ext cx="3644533" cy="2347324"/>
              <a:chOff x="5289902" y="1196763"/>
              <a:chExt cx="3644533" cy="2347324"/>
            </a:xfrm>
          </p:grpSpPr>
          <p:grpSp>
            <p:nvGrpSpPr>
              <p:cNvPr id="23" name="Group 22">
                <a:extLst>
                  <a:ext uri="{FF2B5EF4-FFF2-40B4-BE49-F238E27FC236}">
                    <a16:creationId xmlns:a16="http://schemas.microsoft.com/office/drawing/2014/main" id="{124400B7-3947-405D-2D41-E684A743ADC8}"/>
                  </a:ext>
                </a:extLst>
              </p:cNvPr>
              <p:cNvGrpSpPr/>
              <p:nvPr/>
            </p:nvGrpSpPr>
            <p:grpSpPr>
              <a:xfrm>
                <a:off x="5289902" y="1196763"/>
                <a:ext cx="3644533" cy="2347324"/>
                <a:chOff x="6037801" y="0"/>
                <a:chExt cx="3029177" cy="2186833"/>
              </a:xfrm>
            </p:grpSpPr>
            <p:pic>
              <p:nvPicPr>
                <p:cNvPr id="35" name="Picture 34">
                  <a:extLst>
                    <a:ext uri="{FF2B5EF4-FFF2-40B4-BE49-F238E27FC236}">
                      <a16:creationId xmlns:a16="http://schemas.microsoft.com/office/drawing/2014/main" id="{FE332E9D-BE32-9569-22C2-3206AB3DFFC1}"/>
                    </a:ext>
                  </a:extLst>
                </p:cNvPr>
                <p:cNvPicPr>
                  <a:picLocks noChangeAspect="1"/>
                </p:cNvPicPr>
                <p:nvPr/>
              </p:nvPicPr>
              <p:blipFill>
                <a:blip r:embed="rId12"/>
                <a:stretch>
                  <a:fillRect/>
                </a:stretch>
              </p:blipFill>
              <p:spPr>
                <a:xfrm>
                  <a:off x="6037801" y="330398"/>
                  <a:ext cx="594069" cy="1165860"/>
                </a:xfrm>
                <a:prstGeom prst="rect">
                  <a:avLst/>
                </a:prstGeom>
              </p:spPr>
            </p:pic>
            <p:sp>
              <p:nvSpPr>
                <p:cNvPr id="42" name="Oval 41">
                  <a:extLst>
                    <a:ext uri="{FF2B5EF4-FFF2-40B4-BE49-F238E27FC236}">
                      <a16:creationId xmlns:a16="http://schemas.microsoft.com/office/drawing/2014/main" id="{A4182562-1366-8FE6-D150-B8C54C154801}"/>
                    </a:ext>
                  </a:extLst>
                </p:cNvPr>
                <p:cNvSpPr/>
                <p:nvPr/>
              </p:nvSpPr>
              <p:spPr>
                <a:xfrm>
                  <a:off x="6431044" y="500562"/>
                  <a:ext cx="325120" cy="32512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3" name="Straight Connector 42">
                  <a:extLst>
                    <a:ext uri="{FF2B5EF4-FFF2-40B4-BE49-F238E27FC236}">
                      <a16:creationId xmlns:a16="http://schemas.microsoft.com/office/drawing/2014/main" id="{4F9C454E-4CDA-4A32-7937-2A6A68889A17}"/>
                    </a:ext>
                  </a:extLst>
                </p:cNvPr>
                <p:cNvCxnSpPr>
                  <a:cxnSpLocks/>
                  <a:stCxn id="42" idx="7"/>
                </p:cNvCxnSpPr>
                <p:nvPr/>
              </p:nvCxnSpPr>
              <p:spPr>
                <a:xfrm flipV="1">
                  <a:off x="6708551" y="60181"/>
                  <a:ext cx="279725" cy="487994"/>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DEEE8974-D037-B2AC-D830-DA5751B625B9}"/>
                    </a:ext>
                  </a:extLst>
                </p:cNvPr>
                <p:cNvCxnSpPr>
                  <a:cxnSpLocks/>
                </p:cNvCxnSpPr>
                <p:nvPr/>
              </p:nvCxnSpPr>
              <p:spPr>
                <a:xfrm>
                  <a:off x="6656569" y="797543"/>
                  <a:ext cx="327372" cy="138929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45" name="Rectangle 44">
                  <a:extLst>
                    <a:ext uri="{FF2B5EF4-FFF2-40B4-BE49-F238E27FC236}">
                      <a16:creationId xmlns:a16="http://schemas.microsoft.com/office/drawing/2014/main" id="{C2C06E8F-DCF9-1D6E-E9A7-9C190B3EFEEA}"/>
                    </a:ext>
                  </a:extLst>
                </p:cNvPr>
                <p:cNvSpPr/>
                <p:nvPr/>
              </p:nvSpPr>
              <p:spPr>
                <a:xfrm>
                  <a:off x="6988278" y="0"/>
                  <a:ext cx="2078700" cy="2186833"/>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4" name="Straight Arrow Connector 23">
                <a:extLst>
                  <a:ext uri="{FF2B5EF4-FFF2-40B4-BE49-F238E27FC236}">
                    <a16:creationId xmlns:a16="http://schemas.microsoft.com/office/drawing/2014/main" id="{84D40703-A7BE-6EFB-8718-B74DB876F6BA}"/>
                  </a:ext>
                </a:extLst>
              </p:cNvPr>
              <p:cNvCxnSpPr>
                <a:cxnSpLocks/>
              </p:cNvCxnSpPr>
              <p:nvPr/>
            </p:nvCxnSpPr>
            <p:spPr>
              <a:xfrm flipV="1">
                <a:off x="7371471" y="2802832"/>
                <a:ext cx="112542" cy="235790"/>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DB117F72-6B62-FC96-F804-AF74069D0DBE}"/>
                  </a:ext>
                </a:extLst>
              </p:cNvPr>
              <p:cNvCxnSpPr>
                <a:cxnSpLocks/>
              </p:cNvCxnSpPr>
              <p:nvPr/>
            </p:nvCxnSpPr>
            <p:spPr>
              <a:xfrm>
                <a:off x="7596554" y="2802831"/>
                <a:ext cx="98474" cy="348332"/>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D4E0EBA6-F534-5046-BA4B-5DF56715EB54}"/>
                  </a:ext>
                </a:extLst>
              </p:cNvPr>
              <p:cNvCxnSpPr>
                <a:cxnSpLocks/>
              </p:cNvCxnSpPr>
              <p:nvPr/>
            </p:nvCxnSpPr>
            <p:spPr>
              <a:xfrm flipH="1">
                <a:off x="7630050" y="2226618"/>
                <a:ext cx="15741" cy="244829"/>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84E14631-20B0-24E0-EB16-9BF634B79C94}"/>
                  </a:ext>
                </a:extLst>
              </p:cNvPr>
              <p:cNvCxnSpPr>
                <a:cxnSpLocks/>
              </p:cNvCxnSpPr>
              <p:nvPr/>
            </p:nvCxnSpPr>
            <p:spPr>
              <a:xfrm flipH="1" flipV="1">
                <a:off x="7767320" y="2083041"/>
                <a:ext cx="44940" cy="295977"/>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8A6FD35B-3F92-91F4-B4DD-88EC4767ECCC}"/>
                  </a:ext>
                </a:extLst>
              </p:cNvPr>
              <p:cNvCxnSpPr>
                <a:cxnSpLocks/>
              </p:cNvCxnSpPr>
              <p:nvPr/>
            </p:nvCxnSpPr>
            <p:spPr>
              <a:xfrm flipH="1" flipV="1">
                <a:off x="7441810" y="2349032"/>
                <a:ext cx="66711" cy="163587"/>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BF5B0612-4F24-F05C-AB74-382B3D875806}"/>
                  </a:ext>
                </a:extLst>
              </p:cNvPr>
              <p:cNvCxnSpPr>
                <a:cxnSpLocks/>
              </p:cNvCxnSpPr>
              <p:nvPr/>
            </p:nvCxnSpPr>
            <p:spPr>
              <a:xfrm flipH="1">
                <a:off x="7596554" y="2601826"/>
                <a:ext cx="170766" cy="86912"/>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pic>
          <p:nvPicPr>
            <p:cNvPr id="19" name="Picture 18">
              <a:extLst>
                <a:ext uri="{FF2B5EF4-FFF2-40B4-BE49-F238E27FC236}">
                  <a16:creationId xmlns:a16="http://schemas.microsoft.com/office/drawing/2014/main" id="{CC179FB9-9291-8D30-F68B-319B5CBA6365}"/>
                </a:ext>
              </a:extLst>
            </p:cNvPr>
            <p:cNvPicPr>
              <a:picLocks noChangeAspect="1"/>
            </p:cNvPicPr>
            <p:nvPr/>
          </p:nvPicPr>
          <p:blipFill rotWithShape="1">
            <a:blip r:embed="rId13"/>
            <a:srcRect l="19430" t="13650" r="13319" b="16183"/>
            <a:stretch/>
          </p:blipFill>
          <p:spPr>
            <a:xfrm>
              <a:off x="6480120" y="1196763"/>
              <a:ext cx="2376824" cy="2347636"/>
            </a:xfrm>
            <a:prstGeom prst="rect">
              <a:avLst/>
            </a:prstGeom>
          </p:spPr>
        </p:pic>
      </p:grpSp>
      <p:cxnSp>
        <p:nvCxnSpPr>
          <p:cNvPr id="18" name="Straight Arrow Connector 17">
            <a:extLst>
              <a:ext uri="{FF2B5EF4-FFF2-40B4-BE49-F238E27FC236}">
                <a16:creationId xmlns:a16="http://schemas.microsoft.com/office/drawing/2014/main" id="{C356B713-DFA0-76A8-65DB-8A7535B74811}"/>
              </a:ext>
            </a:extLst>
          </p:cNvPr>
          <p:cNvCxnSpPr>
            <a:cxnSpLocks/>
          </p:cNvCxnSpPr>
          <p:nvPr/>
        </p:nvCxnSpPr>
        <p:spPr>
          <a:xfrm flipH="1">
            <a:off x="4688261" y="3753853"/>
            <a:ext cx="79813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1653D254-F9AB-E02F-7942-1536E264FE6D}"/>
              </a:ext>
            </a:extLst>
          </p:cNvPr>
          <p:cNvSpPr txBox="1"/>
          <p:nvPr/>
        </p:nvSpPr>
        <p:spPr>
          <a:xfrm>
            <a:off x="5660004" y="3153965"/>
            <a:ext cx="2628766" cy="1323439"/>
          </a:xfrm>
          <a:prstGeom prst="rect">
            <a:avLst/>
          </a:prstGeom>
          <a:noFill/>
        </p:spPr>
        <p:txBody>
          <a:bodyPr wrap="square">
            <a:spAutoFit/>
          </a:bodyPr>
          <a:lstStyle/>
          <a:p>
            <a:r>
              <a:rPr lang="en-US" sz="2000" b="1" dirty="0">
                <a:solidFill>
                  <a:srgbClr val="FF369C"/>
                </a:solidFill>
              </a:rPr>
              <a:t>Metapopulation dynamics </a:t>
            </a:r>
            <a:r>
              <a:rPr lang="en-US" sz="2000" dirty="0"/>
              <a:t>can drive regional declines in other cases!</a:t>
            </a:r>
            <a:endParaRPr lang="en-US" sz="2000" dirty="0">
              <a:effectLst/>
            </a:endParaRPr>
          </a:p>
        </p:txBody>
      </p:sp>
      <p:cxnSp>
        <p:nvCxnSpPr>
          <p:cNvPr id="30" name="Straight Arrow Connector 29">
            <a:extLst>
              <a:ext uri="{FF2B5EF4-FFF2-40B4-BE49-F238E27FC236}">
                <a16:creationId xmlns:a16="http://schemas.microsoft.com/office/drawing/2014/main" id="{1455003F-E887-2AE0-3BA6-5D4CC81E5BFB}"/>
              </a:ext>
            </a:extLst>
          </p:cNvPr>
          <p:cNvCxnSpPr>
            <a:cxnSpLocks/>
          </p:cNvCxnSpPr>
          <p:nvPr/>
        </p:nvCxnSpPr>
        <p:spPr>
          <a:xfrm flipH="1" flipV="1">
            <a:off x="4688261" y="3098651"/>
            <a:ext cx="798139" cy="10024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itle 1">
            <a:extLst>
              <a:ext uri="{FF2B5EF4-FFF2-40B4-BE49-F238E27FC236}">
                <a16:creationId xmlns:a16="http://schemas.microsoft.com/office/drawing/2014/main" id="{C4B97A1A-CCB3-DF84-77C6-B42111A4DD65}"/>
              </a:ext>
            </a:extLst>
          </p:cNvPr>
          <p:cNvSpPr txBox="1">
            <a:spLocks/>
          </p:cNvSpPr>
          <p:nvPr/>
        </p:nvSpPr>
        <p:spPr>
          <a:xfrm>
            <a:off x="1732320" y="-3659"/>
            <a:ext cx="9001228" cy="880864"/>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US" sz="2800" b="1" dirty="0">
                <a:solidFill>
                  <a:srgbClr val="D10769"/>
                </a:solidFill>
                <a:latin typeface="+mn-lt"/>
              </a:rPr>
              <a:t>Dispersal</a:t>
            </a:r>
            <a:r>
              <a:rPr lang="en-US" sz="2800" dirty="0">
                <a:latin typeface="+mn-lt"/>
              </a:rPr>
              <a:t> can drive </a:t>
            </a:r>
            <a:r>
              <a:rPr lang="en-US" sz="2800" b="1" dirty="0">
                <a:solidFill>
                  <a:srgbClr val="C00000"/>
                </a:solidFill>
                <a:latin typeface="+mn-lt"/>
              </a:rPr>
              <a:t>regional extirpation</a:t>
            </a:r>
            <a:r>
              <a:rPr lang="en-US" sz="2800" dirty="0">
                <a:latin typeface="+mn-lt"/>
              </a:rPr>
              <a:t> if the majority of local sites function as</a:t>
            </a:r>
            <a:r>
              <a:rPr lang="en-US" sz="2800" b="1" dirty="0">
                <a:solidFill>
                  <a:srgbClr val="C00000"/>
                </a:solidFill>
                <a:latin typeface="+mn-lt"/>
              </a:rPr>
              <a:t> population sinks</a:t>
            </a:r>
            <a:r>
              <a:rPr lang="en-US" sz="2800" dirty="0">
                <a:latin typeface="+mn-lt"/>
              </a:rPr>
              <a:t>.</a:t>
            </a:r>
          </a:p>
        </p:txBody>
      </p:sp>
      <p:cxnSp>
        <p:nvCxnSpPr>
          <p:cNvPr id="33" name="Straight Arrow Connector 32">
            <a:extLst>
              <a:ext uri="{FF2B5EF4-FFF2-40B4-BE49-F238E27FC236}">
                <a16:creationId xmlns:a16="http://schemas.microsoft.com/office/drawing/2014/main" id="{8E3D15DD-24B9-CEE7-07BC-DB886D65B492}"/>
              </a:ext>
            </a:extLst>
          </p:cNvPr>
          <p:cNvCxnSpPr>
            <a:cxnSpLocks/>
          </p:cNvCxnSpPr>
          <p:nvPr/>
        </p:nvCxnSpPr>
        <p:spPr>
          <a:xfrm flipH="1">
            <a:off x="4657617" y="4477404"/>
            <a:ext cx="956375" cy="14023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itle 1">
            <a:extLst>
              <a:ext uri="{FF2B5EF4-FFF2-40B4-BE49-F238E27FC236}">
                <a16:creationId xmlns:a16="http://schemas.microsoft.com/office/drawing/2014/main" id="{1615D23E-4B71-069A-2161-A0B4C7B3DEFC}"/>
              </a:ext>
            </a:extLst>
          </p:cNvPr>
          <p:cNvSpPr txBox="1">
            <a:spLocks/>
          </p:cNvSpPr>
          <p:nvPr/>
        </p:nvSpPr>
        <p:spPr>
          <a:xfrm>
            <a:off x="7636579" y="1506032"/>
            <a:ext cx="1266558" cy="880864"/>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r"/>
            <a:r>
              <a:rPr lang="en-US" sz="2000" dirty="0">
                <a:latin typeface="+mn-lt"/>
              </a:rPr>
              <a:t>In contrast to the </a:t>
            </a:r>
            <a:r>
              <a:rPr lang="en-US" sz="2000" b="1" dirty="0">
                <a:solidFill>
                  <a:srgbClr val="C00000"/>
                </a:solidFill>
                <a:latin typeface="+mn-lt"/>
              </a:rPr>
              <a:t>rescue effect </a:t>
            </a:r>
            <a:r>
              <a:rPr lang="en-US" sz="2000" dirty="0">
                <a:latin typeface="+mn-lt"/>
              </a:rPr>
              <a:t>observed in </a:t>
            </a:r>
            <a:r>
              <a:rPr lang="en-US" sz="2000" dirty="0" err="1">
                <a:latin typeface="+mn-lt"/>
              </a:rPr>
              <a:t>Hanski</a:t>
            </a:r>
            <a:r>
              <a:rPr lang="en-US" sz="2000" dirty="0">
                <a:latin typeface="+mn-lt"/>
              </a:rPr>
              <a:t>!</a:t>
            </a:r>
          </a:p>
        </p:txBody>
      </p:sp>
      <p:pic>
        <p:nvPicPr>
          <p:cNvPr id="47" name="Picture 46" descr="Chart, scatter chart&#10;&#10;Description automatically generated">
            <a:extLst>
              <a:ext uri="{FF2B5EF4-FFF2-40B4-BE49-F238E27FC236}">
                <a16:creationId xmlns:a16="http://schemas.microsoft.com/office/drawing/2014/main" id="{64951D0C-00EE-5372-6EE4-45CC3DBB15A9}"/>
              </a:ext>
            </a:extLst>
          </p:cNvPr>
          <p:cNvPicPr>
            <a:picLocks noChangeAspect="1"/>
          </p:cNvPicPr>
          <p:nvPr/>
        </p:nvPicPr>
        <p:blipFill>
          <a:blip r:embed="rId14"/>
          <a:stretch>
            <a:fillRect/>
          </a:stretch>
        </p:blipFill>
        <p:spPr>
          <a:xfrm>
            <a:off x="8984651" y="902256"/>
            <a:ext cx="3073680" cy="2891576"/>
          </a:xfrm>
          <a:prstGeom prst="rect">
            <a:avLst/>
          </a:prstGeom>
        </p:spPr>
      </p:pic>
    </p:spTree>
    <p:extLst>
      <p:ext uri="{BB962C8B-B14F-4D97-AF65-F5344CB8AC3E}">
        <p14:creationId xmlns:p14="http://schemas.microsoft.com/office/powerpoint/2010/main" val="162346990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DB66AAF9-01E2-E1EE-22AA-010BCDFD8B57}"/>
              </a:ext>
            </a:extLst>
          </p:cNvPr>
          <p:cNvSpPr txBox="1">
            <a:spLocks/>
          </p:cNvSpPr>
          <p:nvPr/>
        </p:nvSpPr>
        <p:spPr>
          <a:xfrm>
            <a:off x="1732320" y="-3659"/>
            <a:ext cx="8600400" cy="880864"/>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endParaRPr lang="en-US" sz="2800" dirty="0">
              <a:latin typeface="+mn-lt"/>
            </a:endParaRPr>
          </a:p>
        </p:txBody>
      </p:sp>
      <p:sp>
        <p:nvSpPr>
          <p:cNvPr id="46" name="TextBox 45">
            <a:extLst>
              <a:ext uri="{FF2B5EF4-FFF2-40B4-BE49-F238E27FC236}">
                <a16:creationId xmlns:a16="http://schemas.microsoft.com/office/drawing/2014/main" id="{94B59D39-6D39-85C0-3BBC-C4193D78B0EA}"/>
              </a:ext>
            </a:extLst>
          </p:cNvPr>
          <p:cNvSpPr txBox="1"/>
          <p:nvPr/>
        </p:nvSpPr>
        <p:spPr>
          <a:xfrm>
            <a:off x="6875290" y="6488668"/>
            <a:ext cx="5316710" cy="369332"/>
          </a:xfrm>
          <a:prstGeom prst="rect">
            <a:avLst/>
          </a:prstGeom>
          <a:noFill/>
        </p:spPr>
        <p:txBody>
          <a:bodyPr wrap="square" rtlCol="0">
            <a:spAutoFit/>
          </a:bodyPr>
          <a:lstStyle/>
          <a:p>
            <a:pPr algn="r"/>
            <a:r>
              <a:rPr lang="en-US" dirty="0">
                <a:cs typeface="Franklin Gothic Medium"/>
              </a:rPr>
              <a:t>Pulliam 1988. </a:t>
            </a:r>
            <a:r>
              <a:rPr lang="en-US" i="1" dirty="0">
                <a:cs typeface="Franklin Gothic Medium"/>
              </a:rPr>
              <a:t>The American Naturalist.</a:t>
            </a:r>
            <a:r>
              <a:rPr lang="en-US" dirty="0">
                <a:cs typeface="Franklin Gothic Medium"/>
              </a:rPr>
              <a:t> </a:t>
            </a:r>
            <a:endParaRPr lang="en-US" dirty="0">
              <a:latin typeface="+mj-lt"/>
              <a:cs typeface="Franklin Gothic Medium"/>
            </a:endParaRPr>
          </a:p>
        </p:txBody>
      </p:sp>
      <p:sp>
        <p:nvSpPr>
          <p:cNvPr id="18" name="Title 1">
            <a:extLst>
              <a:ext uri="{FF2B5EF4-FFF2-40B4-BE49-F238E27FC236}">
                <a16:creationId xmlns:a16="http://schemas.microsoft.com/office/drawing/2014/main" id="{D709622D-2B8F-FD24-4615-EC1CE6175EDC}"/>
              </a:ext>
            </a:extLst>
          </p:cNvPr>
          <p:cNvSpPr txBox="1">
            <a:spLocks/>
          </p:cNvSpPr>
          <p:nvPr/>
        </p:nvSpPr>
        <p:spPr>
          <a:xfrm>
            <a:off x="1732320" y="180160"/>
            <a:ext cx="8432760" cy="880864"/>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US" sz="3200" b="1" dirty="0">
                <a:solidFill>
                  <a:srgbClr val="C00000"/>
                </a:solidFill>
                <a:latin typeface="+mn-lt"/>
              </a:rPr>
              <a:t>Source-sink</a:t>
            </a:r>
            <a:r>
              <a:rPr lang="en-US" sz="3200" dirty="0">
                <a:latin typeface="+mn-lt"/>
              </a:rPr>
              <a:t> theory describes how variation in habitat may affect population dynamics.</a:t>
            </a:r>
          </a:p>
        </p:txBody>
      </p:sp>
      <p:pic>
        <p:nvPicPr>
          <p:cNvPr id="28674" name="Picture 2" descr="Learn About Sink Populations | Chegg.com">
            <a:extLst>
              <a:ext uri="{FF2B5EF4-FFF2-40B4-BE49-F238E27FC236}">
                <a16:creationId xmlns:a16="http://schemas.microsoft.com/office/drawing/2014/main" id="{FB6B3DEB-DEBE-A93C-9F0F-A5E44AF18D2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7106"/>
          <a:stretch/>
        </p:blipFill>
        <p:spPr bwMode="auto">
          <a:xfrm>
            <a:off x="5796280" y="1659236"/>
            <a:ext cx="6146800" cy="3863582"/>
          </a:xfrm>
          <a:prstGeom prst="rect">
            <a:avLst/>
          </a:prstGeom>
          <a:noFill/>
          <a:extLst>
            <a:ext uri="{909E8E84-426E-40DD-AFC4-6F175D3DCCD1}">
              <a14:hiddenFill xmlns:a14="http://schemas.microsoft.com/office/drawing/2010/main">
                <a:solidFill>
                  <a:srgbClr val="FFFFFF"/>
                </a:solidFill>
              </a14:hiddenFill>
            </a:ext>
          </a:extLst>
        </p:spPr>
      </p:pic>
      <p:sp>
        <p:nvSpPr>
          <p:cNvPr id="3" name="Title 1">
            <a:extLst>
              <a:ext uri="{FF2B5EF4-FFF2-40B4-BE49-F238E27FC236}">
                <a16:creationId xmlns:a16="http://schemas.microsoft.com/office/drawing/2014/main" id="{9B1454C2-882C-71C9-85FA-242A36F7C060}"/>
              </a:ext>
            </a:extLst>
          </p:cNvPr>
          <p:cNvSpPr txBox="1">
            <a:spLocks/>
          </p:cNvSpPr>
          <p:nvPr/>
        </p:nvSpPr>
        <p:spPr>
          <a:xfrm>
            <a:off x="553760" y="1481172"/>
            <a:ext cx="5770840" cy="2629142"/>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marL="457200" indent="-457200">
              <a:buFont typeface="Arial" panose="020B0604020202020204" pitchFamily="34" charset="0"/>
              <a:buChar char="•"/>
            </a:pPr>
            <a:r>
              <a:rPr lang="en-US" sz="2800" dirty="0">
                <a:latin typeface="+mn-lt"/>
              </a:rPr>
              <a:t>Dispersal can drive </a:t>
            </a:r>
            <a:r>
              <a:rPr lang="en-US" sz="2800" b="1" dirty="0">
                <a:solidFill>
                  <a:srgbClr val="C00000"/>
                </a:solidFill>
                <a:latin typeface="+mn-lt"/>
              </a:rPr>
              <a:t>extinction</a:t>
            </a:r>
            <a:r>
              <a:rPr lang="en-US" sz="2800" dirty="0">
                <a:latin typeface="+mn-lt"/>
              </a:rPr>
              <a:t> if  the majority of sites function as</a:t>
            </a:r>
            <a:r>
              <a:rPr lang="en-US" sz="2800" b="1" dirty="0">
                <a:solidFill>
                  <a:srgbClr val="C00000"/>
                </a:solidFill>
                <a:latin typeface="+mn-lt"/>
              </a:rPr>
              <a:t> population sinks</a:t>
            </a:r>
            <a:r>
              <a:rPr lang="en-US" sz="2800" dirty="0">
                <a:latin typeface="+mn-lt"/>
              </a:rPr>
              <a:t>.</a:t>
            </a:r>
          </a:p>
          <a:p>
            <a:pPr marL="457200" indent="-457200">
              <a:buFont typeface="Arial" panose="020B0604020202020204" pitchFamily="34" charset="0"/>
              <a:buChar char="•"/>
            </a:pPr>
            <a:r>
              <a:rPr lang="en-US" sz="2800" dirty="0">
                <a:latin typeface="+mn-lt"/>
              </a:rPr>
              <a:t>An </a:t>
            </a:r>
            <a:r>
              <a:rPr lang="en-US" sz="2800" b="1" dirty="0">
                <a:solidFill>
                  <a:srgbClr val="C00000"/>
                </a:solidFill>
                <a:latin typeface="+mn-lt"/>
              </a:rPr>
              <a:t>ecological trap</a:t>
            </a:r>
            <a:r>
              <a:rPr lang="en-US" sz="2800" dirty="0">
                <a:latin typeface="+mn-lt"/>
              </a:rPr>
              <a:t> is an organism’s preference for poor quality habitat</a:t>
            </a:r>
          </a:p>
          <a:p>
            <a:pPr marL="914400" lvl="1" indent="-457200">
              <a:buFont typeface="Arial" panose="020B0604020202020204" pitchFamily="34" charset="0"/>
              <a:buChar char="•"/>
            </a:pPr>
            <a:r>
              <a:rPr lang="en-US" sz="1900" dirty="0"/>
              <a:t>Ex: polarized light pollution &amp; insect ovipositing</a:t>
            </a:r>
            <a:endParaRPr lang="en-US" sz="1900" dirty="0">
              <a:latin typeface="+mn-lt"/>
            </a:endParaRPr>
          </a:p>
        </p:txBody>
      </p:sp>
      <p:sp>
        <p:nvSpPr>
          <p:cNvPr id="4" name="Rectangle 3">
            <a:extLst>
              <a:ext uri="{FF2B5EF4-FFF2-40B4-BE49-F238E27FC236}">
                <a16:creationId xmlns:a16="http://schemas.microsoft.com/office/drawing/2014/main" id="{DF5CC473-C28E-9B86-3F6A-56DF99F2E4B6}"/>
              </a:ext>
            </a:extLst>
          </p:cNvPr>
          <p:cNvSpPr/>
          <p:nvPr/>
        </p:nvSpPr>
        <p:spPr>
          <a:xfrm>
            <a:off x="325160" y="2823582"/>
            <a:ext cx="5999440" cy="17068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7188956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DB66AAF9-01E2-E1EE-22AA-010BCDFD8B57}"/>
              </a:ext>
            </a:extLst>
          </p:cNvPr>
          <p:cNvSpPr txBox="1">
            <a:spLocks/>
          </p:cNvSpPr>
          <p:nvPr/>
        </p:nvSpPr>
        <p:spPr>
          <a:xfrm>
            <a:off x="1732320" y="-3659"/>
            <a:ext cx="8600400" cy="880864"/>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endParaRPr lang="en-US" sz="2800" dirty="0">
              <a:latin typeface="+mn-lt"/>
            </a:endParaRPr>
          </a:p>
        </p:txBody>
      </p:sp>
      <p:sp>
        <p:nvSpPr>
          <p:cNvPr id="46" name="TextBox 45">
            <a:extLst>
              <a:ext uri="{FF2B5EF4-FFF2-40B4-BE49-F238E27FC236}">
                <a16:creationId xmlns:a16="http://schemas.microsoft.com/office/drawing/2014/main" id="{94B59D39-6D39-85C0-3BBC-C4193D78B0EA}"/>
              </a:ext>
            </a:extLst>
          </p:cNvPr>
          <p:cNvSpPr txBox="1"/>
          <p:nvPr/>
        </p:nvSpPr>
        <p:spPr>
          <a:xfrm>
            <a:off x="6875290" y="6488668"/>
            <a:ext cx="5316710" cy="369332"/>
          </a:xfrm>
          <a:prstGeom prst="rect">
            <a:avLst/>
          </a:prstGeom>
          <a:noFill/>
        </p:spPr>
        <p:txBody>
          <a:bodyPr wrap="square" rtlCol="0">
            <a:spAutoFit/>
          </a:bodyPr>
          <a:lstStyle/>
          <a:p>
            <a:pPr algn="r"/>
            <a:r>
              <a:rPr lang="en-US" dirty="0">
                <a:cs typeface="Franklin Gothic Medium"/>
              </a:rPr>
              <a:t>Pulliam 1988. </a:t>
            </a:r>
            <a:r>
              <a:rPr lang="en-US" i="1" dirty="0">
                <a:cs typeface="Franklin Gothic Medium"/>
              </a:rPr>
              <a:t>The American Naturalist.</a:t>
            </a:r>
            <a:r>
              <a:rPr lang="en-US" dirty="0">
                <a:cs typeface="Franklin Gothic Medium"/>
              </a:rPr>
              <a:t> </a:t>
            </a:r>
            <a:endParaRPr lang="en-US" dirty="0">
              <a:latin typeface="+mj-lt"/>
              <a:cs typeface="Franklin Gothic Medium"/>
            </a:endParaRPr>
          </a:p>
        </p:txBody>
      </p:sp>
      <p:sp>
        <p:nvSpPr>
          <p:cNvPr id="18" name="Title 1">
            <a:extLst>
              <a:ext uri="{FF2B5EF4-FFF2-40B4-BE49-F238E27FC236}">
                <a16:creationId xmlns:a16="http://schemas.microsoft.com/office/drawing/2014/main" id="{D709622D-2B8F-FD24-4615-EC1CE6175EDC}"/>
              </a:ext>
            </a:extLst>
          </p:cNvPr>
          <p:cNvSpPr txBox="1">
            <a:spLocks/>
          </p:cNvSpPr>
          <p:nvPr/>
        </p:nvSpPr>
        <p:spPr>
          <a:xfrm>
            <a:off x="1732320" y="180160"/>
            <a:ext cx="8432760" cy="880864"/>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US" sz="3200" b="1" dirty="0">
                <a:solidFill>
                  <a:srgbClr val="C00000"/>
                </a:solidFill>
                <a:latin typeface="+mn-lt"/>
              </a:rPr>
              <a:t>Source-sink</a:t>
            </a:r>
            <a:r>
              <a:rPr lang="en-US" sz="3200" dirty="0">
                <a:latin typeface="+mn-lt"/>
              </a:rPr>
              <a:t> theory describes how variation in habitat may affect population dynamics.</a:t>
            </a:r>
          </a:p>
        </p:txBody>
      </p:sp>
      <p:pic>
        <p:nvPicPr>
          <p:cNvPr id="28674" name="Picture 2" descr="Learn About Sink Populations | Chegg.com">
            <a:extLst>
              <a:ext uri="{FF2B5EF4-FFF2-40B4-BE49-F238E27FC236}">
                <a16:creationId xmlns:a16="http://schemas.microsoft.com/office/drawing/2014/main" id="{FB6B3DEB-DEBE-A93C-9F0F-A5E44AF18D2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7106"/>
          <a:stretch/>
        </p:blipFill>
        <p:spPr bwMode="auto">
          <a:xfrm>
            <a:off x="5796280" y="1659236"/>
            <a:ext cx="6146800" cy="3863582"/>
          </a:xfrm>
          <a:prstGeom prst="rect">
            <a:avLst/>
          </a:prstGeom>
          <a:noFill/>
          <a:extLst>
            <a:ext uri="{909E8E84-426E-40DD-AFC4-6F175D3DCCD1}">
              <a14:hiddenFill xmlns:a14="http://schemas.microsoft.com/office/drawing/2010/main">
                <a:solidFill>
                  <a:srgbClr val="FFFFFF"/>
                </a:solidFill>
              </a14:hiddenFill>
            </a:ext>
          </a:extLst>
        </p:spPr>
      </p:pic>
      <p:sp>
        <p:nvSpPr>
          <p:cNvPr id="19" name="Title 1">
            <a:extLst>
              <a:ext uri="{FF2B5EF4-FFF2-40B4-BE49-F238E27FC236}">
                <a16:creationId xmlns:a16="http://schemas.microsoft.com/office/drawing/2014/main" id="{3E191BFD-428D-E915-4AC4-C371C8216D8C}"/>
              </a:ext>
            </a:extLst>
          </p:cNvPr>
          <p:cNvSpPr txBox="1">
            <a:spLocks/>
          </p:cNvSpPr>
          <p:nvPr/>
        </p:nvSpPr>
        <p:spPr>
          <a:xfrm>
            <a:off x="553760" y="1481172"/>
            <a:ext cx="5770840" cy="2629142"/>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marL="457200" indent="-457200">
              <a:buFont typeface="Arial" panose="020B0604020202020204" pitchFamily="34" charset="0"/>
              <a:buChar char="•"/>
            </a:pPr>
            <a:r>
              <a:rPr lang="en-US" sz="2800" dirty="0">
                <a:latin typeface="+mn-lt"/>
              </a:rPr>
              <a:t>Dispersal can drive </a:t>
            </a:r>
            <a:r>
              <a:rPr lang="en-US" sz="2800" b="1" dirty="0">
                <a:solidFill>
                  <a:srgbClr val="C00000"/>
                </a:solidFill>
                <a:latin typeface="+mn-lt"/>
              </a:rPr>
              <a:t>extinction</a:t>
            </a:r>
            <a:r>
              <a:rPr lang="en-US" sz="2800" dirty="0">
                <a:latin typeface="+mn-lt"/>
              </a:rPr>
              <a:t> if  the majority of sites function as</a:t>
            </a:r>
            <a:r>
              <a:rPr lang="en-US" sz="2800" b="1" dirty="0">
                <a:solidFill>
                  <a:srgbClr val="C00000"/>
                </a:solidFill>
                <a:latin typeface="+mn-lt"/>
              </a:rPr>
              <a:t> population sinks</a:t>
            </a:r>
            <a:r>
              <a:rPr lang="en-US" sz="2800" dirty="0">
                <a:latin typeface="+mn-lt"/>
              </a:rPr>
              <a:t>.</a:t>
            </a:r>
          </a:p>
          <a:p>
            <a:pPr marL="457200" indent="-457200">
              <a:buFont typeface="Arial" panose="020B0604020202020204" pitchFamily="34" charset="0"/>
              <a:buChar char="•"/>
            </a:pPr>
            <a:r>
              <a:rPr lang="en-US" sz="2800" dirty="0">
                <a:latin typeface="+mn-lt"/>
              </a:rPr>
              <a:t>An </a:t>
            </a:r>
            <a:r>
              <a:rPr lang="en-US" sz="2800" b="1" dirty="0">
                <a:solidFill>
                  <a:srgbClr val="C00000"/>
                </a:solidFill>
                <a:latin typeface="+mn-lt"/>
              </a:rPr>
              <a:t>ecological trap</a:t>
            </a:r>
            <a:r>
              <a:rPr lang="en-US" sz="2800" dirty="0">
                <a:latin typeface="+mn-lt"/>
              </a:rPr>
              <a:t> is an organism’s preference for poor quality habitat</a:t>
            </a:r>
          </a:p>
          <a:p>
            <a:pPr marL="914400" lvl="1" indent="-457200">
              <a:buFont typeface="Arial" panose="020B0604020202020204" pitchFamily="34" charset="0"/>
              <a:buChar char="•"/>
            </a:pPr>
            <a:r>
              <a:rPr lang="en-US" sz="1900" dirty="0"/>
              <a:t>Ex: polarized light pollution &amp; insect ovipositing</a:t>
            </a:r>
            <a:endParaRPr lang="en-US" sz="1900" dirty="0">
              <a:latin typeface="+mn-lt"/>
            </a:endParaRPr>
          </a:p>
        </p:txBody>
      </p:sp>
      <p:pic>
        <p:nvPicPr>
          <p:cNvPr id="1026" name="Picture 2" descr="Figure thumbnail gr1">
            <a:extLst>
              <a:ext uri="{FF2B5EF4-FFF2-40B4-BE49-F238E27FC236}">
                <a16:creationId xmlns:a16="http://schemas.microsoft.com/office/drawing/2014/main" id="{AF3D80B5-8D9C-6664-2BB4-043A42C06F1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4729" t="50000" r="10541" b="7113"/>
          <a:stretch/>
        </p:blipFill>
        <p:spPr bwMode="auto">
          <a:xfrm>
            <a:off x="1982500" y="4096998"/>
            <a:ext cx="2913360" cy="233941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05755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 name="Group 50">
            <a:extLst>
              <a:ext uri="{FF2B5EF4-FFF2-40B4-BE49-F238E27FC236}">
                <a16:creationId xmlns:a16="http://schemas.microsoft.com/office/drawing/2014/main" id="{39EE9DEC-DA1B-D24C-81EF-90B9BB695483}"/>
              </a:ext>
            </a:extLst>
          </p:cNvPr>
          <p:cNvGrpSpPr/>
          <p:nvPr/>
        </p:nvGrpSpPr>
        <p:grpSpPr>
          <a:xfrm>
            <a:off x="7847342" y="122634"/>
            <a:ext cx="2682263" cy="1908063"/>
            <a:chOff x="6037801" y="0"/>
            <a:chExt cx="3029177" cy="2186833"/>
          </a:xfrm>
        </p:grpSpPr>
        <p:pic>
          <p:nvPicPr>
            <p:cNvPr id="52" name="Picture 51">
              <a:extLst>
                <a:ext uri="{FF2B5EF4-FFF2-40B4-BE49-F238E27FC236}">
                  <a16:creationId xmlns:a16="http://schemas.microsoft.com/office/drawing/2014/main" id="{A8BC461C-E300-DB46-AE2D-CC873F008A0D}"/>
                </a:ext>
              </a:extLst>
            </p:cNvPr>
            <p:cNvPicPr>
              <a:picLocks noChangeAspect="1"/>
            </p:cNvPicPr>
            <p:nvPr/>
          </p:nvPicPr>
          <p:blipFill>
            <a:blip r:embed="rId3"/>
            <a:stretch>
              <a:fillRect/>
            </a:stretch>
          </p:blipFill>
          <p:spPr>
            <a:xfrm>
              <a:off x="6037801" y="330398"/>
              <a:ext cx="594069" cy="1165860"/>
            </a:xfrm>
            <a:prstGeom prst="rect">
              <a:avLst/>
            </a:prstGeom>
          </p:spPr>
        </p:pic>
        <p:sp>
          <p:nvSpPr>
            <p:cNvPr id="53" name="Oval 52">
              <a:extLst>
                <a:ext uri="{FF2B5EF4-FFF2-40B4-BE49-F238E27FC236}">
                  <a16:creationId xmlns:a16="http://schemas.microsoft.com/office/drawing/2014/main" id="{6A00C0D9-D877-5645-AFC7-3396255DE208}"/>
                </a:ext>
              </a:extLst>
            </p:cNvPr>
            <p:cNvSpPr/>
            <p:nvPr/>
          </p:nvSpPr>
          <p:spPr>
            <a:xfrm>
              <a:off x="6431044" y="500562"/>
              <a:ext cx="325120" cy="32512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5" name="Straight Connector 54">
              <a:extLst>
                <a:ext uri="{FF2B5EF4-FFF2-40B4-BE49-F238E27FC236}">
                  <a16:creationId xmlns:a16="http://schemas.microsoft.com/office/drawing/2014/main" id="{9092C8AE-1DE9-8246-913F-D768E32AC121}"/>
                </a:ext>
              </a:extLst>
            </p:cNvPr>
            <p:cNvCxnSpPr>
              <a:cxnSpLocks/>
              <a:stCxn id="53" idx="7"/>
            </p:cNvCxnSpPr>
            <p:nvPr/>
          </p:nvCxnSpPr>
          <p:spPr>
            <a:xfrm flipV="1">
              <a:off x="6708551" y="60181"/>
              <a:ext cx="279725" cy="487994"/>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90786284-2596-CC44-BD1E-FA686BD7A8FA}"/>
                </a:ext>
              </a:extLst>
            </p:cNvPr>
            <p:cNvCxnSpPr>
              <a:cxnSpLocks/>
            </p:cNvCxnSpPr>
            <p:nvPr/>
          </p:nvCxnSpPr>
          <p:spPr>
            <a:xfrm>
              <a:off x="6656569" y="797543"/>
              <a:ext cx="327372" cy="138929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57" name="Rectangle 56">
              <a:extLst>
                <a:ext uri="{FF2B5EF4-FFF2-40B4-BE49-F238E27FC236}">
                  <a16:creationId xmlns:a16="http://schemas.microsoft.com/office/drawing/2014/main" id="{C4B5FE3E-32E4-4141-883A-968C5024E617}"/>
                </a:ext>
              </a:extLst>
            </p:cNvPr>
            <p:cNvSpPr/>
            <p:nvPr/>
          </p:nvSpPr>
          <p:spPr>
            <a:xfrm>
              <a:off x="6988278" y="0"/>
              <a:ext cx="2078700" cy="2186833"/>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5" name="Title 1">
            <a:extLst>
              <a:ext uri="{FF2B5EF4-FFF2-40B4-BE49-F238E27FC236}">
                <a16:creationId xmlns:a16="http://schemas.microsoft.com/office/drawing/2014/main" id="{CD2FED6C-D3F4-AF40-B080-6BFD2847649E}"/>
              </a:ext>
            </a:extLst>
          </p:cNvPr>
          <p:cNvSpPr txBox="1">
            <a:spLocks/>
          </p:cNvSpPr>
          <p:nvPr/>
        </p:nvSpPr>
        <p:spPr>
          <a:xfrm>
            <a:off x="106680" y="127573"/>
            <a:ext cx="7909101" cy="1276694"/>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2600" dirty="0">
                <a:latin typeface="+mn-lt"/>
              </a:rPr>
              <a:t>We also evaluated </a:t>
            </a:r>
            <a:r>
              <a:rPr lang="en-US" sz="2600" b="1" dirty="0">
                <a:solidFill>
                  <a:srgbClr val="C00000"/>
                </a:solidFill>
                <a:latin typeface="+mn-lt"/>
              </a:rPr>
              <a:t>excess mortality due to human hunting</a:t>
            </a:r>
            <a:r>
              <a:rPr lang="en-US" sz="2600" b="1" dirty="0">
                <a:latin typeface="+mn-lt"/>
              </a:rPr>
              <a:t> </a:t>
            </a:r>
            <a:r>
              <a:rPr lang="en-US" sz="2600" dirty="0">
                <a:latin typeface="+mn-lt"/>
              </a:rPr>
              <a:t>to assess </a:t>
            </a:r>
            <a:r>
              <a:rPr lang="en-US" sz="2600" b="1" dirty="0">
                <a:solidFill>
                  <a:srgbClr val="C00000"/>
                </a:solidFill>
                <a:latin typeface="+mn-lt"/>
              </a:rPr>
              <a:t>harvest sustainability</a:t>
            </a:r>
            <a:r>
              <a:rPr lang="en-US" sz="2600" dirty="0">
                <a:latin typeface="+mn-lt"/>
              </a:rPr>
              <a:t>.</a:t>
            </a:r>
          </a:p>
        </p:txBody>
      </p:sp>
      <p:sp>
        <p:nvSpPr>
          <p:cNvPr id="2" name="TextBox 1">
            <a:extLst>
              <a:ext uri="{FF2B5EF4-FFF2-40B4-BE49-F238E27FC236}">
                <a16:creationId xmlns:a16="http://schemas.microsoft.com/office/drawing/2014/main" id="{41F512E2-FC6F-46CD-2578-89C82B6A9E70}"/>
              </a:ext>
            </a:extLst>
          </p:cNvPr>
          <p:cNvSpPr txBox="1"/>
          <p:nvPr/>
        </p:nvSpPr>
        <p:spPr>
          <a:xfrm>
            <a:off x="6875290" y="6492875"/>
            <a:ext cx="5316710" cy="369332"/>
          </a:xfrm>
          <a:prstGeom prst="rect">
            <a:avLst/>
          </a:prstGeom>
          <a:noFill/>
        </p:spPr>
        <p:txBody>
          <a:bodyPr wrap="square" rtlCol="0">
            <a:spAutoFit/>
          </a:bodyPr>
          <a:lstStyle/>
          <a:p>
            <a:pPr algn="r"/>
            <a:r>
              <a:rPr lang="en-US" dirty="0">
                <a:cs typeface="Franklin Gothic Medium"/>
              </a:rPr>
              <a:t>Brook et al. 2018. </a:t>
            </a:r>
            <a:r>
              <a:rPr lang="en-US" i="1" dirty="0">
                <a:cs typeface="Franklin Gothic Medium"/>
              </a:rPr>
              <a:t>Conservation Biology.</a:t>
            </a:r>
            <a:r>
              <a:rPr lang="en-US" dirty="0">
                <a:cs typeface="Franklin Gothic Medium"/>
              </a:rPr>
              <a:t> </a:t>
            </a:r>
            <a:endParaRPr lang="en-US" dirty="0">
              <a:latin typeface="+mj-lt"/>
              <a:cs typeface="Franklin Gothic Medium"/>
            </a:endParaRPr>
          </a:p>
        </p:txBody>
      </p:sp>
      <p:pic>
        <p:nvPicPr>
          <p:cNvPr id="4" name="Picture 3">
            <a:extLst>
              <a:ext uri="{FF2B5EF4-FFF2-40B4-BE49-F238E27FC236}">
                <a16:creationId xmlns:a16="http://schemas.microsoft.com/office/drawing/2014/main" id="{B3F69398-D3E7-B720-1E3C-689440F1D82D}"/>
              </a:ext>
            </a:extLst>
          </p:cNvPr>
          <p:cNvPicPr>
            <a:picLocks noChangeAspect="1"/>
          </p:cNvPicPr>
          <p:nvPr/>
        </p:nvPicPr>
        <p:blipFill rotWithShape="1">
          <a:blip r:embed="rId4"/>
          <a:srcRect l="19430" t="13650" r="13319" b="16183"/>
          <a:stretch/>
        </p:blipFill>
        <p:spPr>
          <a:xfrm>
            <a:off x="8685126" y="170759"/>
            <a:ext cx="1840639" cy="1818035"/>
          </a:xfrm>
          <a:prstGeom prst="rect">
            <a:avLst/>
          </a:prstGeom>
        </p:spPr>
      </p:pic>
      <p:grpSp>
        <p:nvGrpSpPr>
          <p:cNvPr id="5" name="Group 4">
            <a:extLst>
              <a:ext uri="{FF2B5EF4-FFF2-40B4-BE49-F238E27FC236}">
                <a16:creationId xmlns:a16="http://schemas.microsoft.com/office/drawing/2014/main" id="{53FBFF01-45FC-4917-9C0A-BF7B3216E0B4}"/>
              </a:ext>
            </a:extLst>
          </p:cNvPr>
          <p:cNvGrpSpPr/>
          <p:nvPr/>
        </p:nvGrpSpPr>
        <p:grpSpPr>
          <a:xfrm>
            <a:off x="14781" y="1424603"/>
            <a:ext cx="7347134" cy="5434974"/>
            <a:chOff x="-100174" y="1327717"/>
            <a:chExt cx="5601346" cy="4463085"/>
          </a:xfrm>
        </p:grpSpPr>
        <p:pic>
          <p:nvPicPr>
            <p:cNvPr id="6" name="Picture 5">
              <a:extLst>
                <a:ext uri="{FF2B5EF4-FFF2-40B4-BE49-F238E27FC236}">
                  <a16:creationId xmlns:a16="http://schemas.microsoft.com/office/drawing/2014/main" id="{18673C8A-05A1-B5A4-ACE7-C6B843F72BE4}"/>
                </a:ext>
              </a:extLst>
            </p:cNvPr>
            <p:cNvPicPr>
              <a:picLocks noChangeAspect="1"/>
            </p:cNvPicPr>
            <p:nvPr/>
          </p:nvPicPr>
          <p:blipFill rotWithShape="1">
            <a:blip r:embed="rId5"/>
            <a:srcRect l="236" t="39195" r="96897" b="42831"/>
            <a:stretch/>
          </p:blipFill>
          <p:spPr>
            <a:xfrm rot="10800000">
              <a:off x="5353780" y="2748696"/>
              <a:ext cx="147392" cy="1245704"/>
            </a:xfrm>
            <a:prstGeom prst="rect">
              <a:avLst/>
            </a:prstGeom>
          </p:spPr>
        </p:pic>
        <p:grpSp>
          <p:nvGrpSpPr>
            <p:cNvPr id="7" name="Group 6">
              <a:extLst>
                <a:ext uri="{FF2B5EF4-FFF2-40B4-BE49-F238E27FC236}">
                  <a16:creationId xmlns:a16="http://schemas.microsoft.com/office/drawing/2014/main" id="{B2E04BA8-9E90-DDEF-C496-BCE6A65F928B}"/>
                </a:ext>
              </a:extLst>
            </p:cNvPr>
            <p:cNvGrpSpPr/>
            <p:nvPr/>
          </p:nvGrpSpPr>
          <p:grpSpPr>
            <a:xfrm>
              <a:off x="-100174" y="1327717"/>
              <a:ext cx="5440645" cy="4463085"/>
              <a:chOff x="-67993" y="2378595"/>
              <a:chExt cx="5440645" cy="4463085"/>
            </a:xfrm>
          </p:grpSpPr>
          <p:grpSp>
            <p:nvGrpSpPr>
              <p:cNvPr id="8" name="Group 7">
                <a:extLst>
                  <a:ext uri="{FF2B5EF4-FFF2-40B4-BE49-F238E27FC236}">
                    <a16:creationId xmlns:a16="http://schemas.microsoft.com/office/drawing/2014/main" id="{0070F26F-578D-9C4D-0E53-B38A8C7EA9E2}"/>
                  </a:ext>
                </a:extLst>
              </p:cNvPr>
              <p:cNvGrpSpPr/>
              <p:nvPr/>
            </p:nvGrpSpPr>
            <p:grpSpPr>
              <a:xfrm>
                <a:off x="-54345" y="5362006"/>
                <a:ext cx="5426997" cy="1479674"/>
                <a:chOff x="-54345" y="5362006"/>
                <a:chExt cx="5426997" cy="1479674"/>
              </a:xfrm>
            </p:grpSpPr>
            <p:pic>
              <p:nvPicPr>
                <p:cNvPr id="30" name="Picture 29" descr="A screenshot of a computer&#10;&#10;Description automatically generated">
                  <a:extLst>
                    <a:ext uri="{FF2B5EF4-FFF2-40B4-BE49-F238E27FC236}">
                      <a16:creationId xmlns:a16="http://schemas.microsoft.com/office/drawing/2014/main" id="{2C1C54D1-909B-EB85-64A2-4F63042C863E}"/>
                    </a:ext>
                  </a:extLst>
                </p:cNvPr>
                <p:cNvPicPr>
                  <a:picLocks noChangeAspect="1"/>
                </p:cNvPicPr>
                <p:nvPr/>
              </p:nvPicPr>
              <p:blipFill rotWithShape="1">
                <a:blip r:embed="rId6"/>
                <a:srcRect l="9411" t="78014" r="8974" b="703"/>
                <a:stretch/>
              </p:blipFill>
              <p:spPr>
                <a:xfrm>
                  <a:off x="1057190" y="5362006"/>
                  <a:ext cx="4194942" cy="1479674"/>
                </a:xfrm>
                <a:prstGeom prst="rect">
                  <a:avLst/>
                </a:prstGeom>
              </p:spPr>
            </p:pic>
            <p:pic>
              <p:nvPicPr>
                <p:cNvPr id="31" name="Picture 30">
                  <a:extLst>
                    <a:ext uri="{FF2B5EF4-FFF2-40B4-BE49-F238E27FC236}">
                      <a16:creationId xmlns:a16="http://schemas.microsoft.com/office/drawing/2014/main" id="{E98FA1C4-AAB9-B17D-912D-01A9F5D36774}"/>
                    </a:ext>
                  </a:extLst>
                </p:cNvPr>
                <p:cNvPicPr>
                  <a:picLocks noChangeAspect="1"/>
                </p:cNvPicPr>
                <p:nvPr/>
              </p:nvPicPr>
              <p:blipFill rotWithShape="1">
                <a:blip r:embed="rId7"/>
                <a:srcRect l="14000" r="27174" b="25759"/>
                <a:stretch/>
              </p:blipFill>
              <p:spPr>
                <a:xfrm>
                  <a:off x="-36082" y="5381998"/>
                  <a:ext cx="892501" cy="663033"/>
                </a:xfrm>
                <a:prstGeom prst="rect">
                  <a:avLst/>
                </a:prstGeom>
                <a:ln>
                  <a:noFill/>
                </a:ln>
                <a:effectLst>
                  <a:softEdge rad="112500"/>
                </a:effectLst>
              </p:spPr>
            </p:pic>
            <p:pic>
              <p:nvPicPr>
                <p:cNvPr id="32" name="Picture 31">
                  <a:extLst>
                    <a:ext uri="{FF2B5EF4-FFF2-40B4-BE49-F238E27FC236}">
                      <a16:creationId xmlns:a16="http://schemas.microsoft.com/office/drawing/2014/main" id="{C151FEDA-4C73-BCC2-C1F0-45B57A6153F5}"/>
                    </a:ext>
                  </a:extLst>
                </p:cNvPr>
                <p:cNvPicPr>
                  <a:picLocks noChangeAspect="1"/>
                </p:cNvPicPr>
                <p:nvPr/>
              </p:nvPicPr>
              <p:blipFill rotWithShape="1">
                <a:blip r:embed="rId8"/>
                <a:srcRect l="18133" t="16489" r="26453" b="20158"/>
                <a:stretch/>
              </p:blipFill>
              <p:spPr>
                <a:xfrm>
                  <a:off x="-54345" y="5993988"/>
                  <a:ext cx="929867" cy="687990"/>
                </a:xfrm>
                <a:prstGeom prst="rect">
                  <a:avLst/>
                </a:prstGeom>
                <a:ln>
                  <a:noFill/>
                </a:ln>
                <a:effectLst>
                  <a:softEdge rad="112500"/>
                </a:effectLst>
              </p:spPr>
            </p:pic>
            <p:pic>
              <p:nvPicPr>
                <p:cNvPr id="33" name="Picture 32">
                  <a:extLst>
                    <a:ext uri="{FF2B5EF4-FFF2-40B4-BE49-F238E27FC236}">
                      <a16:creationId xmlns:a16="http://schemas.microsoft.com/office/drawing/2014/main" id="{6FD25D8A-7073-B9EA-35F7-0EF49BACECB1}"/>
                    </a:ext>
                  </a:extLst>
                </p:cNvPr>
                <p:cNvPicPr>
                  <a:picLocks noChangeAspect="1"/>
                </p:cNvPicPr>
                <p:nvPr/>
              </p:nvPicPr>
              <p:blipFill rotWithShape="1">
                <a:blip r:embed="rId5"/>
                <a:srcRect l="93000" t="78784" r="851" b="3741"/>
                <a:stretch/>
              </p:blipFill>
              <p:spPr>
                <a:xfrm>
                  <a:off x="779466" y="5414020"/>
                  <a:ext cx="316256" cy="1211128"/>
                </a:xfrm>
                <a:prstGeom prst="rect">
                  <a:avLst/>
                </a:prstGeom>
              </p:spPr>
            </p:pic>
            <p:pic>
              <p:nvPicPr>
                <p:cNvPr id="34" name="Picture 33">
                  <a:extLst>
                    <a:ext uri="{FF2B5EF4-FFF2-40B4-BE49-F238E27FC236}">
                      <a16:creationId xmlns:a16="http://schemas.microsoft.com/office/drawing/2014/main" id="{C0A2880D-9BEB-8A46-2BE1-955516ECD658}"/>
                    </a:ext>
                  </a:extLst>
                </p:cNvPr>
                <p:cNvPicPr>
                  <a:picLocks noChangeAspect="1"/>
                </p:cNvPicPr>
                <p:nvPr/>
              </p:nvPicPr>
              <p:blipFill rotWithShape="1">
                <a:blip r:embed="rId5"/>
                <a:srcRect l="5666" t="667" r="93155" b="81683"/>
                <a:stretch/>
              </p:blipFill>
              <p:spPr>
                <a:xfrm rot="10800000">
                  <a:off x="5166436" y="5381997"/>
                  <a:ext cx="60677" cy="1223269"/>
                </a:xfrm>
                <a:prstGeom prst="rect">
                  <a:avLst/>
                </a:prstGeom>
              </p:spPr>
            </p:pic>
            <p:pic>
              <p:nvPicPr>
                <p:cNvPr id="35" name="Picture 34">
                  <a:extLst>
                    <a:ext uri="{FF2B5EF4-FFF2-40B4-BE49-F238E27FC236}">
                      <a16:creationId xmlns:a16="http://schemas.microsoft.com/office/drawing/2014/main" id="{2D10BC59-F06D-752B-3C35-5C7724B788F6}"/>
                    </a:ext>
                  </a:extLst>
                </p:cNvPr>
                <p:cNvPicPr>
                  <a:picLocks noChangeAspect="1"/>
                </p:cNvPicPr>
                <p:nvPr/>
              </p:nvPicPr>
              <p:blipFill rotWithShape="1">
                <a:blip r:embed="rId5"/>
                <a:srcRect l="2550" t="78227" r="93934" b="3741"/>
                <a:stretch/>
              </p:blipFill>
              <p:spPr>
                <a:xfrm>
                  <a:off x="5191836" y="5381998"/>
                  <a:ext cx="180816" cy="1249776"/>
                </a:xfrm>
                <a:prstGeom prst="rect">
                  <a:avLst/>
                </a:prstGeom>
              </p:spPr>
            </p:pic>
          </p:grpSp>
          <p:grpSp>
            <p:nvGrpSpPr>
              <p:cNvPr id="9" name="Group 8">
                <a:extLst>
                  <a:ext uri="{FF2B5EF4-FFF2-40B4-BE49-F238E27FC236}">
                    <a16:creationId xmlns:a16="http://schemas.microsoft.com/office/drawing/2014/main" id="{28622ADF-3930-BFC0-B0FE-CAB2E4E28717}"/>
                  </a:ext>
                </a:extLst>
              </p:cNvPr>
              <p:cNvGrpSpPr/>
              <p:nvPr/>
            </p:nvGrpSpPr>
            <p:grpSpPr>
              <a:xfrm>
                <a:off x="-67993" y="3577432"/>
                <a:ext cx="5396594" cy="1308058"/>
                <a:chOff x="-53567" y="1753775"/>
                <a:chExt cx="5396594" cy="1308058"/>
              </a:xfrm>
            </p:grpSpPr>
            <p:pic>
              <p:nvPicPr>
                <p:cNvPr id="24" name="Picture 23" descr="A screenshot of a computer&#10;&#10;Description automatically generated">
                  <a:extLst>
                    <a:ext uri="{FF2B5EF4-FFF2-40B4-BE49-F238E27FC236}">
                      <a16:creationId xmlns:a16="http://schemas.microsoft.com/office/drawing/2014/main" id="{1B2B08EE-D58E-B8B2-56A3-70C32D30D839}"/>
                    </a:ext>
                  </a:extLst>
                </p:cNvPr>
                <p:cNvPicPr>
                  <a:picLocks noChangeAspect="1"/>
                </p:cNvPicPr>
                <p:nvPr/>
              </p:nvPicPr>
              <p:blipFill rotWithShape="1">
                <a:blip r:embed="rId6"/>
                <a:srcRect l="8982" t="26195" r="9403" b="55890"/>
                <a:stretch/>
              </p:blipFill>
              <p:spPr>
                <a:xfrm>
                  <a:off x="1036392" y="1766550"/>
                  <a:ext cx="4194942" cy="1245705"/>
                </a:xfrm>
                <a:prstGeom prst="rect">
                  <a:avLst/>
                </a:prstGeom>
              </p:spPr>
            </p:pic>
            <p:pic>
              <p:nvPicPr>
                <p:cNvPr id="25" name="Picture 24">
                  <a:extLst>
                    <a:ext uri="{FF2B5EF4-FFF2-40B4-BE49-F238E27FC236}">
                      <a16:creationId xmlns:a16="http://schemas.microsoft.com/office/drawing/2014/main" id="{0AB6C0D8-535A-7972-0508-8F03D0E8A46E}"/>
                    </a:ext>
                  </a:extLst>
                </p:cNvPr>
                <p:cNvPicPr>
                  <a:picLocks noChangeAspect="1"/>
                </p:cNvPicPr>
                <p:nvPr/>
              </p:nvPicPr>
              <p:blipFill rotWithShape="1">
                <a:blip r:embed="rId9"/>
                <a:srcRect l="-1" t="10740" r="41742" b="54974"/>
                <a:stretch/>
              </p:blipFill>
              <p:spPr>
                <a:xfrm>
                  <a:off x="-11412" y="1755600"/>
                  <a:ext cx="808480" cy="697934"/>
                </a:xfrm>
                <a:prstGeom prst="rect">
                  <a:avLst/>
                </a:prstGeom>
                <a:ln>
                  <a:noFill/>
                </a:ln>
                <a:effectLst>
                  <a:softEdge rad="112500"/>
                </a:effectLst>
              </p:spPr>
            </p:pic>
            <p:pic>
              <p:nvPicPr>
                <p:cNvPr id="26" name="Picture 25">
                  <a:extLst>
                    <a:ext uri="{FF2B5EF4-FFF2-40B4-BE49-F238E27FC236}">
                      <a16:creationId xmlns:a16="http://schemas.microsoft.com/office/drawing/2014/main" id="{693BBF32-3776-C025-C69B-8FF5207402F7}"/>
                    </a:ext>
                  </a:extLst>
                </p:cNvPr>
                <p:cNvPicPr>
                  <a:picLocks noChangeAspect="1"/>
                </p:cNvPicPr>
                <p:nvPr/>
              </p:nvPicPr>
              <p:blipFill rotWithShape="1">
                <a:blip r:embed="rId10"/>
                <a:srcRect l="15925" t="5321" r="17485" b="60660"/>
                <a:stretch/>
              </p:blipFill>
              <p:spPr>
                <a:xfrm>
                  <a:off x="-53567" y="2404157"/>
                  <a:ext cx="818848" cy="657676"/>
                </a:xfrm>
                <a:prstGeom prst="rect">
                  <a:avLst/>
                </a:prstGeom>
                <a:ln>
                  <a:noFill/>
                </a:ln>
                <a:effectLst>
                  <a:softEdge rad="112500"/>
                </a:effectLst>
              </p:spPr>
            </p:pic>
            <p:pic>
              <p:nvPicPr>
                <p:cNvPr id="27" name="Picture 26">
                  <a:extLst>
                    <a:ext uri="{FF2B5EF4-FFF2-40B4-BE49-F238E27FC236}">
                      <a16:creationId xmlns:a16="http://schemas.microsoft.com/office/drawing/2014/main" id="{CCE3D30A-0C78-0685-BE92-5F5665F75582}"/>
                    </a:ext>
                  </a:extLst>
                </p:cNvPr>
                <p:cNvPicPr>
                  <a:picLocks noChangeAspect="1"/>
                </p:cNvPicPr>
                <p:nvPr/>
              </p:nvPicPr>
              <p:blipFill rotWithShape="1">
                <a:blip r:embed="rId5"/>
                <a:srcRect l="5666" t="667" r="93155" b="81683"/>
                <a:stretch/>
              </p:blipFill>
              <p:spPr>
                <a:xfrm rot="10800000">
                  <a:off x="5153736" y="1753775"/>
                  <a:ext cx="60677" cy="1223269"/>
                </a:xfrm>
                <a:prstGeom prst="rect">
                  <a:avLst/>
                </a:prstGeom>
              </p:spPr>
            </p:pic>
            <p:pic>
              <p:nvPicPr>
                <p:cNvPr id="28" name="Picture 27">
                  <a:extLst>
                    <a:ext uri="{FF2B5EF4-FFF2-40B4-BE49-F238E27FC236}">
                      <a16:creationId xmlns:a16="http://schemas.microsoft.com/office/drawing/2014/main" id="{ECEF4403-AC01-0245-DD5C-50B9276B6D01}"/>
                    </a:ext>
                  </a:extLst>
                </p:cNvPr>
                <p:cNvPicPr>
                  <a:picLocks noChangeAspect="1"/>
                </p:cNvPicPr>
                <p:nvPr/>
              </p:nvPicPr>
              <p:blipFill rotWithShape="1">
                <a:blip r:embed="rId5"/>
                <a:srcRect l="3148" t="79116" r="93913" b="3740"/>
                <a:stretch/>
              </p:blipFill>
              <p:spPr>
                <a:xfrm>
                  <a:off x="5191836" y="1817274"/>
                  <a:ext cx="151191" cy="1188147"/>
                </a:xfrm>
                <a:prstGeom prst="rect">
                  <a:avLst/>
                </a:prstGeom>
              </p:spPr>
            </p:pic>
            <p:pic>
              <p:nvPicPr>
                <p:cNvPr id="29" name="Picture 28">
                  <a:extLst>
                    <a:ext uri="{FF2B5EF4-FFF2-40B4-BE49-F238E27FC236}">
                      <a16:creationId xmlns:a16="http://schemas.microsoft.com/office/drawing/2014/main" id="{29573891-A896-4176-60F3-7E8CA77615D3}"/>
                    </a:ext>
                  </a:extLst>
                </p:cNvPr>
                <p:cNvPicPr>
                  <a:picLocks noChangeAspect="1"/>
                </p:cNvPicPr>
                <p:nvPr/>
              </p:nvPicPr>
              <p:blipFill rotWithShape="1">
                <a:blip r:embed="rId5"/>
                <a:srcRect l="92849" t="26867" r="726" b="56196"/>
                <a:stretch/>
              </p:blipFill>
              <p:spPr>
                <a:xfrm>
                  <a:off x="778205" y="1817274"/>
                  <a:ext cx="330441" cy="1173766"/>
                </a:xfrm>
                <a:prstGeom prst="rect">
                  <a:avLst/>
                </a:prstGeom>
              </p:spPr>
            </p:pic>
          </p:grpSp>
          <p:grpSp>
            <p:nvGrpSpPr>
              <p:cNvPr id="10" name="Group 9">
                <a:extLst>
                  <a:ext uri="{FF2B5EF4-FFF2-40B4-BE49-F238E27FC236}">
                    <a16:creationId xmlns:a16="http://schemas.microsoft.com/office/drawing/2014/main" id="{5BB35380-F5A4-FE0C-4C3E-98E4B82B74D3}"/>
                  </a:ext>
                </a:extLst>
              </p:cNvPr>
              <p:cNvGrpSpPr/>
              <p:nvPr/>
            </p:nvGrpSpPr>
            <p:grpSpPr>
              <a:xfrm>
                <a:off x="-13461" y="2378595"/>
                <a:ext cx="5351816" cy="1283502"/>
                <a:chOff x="-6485" y="-36659"/>
                <a:chExt cx="5351816" cy="1283502"/>
              </a:xfrm>
            </p:grpSpPr>
            <p:pic>
              <p:nvPicPr>
                <p:cNvPr id="17" name="Picture 16">
                  <a:extLst>
                    <a:ext uri="{FF2B5EF4-FFF2-40B4-BE49-F238E27FC236}">
                      <a16:creationId xmlns:a16="http://schemas.microsoft.com/office/drawing/2014/main" id="{E6204501-A9BC-6A4A-A96C-17B6BE9C327C}"/>
                    </a:ext>
                  </a:extLst>
                </p:cNvPr>
                <p:cNvPicPr>
                  <a:picLocks noChangeAspect="1"/>
                </p:cNvPicPr>
                <p:nvPr/>
              </p:nvPicPr>
              <p:blipFill rotWithShape="1">
                <a:blip r:embed="rId11"/>
                <a:srcRect l="20388" t="6368" r="23208" b="49665"/>
                <a:stretch/>
              </p:blipFill>
              <p:spPr>
                <a:xfrm>
                  <a:off x="-6485" y="589168"/>
                  <a:ext cx="850636" cy="657675"/>
                </a:xfrm>
                <a:prstGeom prst="rect">
                  <a:avLst/>
                </a:prstGeom>
                <a:ln>
                  <a:noFill/>
                </a:ln>
                <a:effectLst>
                  <a:softEdge rad="112500"/>
                </a:effectLst>
              </p:spPr>
            </p:pic>
            <p:pic>
              <p:nvPicPr>
                <p:cNvPr id="18" name="Picture 17">
                  <a:extLst>
                    <a:ext uri="{FF2B5EF4-FFF2-40B4-BE49-F238E27FC236}">
                      <a16:creationId xmlns:a16="http://schemas.microsoft.com/office/drawing/2014/main" id="{DFA52F4D-32E0-6DCA-5A00-0FA8F2EA05B1}"/>
                    </a:ext>
                  </a:extLst>
                </p:cNvPr>
                <p:cNvPicPr>
                  <a:picLocks noChangeAspect="1"/>
                </p:cNvPicPr>
                <p:nvPr/>
              </p:nvPicPr>
              <p:blipFill rotWithShape="1">
                <a:blip r:embed="rId12"/>
                <a:srcRect l="13813" r="14819" b="-2001"/>
                <a:stretch/>
              </p:blipFill>
              <p:spPr>
                <a:xfrm>
                  <a:off x="5290" y="-36659"/>
                  <a:ext cx="774176" cy="698015"/>
                </a:xfrm>
                <a:prstGeom prst="rect">
                  <a:avLst/>
                </a:prstGeom>
                <a:ln>
                  <a:noFill/>
                </a:ln>
                <a:effectLst>
                  <a:softEdge rad="112500"/>
                </a:effectLst>
              </p:spPr>
            </p:pic>
            <p:grpSp>
              <p:nvGrpSpPr>
                <p:cNvPr id="19" name="Group 18">
                  <a:extLst>
                    <a:ext uri="{FF2B5EF4-FFF2-40B4-BE49-F238E27FC236}">
                      <a16:creationId xmlns:a16="http://schemas.microsoft.com/office/drawing/2014/main" id="{A2F804F6-174B-54F4-7AAE-62DA76BC2797}"/>
                    </a:ext>
                  </a:extLst>
                </p:cNvPr>
                <p:cNvGrpSpPr/>
                <p:nvPr/>
              </p:nvGrpSpPr>
              <p:grpSpPr>
                <a:xfrm>
                  <a:off x="1021779" y="18221"/>
                  <a:ext cx="4323552" cy="1193182"/>
                  <a:chOff x="1021779" y="18221"/>
                  <a:chExt cx="4323552" cy="1193182"/>
                </a:xfrm>
              </p:grpSpPr>
              <p:pic>
                <p:nvPicPr>
                  <p:cNvPr id="21" name="Picture 20" descr="A screenshot of a computer&#10;&#10;Description automatically generated">
                    <a:extLst>
                      <a:ext uri="{FF2B5EF4-FFF2-40B4-BE49-F238E27FC236}">
                        <a16:creationId xmlns:a16="http://schemas.microsoft.com/office/drawing/2014/main" id="{6008ED87-7C93-DEF0-7766-4A12CC91C2B2}"/>
                      </a:ext>
                    </a:extLst>
                  </p:cNvPr>
                  <p:cNvPicPr>
                    <a:picLocks noChangeAspect="1"/>
                  </p:cNvPicPr>
                  <p:nvPr/>
                </p:nvPicPr>
                <p:blipFill rotWithShape="1">
                  <a:blip r:embed="rId6"/>
                  <a:srcRect l="8982" t="639" r="9403" b="82479"/>
                  <a:stretch/>
                </p:blipFill>
                <p:spPr>
                  <a:xfrm>
                    <a:off x="1021779" y="18221"/>
                    <a:ext cx="4194942" cy="1173766"/>
                  </a:xfrm>
                  <a:prstGeom prst="rect">
                    <a:avLst/>
                  </a:prstGeom>
                </p:spPr>
              </p:pic>
              <p:pic>
                <p:nvPicPr>
                  <p:cNvPr id="22" name="Picture 21">
                    <a:extLst>
                      <a:ext uri="{FF2B5EF4-FFF2-40B4-BE49-F238E27FC236}">
                        <a16:creationId xmlns:a16="http://schemas.microsoft.com/office/drawing/2014/main" id="{FF1AF391-C658-DE05-EFCD-188CDB745C04}"/>
                      </a:ext>
                    </a:extLst>
                  </p:cNvPr>
                  <p:cNvPicPr>
                    <a:picLocks noChangeAspect="1"/>
                  </p:cNvPicPr>
                  <p:nvPr/>
                </p:nvPicPr>
                <p:blipFill rotWithShape="1">
                  <a:blip r:embed="rId5"/>
                  <a:srcRect l="5666" t="667" r="93357" b="82599"/>
                  <a:stretch/>
                </p:blipFill>
                <p:spPr>
                  <a:xfrm rot="10800000">
                    <a:off x="5166434" y="23254"/>
                    <a:ext cx="50282" cy="1159771"/>
                  </a:xfrm>
                  <a:prstGeom prst="rect">
                    <a:avLst/>
                  </a:prstGeom>
                </p:spPr>
              </p:pic>
              <p:pic>
                <p:nvPicPr>
                  <p:cNvPr id="23" name="Picture 22">
                    <a:extLst>
                      <a:ext uri="{FF2B5EF4-FFF2-40B4-BE49-F238E27FC236}">
                        <a16:creationId xmlns:a16="http://schemas.microsoft.com/office/drawing/2014/main" id="{05DC54C1-37BB-1ED8-4BE2-BAFA8CD996E0}"/>
                      </a:ext>
                    </a:extLst>
                  </p:cNvPr>
                  <p:cNvPicPr>
                    <a:picLocks noChangeAspect="1"/>
                  </p:cNvPicPr>
                  <p:nvPr/>
                </p:nvPicPr>
                <p:blipFill rotWithShape="1">
                  <a:blip r:embed="rId5"/>
                  <a:srcRect l="3148" t="79116" r="93913" b="3740"/>
                  <a:stretch/>
                </p:blipFill>
                <p:spPr>
                  <a:xfrm>
                    <a:off x="5194140" y="23256"/>
                    <a:ext cx="151191" cy="1188147"/>
                  </a:xfrm>
                  <a:prstGeom prst="rect">
                    <a:avLst/>
                  </a:prstGeom>
                </p:spPr>
              </p:pic>
            </p:grpSp>
            <p:pic>
              <p:nvPicPr>
                <p:cNvPr id="20" name="Picture 19">
                  <a:extLst>
                    <a:ext uri="{FF2B5EF4-FFF2-40B4-BE49-F238E27FC236}">
                      <a16:creationId xmlns:a16="http://schemas.microsoft.com/office/drawing/2014/main" id="{37C995A8-0346-E352-2862-38AD5195F8D0}"/>
                    </a:ext>
                  </a:extLst>
                </p:cNvPr>
                <p:cNvPicPr>
                  <a:picLocks noChangeAspect="1"/>
                </p:cNvPicPr>
                <p:nvPr/>
              </p:nvPicPr>
              <p:blipFill rotWithShape="1">
                <a:blip r:embed="rId5"/>
                <a:srcRect l="92907" t="504" r="668" b="82559"/>
                <a:stretch/>
              </p:blipFill>
              <p:spPr>
                <a:xfrm>
                  <a:off x="765281" y="20736"/>
                  <a:ext cx="330441" cy="1173766"/>
                </a:xfrm>
                <a:prstGeom prst="rect">
                  <a:avLst/>
                </a:prstGeom>
              </p:spPr>
            </p:pic>
          </p:grpSp>
          <p:grpSp>
            <p:nvGrpSpPr>
              <p:cNvPr id="11" name="Group 10">
                <a:extLst>
                  <a:ext uri="{FF2B5EF4-FFF2-40B4-BE49-F238E27FC236}">
                    <a16:creationId xmlns:a16="http://schemas.microsoft.com/office/drawing/2014/main" id="{BAF266FB-F033-31C6-B63B-2B0B0C077B72}"/>
                  </a:ext>
                </a:extLst>
              </p:cNvPr>
              <p:cNvGrpSpPr/>
              <p:nvPr/>
            </p:nvGrpSpPr>
            <p:grpSpPr>
              <a:xfrm>
                <a:off x="-50447" y="4786049"/>
                <a:ext cx="5402450" cy="665949"/>
                <a:chOff x="-37746" y="3589020"/>
                <a:chExt cx="5402450" cy="665949"/>
              </a:xfrm>
            </p:grpSpPr>
            <p:pic>
              <p:nvPicPr>
                <p:cNvPr id="12" name="Picture 11" descr="A screenshot of a computer&#10;&#10;Description automatically generated">
                  <a:extLst>
                    <a:ext uri="{FF2B5EF4-FFF2-40B4-BE49-F238E27FC236}">
                      <a16:creationId xmlns:a16="http://schemas.microsoft.com/office/drawing/2014/main" id="{8F206F7B-6FED-87A8-8D3F-29D6A22C7C8E}"/>
                    </a:ext>
                  </a:extLst>
                </p:cNvPr>
                <p:cNvPicPr>
                  <a:picLocks noChangeAspect="1"/>
                </p:cNvPicPr>
                <p:nvPr/>
              </p:nvPicPr>
              <p:blipFill rotWithShape="1">
                <a:blip r:embed="rId6"/>
                <a:srcRect l="8982" t="52258" r="9403" b="38244"/>
                <a:stretch/>
              </p:blipFill>
              <p:spPr>
                <a:xfrm>
                  <a:off x="1030425" y="3589020"/>
                  <a:ext cx="4211661" cy="663033"/>
                </a:xfrm>
                <a:prstGeom prst="rect">
                  <a:avLst/>
                </a:prstGeom>
              </p:spPr>
            </p:pic>
            <p:pic>
              <p:nvPicPr>
                <p:cNvPr id="13" name="Picture 12">
                  <a:extLst>
                    <a:ext uri="{FF2B5EF4-FFF2-40B4-BE49-F238E27FC236}">
                      <a16:creationId xmlns:a16="http://schemas.microsoft.com/office/drawing/2014/main" id="{26C97236-00B1-A5E2-9653-DCC08BE0CB2B}"/>
                    </a:ext>
                  </a:extLst>
                </p:cNvPr>
                <p:cNvPicPr>
                  <a:picLocks noChangeAspect="1"/>
                </p:cNvPicPr>
                <p:nvPr/>
              </p:nvPicPr>
              <p:blipFill>
                <a:blip r:embed="rId13"/>
                <a:stretch>
                  <a:fillRect/>
                </a:stretch>
              </p:blipFill>
              <p:spPr>
                <a:xfrm>
                  <a:off x="-37746" y="3631781"/>
                  <a:ext cx="850636" cy="623188"/>
                </a:xfrm>
                <a:prstGeom prst="rect">
                  <a:avLst/>
                </a:prstGeom>
                <a:ln>
                  <a:noFill/>
                </a:ln>
                <a:effectLst>
                  <a:softEdge rad="112500"/>
                </a:effectLst>
              </p:spPr>
            </p:pic>
            <p:pic>
              <p:nvPicPr>
                <p:cNvPr id="14" name="Picture 13">
                  <a:extLst>
                    <a:ext uri="{FF2B5EF4-FFF2-40B4-BE49-F238E27FC236}">
                      <a16:creationId xmlns:a16="http://schemas.microsoft.com/office/drawing/2014/main" id="{4C05D993-8FBC-581D-B859-7CBEFC3E005B}"/>
                    </a:ext>
                  </a:extLst>
                </p:cNvPr>
                <p:cNvPicPr>
                  <a:picLocks noChangeAspect="1"/>
                </p:cNvPicPr>
                <p:nvPr/>
              </p:nvPicPr>
              <p:blipFill rotWithShape="1">
                <a:blip r:embed="rId5"/>
                <a:srcRect l="5666" t="667" r="93446" b="91249"/>
                <a:stretch/>
              </p:blipFill>
              <p:spPr>
                <a:xfrm rot="10800000">
                  <a:off x="5190370" y="3603420"/>
                  <a:ext cx="45719" cy="560256"/>
                </a:xfrm>
                <a:prstGeom prst="rect">
                  <a:avLst/>
                </a:prstGeom>
              </p:spPr>
            </p:pic>
            <p:pic>
              <p:nvPicPr>
                <p:cNvPr id="15" name="Picture 14">
                  <a:extLst>
                    <a:ext uri="{FF2B5EF4-FFF2-40B4-BE49-F238E27FC236}">
                      <a16:creationId xmlns:a16="http://schemas.microsoft.com/office/drawing/2014/main" id="{78CEA68A-D3D9-8AE4-FF65-B4A11370A281}"/>
                    </a:ext>
                  </a:extLst>
                </p:cNvPr>
                <p:cNvPicPr>
                  <a:picLocks noChangeAspect="1"/>
                </p:cNvPicPr>
                <p:nvPr/>
              </p:nvPicPr>
              <p:blipFill rotWithShape="1">
                <a:blip r:embed="rId5"/>
                <a:srcRect l="3148" t="87668" r="93913" b="3740"/>
                <a:stretch/>
              </p:blipFill>
              <p:spPr>
                <a:xfrm>
                  <a:off x="5213513" y="3596587"/>
                  <a:ext cx="151191" cy="595467"/>
                </a:xfrm>
                <a:prstGeom prst="rect">
                  <a:avLst/>
                </a:prstGeom>
              </p:spPr>
            </p:pic>
            <p:pic>
              <p:nvPicPr>
                <p:cNvPr id="16" name="Picture 15">
                  <a:extLst>
                    <a:ext uri="{FF2B5EF4-FFF2-40B4-BE49-F238E27FC236}">
                      <a16:creationId xmlns:a16="http://schemas.microsoft.com/office/drawing/2014/main" id="{F6244A05-4BCE-DA2F-0E4A-76D9F3D3CE94}"/>
                    </a:ext>
                  </a:extLst>
                </p:cNvPr>
                <p:cNvPicPr>
                  <a:picLocks noChangeAspect="1"/>
                </p:cNvPicPr>
                <p:nvPr/>
              </p:nvPicPr>
              <p:blipFill rotWithShape="1">
                <a:blip r:embed="rId5"/>
                <a:srcRect l="92847" t="52524" r="729" b="39006"/>
                <a:stretch/>
              </p:blipFill>
              <p:spPr>
                <a:xfrm>
                  <a:off x="770694" y="3603419"/>
                  <a:ext cx="330441" cy="586997"/>
                </a:xfrm>
                <a:prstGeom prst="rect">
                  <a:avLst/>
                </a:prstGeom>
              </p:spPr>
            </p:pic>
          </p:grpSp>
        </p:grpSp>
      </p:grpSp>
      <p:sp>
        <p:nvSpPr>
          <p:cNvPr id="36" name="Freeform 35">
            <a:extLst>
              <a:ext uri="{FF2B5EF4-FFF2-40B4-BE49-F238E27FC236}">
                <a16:creationId xmlns:a16="http://schemas.microsoft.com/office/drawing/2014/main" id="{A4D33EE1-884E-3407-E5D1-76D83ABCE5B5}"/>
              </a:ext>
            </a:extLst>
          </p:cNvPr>
          <p:cNvSpPr/>
          <p:nvPr/>
        </p:nvSpPr>
        <p:spPr>
          <a:xfrm>
            <a:off x="1596887" y="1530626"/>
            <a:ext cx="5247861" cy="609600"/>
          </a:xfrm>
          <a:custGeom>
            <a:avLst/>
            <a:gdLst>
              <a:gd name="connsiteX0" fmla="*/ 0 w 5247861"/>
              <a:gd name="connsiteY0" fmla="*/ 0 h 609600"/>
              <a:gd name="connsiteX1" fmla="*/ 5214730 w 5247861"/>
              <a:gd name="connsiteY1" fmla="*/ 609600 h 609600"/>
              <a:gd name="connsiteX2" fmla="*/ 5247861 w 5247861"/>
              <a:gd name="connsiteY2" fmla="*/ 609600 h 609600"/>
              <a:gd name="connsiteX3" fmla="*/ 5247861 w 5247861"/>
              <a:gd name="connsiteY3" fmla="*/ 410817 h 609600"/>
              <a:gd name="connsiteX4" fmla="*/ 0 w 5247861"/>
              <a:gd name="connsiteY4" fmla="*/ 0 h 609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47861" h="609600">
                <a:moveTo>
                  <a:pt x="0" y="0"/>
                </a:moveTo>
                <a:lnTo>
                  <a:pt x="5214730" y="609600"/>
                </a:lnTo>
                <a:lnTo>
                  <a:pt x="5247861" y="609600"/>
                </a:lnTo>
                <a:lnTo>
                  <a:pt x="5247861" y="410817"/>
                </a:lnTo>
                <a:lnTo>
                  <a:pt x="0" y="0"/>
                </a:lnTo>
                <a:close/>
              </a:path>
            </a:pathLst>
          </a:cu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36">
            <a:extLst>
              <a:ext uri="{FF2B5EF4-FFF2-40B4-BE49-F238E27FC236}">
                <a16:creationId xmlns:a16="http://schemas.microsoft.com/office/drawing/2014/main" id="{FAC93689-70A6-9D3A-7924-2A1F5FABF0E3}"/>
              </a:ext>
            </a:extLst>
          </p:cNvPr>
          <p:cNvSpPr/>
          <p:nvPr/>
        </p:nvSpPr>
        <p:spPr>
          <a:xfrm>
            <a:off x="1616765" y="2981739"/>
            <a:ext cx="2564296" cy="609600"/>
          </a:xfrm>
          <a:custGeom>
            <a:avLst/>
            <a:gdLst>
              <a:gd name="connsiteX0" fmla="*/ 0 w 2564296"/>
              <a:gd name="connsiteY0" fmla="*/ 0 h 609600"/>
              <a:gd name="connsiteX1" fmla="*/ 212035 w 2564296"/>
              <a:gd name="connsiteY1" fmla="*/ 66261 h 609600"/>
              <a:gd name="connsiteX2" fmla="*/ 569844 w 2564296"/>
              <a:gd name="connsiteY2" fmla="*/ 172278 h 609600"/>
              <a:gd name="connsiteX3" fmla="*/ 788505 w 2564296"/>
              <a:gd name="connsiteY3" fmla="*/ 251791 h 609600"/>
              <a:gd name="connsiteX4" fmla="*/ 1046922 w 2564296"/>
              <a:gd name="connsiteY4" fmla="*/ 377687 h 609600"/>
              <a:gd name="connsiteX5" fmla="*/ 1417983 w 2564296"/>
              <a:gd name="connsiteY5" fmla="*/ 609600 h 609600"/>
              <a:gd name="connsiteX6" fmla="*/ 2564296 w 2564296"/>
              <a:gd name="connsiteY6" fmla="*/ 609600 h 609600"/>
              <a:gd name="connsiteX7" fmla="*/ 0 w 2564296"/>
              <a:gd name="connsiteY7" fmla="*/ 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64296" h="609600">
                <a:moveTo>
                  <a:pt x="0" y="0"/>
                </a:moveTo>
                <a:lnTo>
                  <a:pt x="212035" y="66261"/>
                </a:lnTo>
                <a:lnTo>
                  <a:pt x="569844" y="172278"/>
                </a:lnTo>
                <a:lnTo>
                  <a:pt x="788505" y="251791"/>
                </a:lnTo>
                <a:lnTo>
                  <a:pt x="1046922" y="377687"/>
                </a:lnTo>
                <a:lnTo>
                  <a:pt x="1417983" y="609600"/>
                </a:lnTo>
                <a:lnTo>
                  <a:pt x="2564296" y="609600"/>
                </a:lnTo>
                <a:lnTo>
                  <a:pt x="0" y="0"/>
                </a:lnTo>
                <a:close/>
              </a:path>
            </a:pathLst>
          </a:cu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Freeform 37">
            <a:extLst>
              <a:ext uri="{FF2B5EF4-FFF2-40B4-BE49-F238E27FC236}">
                <a16:creationId xmlns:a16="http://schemas.microsoft.com/office/drawing/2014/main" id="{8E00E93E-3FD2-B126-E1B7-ACE4E1772C0F}"/>
              </a:ext>
            </a:extLst>
          </p:cNvPr>
          <p:cNvSpPr/>
          <p:nvPr/>
        </p:nvSpPr>
        <p:spPr>
          <a:xfrm>
            <a:off x="1616765" y="3717235"/>
            <a:ext cx="1716157" cy="616226"/>
          </a:xfrm>
          <a:custGeom>
            <a:avLst/>
            <a:gdLst>
              <a:gd name="connsiteX0" fmla="*/ 0 w 1716157"/>
              <a:gd name="connsiteY0" fmla="*/ 0 h 616226"/>
              <a:gd name="connsiteX1" fmla="*/ 304800 w 1716157"/>
              <a:gd name="connsiteY1" fmla="*/ 86139 h 616226"/>
              <a:gd name="connsiteX2" fmla="*/ 549965 w 1716157"/>
              <a:gd name="connsiteY2" fmla="*/ 165652 h 616226"/>
              <a:gd name="connsiteX3" fmla="*/ 881270 w 1716157"/>
              <a:gd name="connsiteY3" fmla="*/ 291548 h 616226"/>
              <a:gd name="connsiteX4" fmla="*/ 1232452 w 1716157"/>
              <a:gd name="connsiteY4" fmla="*/ 483704 h 616226"/>
              <a:gd name="connsiteX5" fmla="*/ 1404731 w 1716157"/>
              <a:gd name="connsiteY5" fmla="*/ 616226 h 616226"/>
              <a:gd name="connsiteX6" fmla="*/ 1716157 w 1716157"/>
              <a:gd name="connsiteY6" fmla="*/ 616226 h 616226"/>
              <a:gd name="connsiteX7" fmla="*/ 1716157 w 1716157"/>
              <a:gd name="connsiteY7" fmla="*/ 616226 h 616226"/>
              <a:gd name="connsiteX8" fmla="*/ 1596887 w 1716157"/>
              <a:gd name="connsiteY8" fmla="*/ 536713 h 616226"/>
              <a:gd name="connsiteX9" fmla="*/ 1272209 w 1716157"/>
              <a:gd name="connsiteY9" fmla="*/ 390939 h 616226"/>
              <a:gd name="connsiteX10" fmla="*/ 868018 w 1716157"/>
              <a:gd name="connsiteY10" fmla="*/ 251791 h 616226"/>
              <a:gd name="connsiteX11" fmla="*/ 79513 w 1716157"/>
              <a:gd name="connsiteY11" fmla="*/ 19878 h 616226"/>
              <a:gd name="connsiteX12" fmla="*/ 0 w 1716157"/>
              <a:gd name="connsiteY12" fmla="*/ 0 h 616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16157" h="616226">
                <a:moveTo>
                  <a:pt x="0" y="0"/>
                </a:moveTo>
                <a:lnTo>
                  <a:pt x="304800" y="86139"/>
                </a:lnTo>
                <a:lnTo>
                  <a:pt x="549965" y="165652"/>
                </a:lnTo>
                <a:lnTo>
                  <a:pt x="881270" y="291548"/>
                </a:lnTo>
                <a:lnTo>
                  <a:pt x="1232452" y="483704"/>
                </a:lnTo>
                <a:lnTo>
                  <a:pt x="1404731" y="616226"/>
                </a:lnTo>
                <a:lnTo>
                  <a:pt x="1716157" y="616226"/>
                </a:lnTo>
                <a:lnTo>
                  <a:pt x="1716157" y="616226"/>
                </a:lnTo>
                <a:lnTo>
                  <a:pt x="1596887" y="536713"/>
                </a:lnTo>
                <a:lnTo>
                  <a:pt x="1272209" y="390939"/>
                </a:lnTo>
                <a:lnTo>
                  <a:pt x="868018" y="251791"/>
                </a:lnTo>
                <a:lnTo>
                  <a:pt x="79513" y="19878"/>
                </a:lnTo>
                <a:lnTo>
                  <a:pt x="0" y="0"/>
                </a:lnTo>
                <a:close/>
              </a:path>
            </a:pathLst>
          </a:cu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Freeform 38">
            <a:extLst>
              <a:ext uri="{FF2B5EF4-FFF2-40B4-BE49-F238E27FC236}">
                <a16:creationId xmlns:a16="http://schemas.microsoft.com/office/drawing/2014/main" id="{AABD5522-09BF-2E15-0A6D-8460860723C4}"/>
              </a:ext>
            </a:extLst>
          </p:cNvPr>
          <p:cNvSpPr/>
          <p:nvPr/>
        </p:nvSpPr>
        <p:spPr>
          <a:xfrm>
            <a:off x="1603513" y="4439478"/>
            <a:ext cx="2597426" cy="616226"/>
          </a:xfrm>
          <a:custGeom>
            <a:avLst/>
            <a:gdLst>
              <a:gd name="connsiteX0" fmla="*/ 0 w 2597426"/>
              <a:gd name="connsiteY0" fmla="*/ 0 h 616226"/>
              <a:gd name="connsiteX1" fmla="*/ 284922 w 2597426"/>
              <a:gd name="connsiteY1" fmla="*/ 72887 h 616226"/>
              <a:gd name="connsiteX2" fmla="*/ 556591 w 2597426"/>
              <a:gd name="connsiteY2" fmla="*/ 165652 h 616226"/>
              <a:gd name="connsiteX3" fmla="*/ 828261 w 2597426"/>
              <a:gd name="connsiteY3" fmla="*/ 265044 h 616226"/>
              <a:gd name="connsiteX4" fmla="*/ 1126435 w 2597426"/>
              <a:gd name="connsiteY4" fmla="*/ 417444 h 616226"/>
              <a:gd name="connsiteX5" fmla="*/ 1424609 w 2597426"/>
              <a:gd name="connsiteY5" fmla="*/ 616226 h 616226"/>
              <a:gd name="connsiteX6" fmla="*/ 2597426 w 2597426"/>
              <a:gd name="connsiteY6" fmla="*/ 609600 h 616226"/>
              <a:gd name="connsiteX7" fmla="*/ 2405270 w 2597426"/>
              <a:gd name="connsiteY7" fmla="*/ 516835 h 616226"/>
              <a:gd name="connsiteX8" fmla="*/ 1941444 w 2597426"/>
              <a:gd name="connsiteY8" fmla="*/ 357809 h 616226"/>
              <a:gd name="connsiteX9" fmla="*/ 1570383 w 2597426"/>
              <a:gd name="connsiteY9" fmla="*/ 271670 h 616226"/>
              <a:gd name="connsiteX10" fmla="*/ 662609 w 2597426"/>
              <a:gd name="connsiteY10" fmla="*/ 92765 h 616226"/>
              <a:gd name="connsiteX11" fmla="*/ 0 w 2597426"/>
              <a:gd name="connsiteY11" fmla="*/ 0 h 616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97426" h="616226">
                <a:moveTo>
                  <a:pt x="0" y="0"/>
                </a:moveTo>
                <a:lnTo>
                  <a:pt x="284922" y="72887"/>
                </a:lnTo>
                <a:lnTo>
                  <a:pt x="556591" y="165652"/>
                </a:lnTo>
                <a:lnTo>
                  <a:pt x="828261" y="265044"/>
                </a:lnTo>
                <a:lnTo>
                  <a:pt x="1126435" y="417444"/>
                </a:lnTo>
                <a:lnTo>
                  <a:pt x="1424609" y="616226"/>
                </a:lnTo>
                <a:lnTo>
                  <a:pt x="2597426" y="609600"/>
                </a:lnTo>
                <a:lnTo>
                  <a:pt x="2405270" y="516835"/>
                </a:lnTo>
                <a:lnTo>
                  <a:pt x="1941444" y="357809"/>
                </a:lnTo>
                <a:lnTo>
                  <a:pt x="1570383" y="271670"/>
                </a:lnTo>
                <a:lnTo>
                  <a:pt x="662609" y="92765"/>
                </a:lnTo>
                <a:lnTo>
                  <a:pt x="0" y="0"/>
                </a:lnTo>
                <a:close/>
              </a:path>
            </a:pathLst>
          </a:custGeom>
          <a:solidFill>
            <a:schemeClr val="tx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Freeform 39">
            <a:extLst>
              <a:ext uri="{FF2B5EF4-FFF2-40B4-BE49-F238E27FC236}">
                <a16:creationId xmlns:a16="http://schemas.microsoft.com/office/drawing/2014/main" id="{3D3CD538-089E-BA45-885D-F84841596AFB}"/>
              </a:ext>
            </a:extLst>
          </p:cNvPr>
          <p:cNvSpPr/>
          <p:nvPr/>
        </p:nvSpPr>
        <p:spPr>
          <a:xfrm>
            <a:off x="1630017" y="5161722"/>
            <a:ext cx="5174974" cy="616226"/>
          </a:xfrm>
          <a:custGeom>
            <a:avLst/>
            <a:gdLst>
              <a:gd name="connsiteX0" fmla="*/ 0 w 5174974"/>
              <a:gd name="connsiteY0" fmla="*/ 0 h 616226"/>
              <a:gd name="connsiteX1" fmla="*/ 563218 w 5174974"/>
              <a:gd name="connsiteY1" fmla="*/ 86139 h 616226"/>
              <a:gd name="connsiteX2" fmla="*/ 1205948 w 5174974"/>
              <a:gd name="connsiteY2" fmla="*/ 185530 h 616226"/>
              <a:gd name="connsiteX3" fmla="*/ 1908313 w 5174974"/>
              <a:gd name="connsiteY3" fmla="*/ 344556 h 616226"/>
              <a:gd name="connsiteX4" fmla="*/ 2431774 w 5174974"/>
              <a:gd name="connsiteY4" fmla="*/ 530087 h 616226"/>
              <a:gd name="connsiteX5" fmla="*/ 2617305 w 5174974"/>
              <a:gd name="connsiteY5" fmla="*/ 609600 h 616226"/>
              <a:gd name="connsiteX6" fmla="*/ 5174974 w 5174974"/>
              <a:gd name="connsiteY6" fmla="*/ 616226 h 616226"/>
              <a:gd name="connsiteX7" fmla="*/ 3465444 w 5174974"/>
              <a:gd name="connsiteY7" fmla="*/ 417443 h 616226"/>
              <a:gd name="connsiteX8" fmla="*/ 1742661 w 5174974"/>
              <a:gd name="connsiteY8" fmla="*/ 205408 h 616226"/>
              <a:gd name="connsiteX9" fmla="*/ 0 w 5174974"/>
              <a:gd name="connsiteY9" fmla="*/ 0 h 616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74974" h="616226">
                <a:moveTo>
                  <a:pt x="0" y="0"/>
                </a:moveTo>
                <a:lnTo>
                  <a:pt x="563218" y="86139"/>
                </a:lnTo>
                <a:lnTo>
                  <a:pt x="1205948" y="185530"/>
                </a:lnTo>
                <a:lnTo>
                  <a:pt x="1908313" y="344556"/>
                </a:lnTo>
                <a:lnTo>
                  <a:pt x="2431774" y="530087"/>
                </a:lnTo>
                <a:lnTo>
                  <a:pt x="2617305" y="609600"/>
                </a:lnTo>
                <a:lnTo>
                  <a:pt x="5174974" y="616226"/>
                </a:lnTo>
                <a:lnTo>
                  <a:pt x="3465444" y="417443"/>
                </a:lnTo>
                <a:lnTo>
                  <a:pt x="1742661" y="205408"/>
                </a:lnTo>
                <a:lnTo>
                  <a:pt x="0" y="0"/>
                </a:lnTo>
                <a:close/>
              </a:path>
            </a:pathLst>
          </a:custGeom>
          <a:solidFill>
            <a:schemeClr val="tx1"/>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reeform 40">
            <a:extLst>
              <a:ext uri="{FF2B5EF4-FFF2-40B4-BE49-F238E27FC236}">
                <a16:creationId xmlns:a16="http://schemas.microsoft.com/office/drawing/2014/main" id="{84A40A54-C3E4-3FA8-C8FC-E7427E5FD8E1}"/>
              </a:ext>
            </a:extLst>
          </p:cNvPr>
          <p:cNvSpPr/>
          <p:nvPr/>
        </p:nvSpPr>
        <p:spPr>
          <a:xfrm>
            <a:off x="1630017" y="5897217"/>
            <a:ext cx="1722783" cy="616226"/>
          </a:xfrm>
          <a:custGeom>
            <a:avLst/>
            <a:gdLst>
              <a:gd name="connsiteX0" fmla="*/ 0 w 1722783"/>
              <a:gd name="connsiteY0" fmla="*/ 0 h 616226"/>
              <a:gd name="connsiteX1" fmla="*/ 510209 w 1722783"/>
              <a:gd name="connsiteY1" fmla="*/ 145774 h 616226"/>
              <a:gd name="connsiteX2" fmla="*/ 974035 w 1722783"/>
              <a:gd name="connsiteY2" fmla="*/ 344557 h 616226"/>
              <a:gd name="connsiteX3" fmla="*/ 1411357 w 1722783"/>
              <a:gd name="connsiteY3" fmla="*/ 609600 h 616226"/>
              <a:gd name="connsiteX4" fmla="*/ 1722783 w 1722783"/>
              <a:gd name="connsiteY4" fmla="*/ 616226 h 616226"/>
              <a:gd name="connsiteX5" fmla="*/ 1444487 w 1722783"/>
              <a:gd name="connsiteY5" fmla="*/ 457200 h 616226"/>
              <a:gd name="connsiteX6" fmla="*/ 1099931 w 1722783"/>
              <a:gd name="connsiteY6" fmla="*/ 324679 h 616226"/>
              <a:gd name="connsiteX7" fmla="*/ 0 w 1722783"/>
              <a:gd name="connsiteY7" fmla="*/ 0 h 616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22783" h="616226">
                <a:moveTo>
                  <a:pt x="0" y="0"/>
                </a:moveTo>
                <a:lnTo>
                  <a:pt x="510209" y="145774"/>
                </a:lnTo>
                <a:lnTo>
                  <a:pt x="974035" y="344557"/>
                </a:lnTo>
                <a:lnTo>
                  <a:pt x="1411357" y="609600"/>
                </a:lnTo>
                <a:lnTo>
                  <a:pt x="1722783" y="616226"/>
                </a:lnTo>
                <a:lnTo>
                  <a:pt x="1444487" y="457200"/>
                </a:lnTo>
                <a:lnTo>
                  <a:pt x="1099931" y="324679"/>
                </a:lnTo>
                <a:lnTo>
                  <a:pt x="0" y="0"/>
                </a:lnTo>
                <a:close/>
              </a:path>
            </a:pathLst>
          </a:custGeom>
          <a:solidFill>
            <a:schemeClr val="tx1"/>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A7E2EB21-613C-D1EF-4051-3C02B7A8BBDB}"/>
              </a:ext>
            </a:extLst>
          </p:cNvPr>
          <p:cNvSpPr txBox="1"/>
          <p:nvPr/>
        </p:nvSpPr>
        <p:spPr>
          <a:xfrm>
            <a:off x="7915547" y="2421816"/>
            <a:ext cx="2628766" cy="3170099"/>
          </a:xfrm>
          <a:prstGeom prst="rect">
            <a:avLst/>
          </a:prstGeom>
          <a:noFill/>
        </p:spPr>
        <p:txBody>
          <a:bodyPr wrap="square">
            <a:spAutoFit/>
          </a:bodyPr>
          <a:lstStyle/>
          <a:p>
            <a:r>
              <a:rPr lang="en-US" sz="2000" dirty="0"/>
              <a:t>Colored vertical lines give </a:t>
            </a:r>
            <a:r>
              <a:rPr lang="en-US" sz="2000" b="1" dirty="0">
                <a:solidFill>
                  <a:srgbClr val="C00000"/>
                </a:solidFill>
              </a:rPr>
              <a:t>site-specific hunting rates </a:t>
            </a:r>
            <a:r>
              <a:rPr lang="en-US" sz="2000" dirty="0"/>
              <a:t>for adult lemurs. </a:t>
            </a:r>
          </a:p>
          <a:p>
            <a:endParaRPr lang="en-US" sz="2000" dirty="0"/>
          </a:p>
          <a:p>
            <a:r>
              <a:rPr lang="en-US" sz="2000" b="1" dirty="0">
                <a:solidFill>
                  <a:srgbClr val="C00000"/>
                </a:solidFill>
              </a:rPr>
              <a:t>Diamonds</a:t>
            </a:r>
            <a:r>
              <a:rPr lang="en-US" sz="2000" dirty="0"/>
              <a:t> correspond to the intersection of that hunt rate with estimated juvenile mortality.</a:t>
            </a:r>
            <a:endParaRPr lang="en-US" sz="2000" dirty="0">
              <a:effectLst/>
            </a:endParaRPr>
          </a:p>
        </p:txBody>
      </p:sp>
      <p:cxnSp>
        <p:nvCxnSpPr>
          <p:cNvPr id="43" name="Straight Arrow Connector 42">
            <a:extLst>
              <a:ext uri="{FF2B5EF4-FFF2-40B4-BE49-F238E27FC236}">
                <a16:creationId xmlns:a16="http://schemas.microsoft.com/office/drawing/2014/main" id="{1B138BE1-5046-6356-BB9E-851468AA6E30}"/>
              </a:ext>
            </a:extLst>
          </p:cNvPr>
          <p:cNvCxnSpPr>
            <a:cxnSpLocks/>
          </p:cNvCxnSpPr>
          <p:nvPr/>
        </p:nvCxnSpPr>
        <p:spPr>
          <a:xfrm flipH="1">
            <a:off x="7345073" y="2655966"/>
            <a:ext cx="50226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Diamond 49">
            <a:extLst>
              <a:ext uri="{FF2B5EF4-FFF2-40B4-BE49-F238E27FC236}">
                <a16:creationId xmlns:a16="http://schemas.microsoft.com/office/drawing/2014/main" id="{D25E803B-1B00-90A7-1E8E-8B18026E9098}"/>
              </a:ext>
            </a:extLst>
          </p:cNvPr>
          <p:cNvSpPr/>
          <p:nvPr/>
        </p:nvSpPr>
        <p:spPr>
          <a:xfrm>
            <a:off x="2173924" y="3140785"/>
            <a:ext cx="85391" cy="75626"/>
          </a:xfrm>
          <a:prstGeom prst="diamond">
            <a:avLst/>
          </a:prstGeom>
          <a:solidFill>
            <a:srgbClr val="B263C7"/>
          </a:solidFill>
          <a:ln>
            <a:solidFill>
              <a:srgbClr val="B263C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Diamond 57">
            <a:extLst>
              <a:ext uri="{FF2B5EF4-FFF2-40B4-BE49-F238E27FC236}">
                <a16:creationId xmlns:a16="http://schemas.microsoft.com/office/drawing/2014/main" id="{12F9A019-F81F-153C-7CB7-1808B7E9A2E6}"/>
              </a:ext>
            </a:extLst>
          </p:cNvPr>
          <p:cNvSpPr/>
          <p:nvPr/>
        </p:nvSpPr>
        <p:spPr>
          <a:xfrm>
            <a:off x="2469760" y="3152288"/>
            <a:ext cx="85391" cy="75626"/>
          </a:xfrm>
          <a:prstGeom prst="diamond">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Diamond 58">
            <a:extLst>
              <a:ext uri="{FF2B5EF4-FFF2-40B4-BE49-F238E27FC236}">
                <a16:creationId xmlns:a16="http://schemas.microsoft.com/office/drawing/2014/main" id="{AC08DB1A-21AD-5B4B-CD83-B7FAD80AAC97}"/>
              </a:ext>
            </a:extLst>
          </p:cNvPr>
          <p:cNvSpPr/>
          <p:nvPr/>
        </p:nvSpPr>
        <p:spPr>
          <a:xfrm>
            <a:off x="3095370" y="4862792"/>
            <a:ext cx="85391" cy="75626"/>
          </a:xfrm>
          <a:prstGeom prst="diamond">
            <a:avLst/>
          </a:prstGeom>
          <a:solidFill>
            <a:srgbClr val="66D36C"/>
          </a:solidFill>
          <a:ln>
            <a:solidFill>
              <a:srgbClr val="66D3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Diamond 59">
            <a:extLst>
              <a:ext uri="{FF2B5EF4-FFF2-40B4-BE49-F238E27FC236}">
                <a16:creationId xmlns:a16="http://schemas.microsoft.com/office/drawing/2014/main" id="{C610E4ED-2AB7-E50F-87B6-6C2A6D4B02AB}"/>
              </a:ext>
            </a:extLst>
          </p:cNvPr>
          <p:cNvSpPr/>
          <p:nvPr/>
        </p:nvSpPr>
        <p:spPr>
          <a:xfrm>
            <a:off x="4912904" y="5550544"/>
            <a:ext cx="85391" cy="75626"/>
          </a:xfrm>
          <a:prstGeom prst="diamond">
            <a:avLst/>
          </a:prstGeom>
          <a:solidFill>
            <a:schemeClr val="accent4">
              <a:lumMod val="75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2" name="Straight Connector 61">
            <a:extLst>
              <a:ext uri="{FF2B5EF4-FFF2-40B4-BE49-F238E27FC236}">
                <a16:creationId xmlns:a16="http://schemas.microsoft.com/office/drawing/2014/main" id="{875AFC8E-376C-202E-1B00-73C2BBC46AFA}"/>
              </a:ext>
            </a:extLst>
          </p:cNvPr>
          <p:cNvCxnSpPr>
            <a:cxnSpLocks/>
          </p:cNvCxnSpPr>
          <p:nvPr/>
        </p:nvCxnSpPr>
        <p:spPr>
          <a:xfrm>
            <a:off x="3138065" y="4671988"/>
            <a:ext cx="0" cy="410043"/>
          </a:xfrm>
          <a:prstGeom prst="line">
            <a:avLst/>
          </a:prstGeom>
          <a:ln w="28575">
            <a:solidFill>
              <a:srgbClr val="66D36C"/>
            </a:solidFill>
            <a:prstDash val="dashDot"/>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EF91E0E7-716D-7D60-8075-22B2A28F109F}"/>
              </a:ext>
            </a:extLst>
          </p:cNvPr>
          <p:cNvCxnSpPr>
            <a:cxnSpLocks/>
          </p:cNvCxnSpPr>
          <p:nvPr/>
        </p:nvCxnSpPr>
        <p:spPr>
          <a:xfrm>
            <a:off x="3094707" y="3955480"/>
            <a:ext cx="0" cy="410043"/>
          </a:xfrm>
          <a:prstGeom prst="line">
            <a:avLst/>
          </a:prstGeom>
          <a:ln w="28575">
            <a:solidFill>
              <a:schemeClr val="accent4">
                <a:lumMod val="75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37DE426D-E9BD-32F3-E8F4-825B0DD41E11}"/>
              </a:ext>
            </a:extLst>
          </p:cNvPr>
          <p:cNvCxnSpPr>
            <a:cxnSpLocks/>
          </p:cNvCxnSpPr>
          <p:nvPr/>
        </p:nvCxnSpPr>
        <p:spPr>
          <a:xfrm>
            <a:off x="3146316" y="6123197"/>
            <a:ext cx="0" cy="410043"/>
          </a:xfrm>
          <a:prstGeom prst="line">
            <a:avLst/>
          </a:prstGeom>
          <a:ln w="28575">
            <a:solidFill>
              <a:srgbClr val="00B050"/>
            </a:solidFill>
            <a:prstDash val="dashDot"/>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7A855014-F995-9BEA-6660-A2EB6EBFD7C5}"/>
              </a:ext>
            </a:extLst>
          </p:cNvPr>
          <p:cNvCxnSpPr>
            <a:cxnSpLocks/>
          </p:cNvCxnSpPr>
          <p:nvPr/>
        </p:nvCxnSpPr>
        <p:spPr>
          <a:xfrm>
            <a:off x="4959611" y="5364995"/>
            <a:ext cx="0" cy="410043"/>
          </a:xfrm>
          <a:prstGeom prst="line">
            <a:avLst/>
          </a:prstGeom>
          <a:ln w="28575">
            <a:solidFill>
              <a:schemeClr val="accent4">
                <a:lumMod val="75000"/>
              </a:schemeClr>
            </a:solidFill>
            <a:prstDash val="dashDot"/>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8BFD2CA6-7231-FE14-FE6F-602B56F1C312}"/>
                  </a:ext>
                </a:extLst>
              </p:cNvPr>
              <p:cNvSpPr txBox="1"/>
              <p:nvPr/>
            </p:nvSpPr>
            <p:spPr>
              <a:xfrm>
                <a:off x="5922400" y="1841062"/>
                <a:ext cx="221223" cy="123111"/>
              </a:xfrm>
              <a:prstGeom prst="rect">
                <a:avLst/>
              </a:prstGeom>
              <a:solidFill>
                <a:schemeClr val="tx1"/>
              </a:solidFill>
              <a:ln>
                <a:noFill/>
              </a:ln>
            </p:spPr>
            <p:txBody>
              <a:bodyPr wrap="square" lIns="0" tIns="0" rIns="0" bIns="0" rtlCol="0">
                <a:spAutoFit/>
              </a:bodyPr>
              <a:lstStyle/>
              <a:p>
                <a14:m>
                  <m:oMath xmlns:m="http://schemas.openxmlformats.org/officeDocument/2006/math">
                    <m:r>
                      <a:rPr lang="en-US" sz="800" b="1" i="1" smtClean="0">
                        <a:solidFill>
                          <a:schemeClr val="bg1"/>
                        </a:solidFill>
                        <a:latin typeface="Cambria Math" charset="0"/>
                      </a:rPr>
                      <m:t>𝝀</m:t>
                    </m:r>
                  </m:oMath>
                </a14:m>
                <a:r>
                  <a:rPr lang="en-US" sz="800" b="1" i="1" dirty="0">
                    <a:solidFill>
                      <a:schemeClr val="bg1"/>
                    </a:solidFill>
                  </a:rPr>
                  <a:t> &lt; 1</a:t>
                </a:r>
                <a:endParaRPr lang="en-US" sz="800" dirty="0">
                  <a:solidFill>
                    <a:schemeClr val="bg1"/>
                  </a:solidFill>
                  <a:latin typeface="Arial" panose="020B0604020202020204" pitchFamily="34" charset="0"/>
                  <a:cs typeface="Arial" panose="020B0604020202020204" pitchFamily="34" charset="0"/>
                </a:endParaRPr>
              </a:p>
            </p:txBody>
          </p:sp>
        </mc:Choice>
        <mc:Fallback xmlns="">
          <p:sp>
            <p:nvSpPr>
              <p:cNvPr id="69" name="TextBox 68">
                <a:extLst>
                  <a:ext uri="{FF2B5EF4-FFF2-40B4-BE49-F238E27FC236}">
                    <a16:creationId xmlns:a16="http://schemas.microsoft.com/office/drawing/2014/main" id="{8BFD2CA6-7231-FE14-FE6F-602B56F1C312}"/>
                  </a:ext>
                </a:extLst>
              </p:cNvPr>
              <p:cNvSpPr txBox="1">
                <a:spLocks noRot="1" noChangeAspect="1" noMove="1" noResize="1" noEditPoints="1" noAdjustHandles="1" noChangeArrowheads="1" noChangeShapeType="1" noTextEdit="1"/>
              </p:cNvSpPr>
              <p:nvPr/>
            </p:nvSpPr>
            <p:spPr>
              <a:xfrm>
                <a:off x="5922400" y="1841062"/>
                <a:ext cx="221223" cy="123111"/>
              </a:xfrm>
              <a:prstGeom prst="rect">
                <a:avLst/>
              </a:prstGeom>
              <a:blipFill>
                <a:blip r:embed="rId14"/>
                <a:stretch>
                  <a:fillRect l="-16667" t="-9091" r="-22222" b="-54545"/>
                </a:stretch>
              </a:blipFill>
              <a:ln>
                <a:noFill/>
              </a:ln>
            </p:spPr>
            <p:txBody>
              <a:bodyPr/>
              <a:lstStyle/>
              <a:p>
                <a:r>
                  <a:rPr lang="en-US">
                    <a:noFill/>
                  </a:rPr>
                  <a:t> </a:t>
                </a:r>
              </a:p>
            </p:txBody>
          </p:sp>
        </mc:Fallback>
      </mc:AlternateContent>
      <p:sp>
        <p:nvSpPr>
          <p:cNvPr id="70" name="TextBox 69">
            <a:extLst>
              <a:ext uri="{FF2B5EF4-FFF2-40B4-BE49-F238E27FC236}">
                <a16:creationId xmlns:a16="http://schemas.microsoft.com/office/drawing/2014/main" id="{387EF16B-C091-2674-5841-352AEE70FC76}"/>
              </a:ext>
            </a:extLst>
          </p:cNvPr>
          <p:cNvSpPr txBox="1"/>
          <p:nvPr/>
        </p:nvSpPr>
        <p:spPr>
          <a:xfrm>
            <a:off x="5392224" y="1647902"/>
            <a:ext cx="1346909" cy="123111"/>
          </a:xfrm>
          <a:prstGeom prst="rect">
            <a:avLst/>
          </a:prstGeom>
          <a:solidFill>
            <a:schemeClr val="tx1"/>
          </a:solidFill>
        </p:spPr>
        <p:txBody>
          <a:bodyPr wrap="square" lIns="0" tIns="0" rIns="0" bIns="0" rtlCol="0">
            <a:spAutoFit/>
          </a:bodyPr>
          <a:lstStyle/>
          <a:p>
            <a:pPr algn="ctr"/>
            <a:r>
              <a:rPr lang="en-US" sz="800" dirty="0">
                <a:solidFill>
                  <a:schemeClr val="bg1"/>
                </a:solidFill>
                <a:latin typeface="Arial" panose="020B0604020202020204" pitchFamily="34" charset="0"/>
                <a:cs typeface="Arial" panose="020B0604020202020204" pitchFamily="34" charset="0"/>
              </a:rPr>
              <a:t>population decline</a:t>
            </a:r>
          </a:p>
        </p:txBody>
      </p:sp>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618B088F-C830-B31A-BBCF-BCAD75615B37}"/>
                  </a:ext>
                </a:extLst>
              </p:cNvPr>
              <p:cNvSpPr txBox="1"/>
              <p:nvPr/>
            </p:nvSpPr>
            <p:spPr>
              <a:xfrm>
                <a:off x="1784075" y="1805176"/>
                <a:ext cx="231068" cy="123111"/>
              </a:xfrm>
              <a:prstGeom prst="rect">
                <a:avLst/>
              </a:prstGeom>
              <a:noFill/>
              <a:ln>
                <a:noFill/>
              </a:ln>
            </p:spPr>
            <p:txBody>
              <a:bodyPr wrap="square" lIns="0" tIns="0" rIns="0" bIns="0" rtlCol="0">
                <a:spAutoFit/>
              </a:bodyPr>
              <a:lstStyle/>
              <a:p>
                <a14:m>
                  <m:oMath xmlns:m="http://schemas.openxmlformats.org/officeDocument/2006/math">
                    <m:r>
                      <a:rPr lang="en-US" sz="800" b="1" i="1" smtClean="0">
                        <a:solidFill>
                          <a:schemeClr val="tx1"/>
                        </a:solidFill>
                        <a:latin typeface="Cambria Math" charset="0"/>
                      </a:rPr>
                      <m:t>𝝀</m:t>
                    </m:r>
                  </m:oMath>
                </a14:m>
                <a:r>
                  <a:rPr lang="en-US" sz="800" b="1" i="1" dirty="0">
                    <a:solidFill>
                      <a:schemeClr val="tx1"/>
                    </a:solidFill>
                  </a:rPr>
                  <a:t> &gt; 1</a:t>
                </a:r>
                <a:endParaRPr lang="en-US" sz="800" dirty="0">
                  <a:solidFill>
                    <a:schemeClr val="tx1"/>
                  </a:solidFill>
                  <a:latin typeface="Arial" panose="020B0604020202020204" pitchFamily="34" charset="0"/>
                  <a:cs typeface="Arial" panose="020B0604020202020204" pitchFamily="34" charset="0"/>
                </a:endParaRPr>
              </a:p>
            </p:txBody>
          </p:sp>
        </mc:Choice>
        <mc:Fallback xmlns="">
          <p:sp>
            <p:nvSpPr>
              <p:cNvPr id="71" name="TextBox 70">
                <a:extLst>
                  <a:ext uri="{FF2B5EF4-FFF2-40B4-BE49-F238E27FC236}">
                    <a16:creationId xmlns:a16="http://schemas.microsoft.com/office/drawing/2014/main" id="{618B088F-C830-B31A-BBCF-BCAD75615B37}"/>
                  </a:ext>
                </a:extLst>
              </p:cNvPr>
              <p:cNvSpPr txBox="1">
                <a:spLocks noRot="1" noChangeAspect="1" noMove="1" noResize="1" noEditPoints="1" noAdjustHandles="1" noChangeArrowheads="1" noChangeShapeType="1" noTextEdit="1"/>
              </p:cNvSpPr>
              <p:nvPr/>
            </p:nvSpPr>
            <p:spPr>
              <a:xfrm>
                <a:off x="1784075" y="1805176"/>
                <a:ext cx="231068" cy="123111"/>
              </a:xfrm>
              <a:prstGeom prst="rect">
                <a:avLst/>
              </a:prstGeom>
              <a:blipFill>
                <a:blip r:embed="rId15"/>
                <a:stretch>
                  <a:fillRect l="-15789" t="-20000" r="-15789" b="-60000"/>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31D105D4-614A-2EE1-9AD6-475783CF4AAB}"/>
                  </a:ext>
                </a:extLst>
              </p:cNvPr>
              <p:cNvSpPr txBox="1"/>
              <p:nvPr/>
            </p:nvSpPr>
            <p:spPr>
              <a:xfrm>
                <a:off x="5886060" y="2594459"/>
                <a:ext cx="221223" cy="123111"/>
              </a:xfrm>
              <a:prstGeom prst="rect">
                <a:avLst/>
              </a:prstGeom>
              <a:solidFill>
                <a:schemeClr val="tx1"/>
              </a:solidFill>
              <a:ln>
                <a:noFill/>
              </a:ln>
            </p:spPr>
            <p:txBody>
              <a:bodyPr wrap="square" lIns="0" tIns="0" rIns="0" bIns="0" rtlCol="0">
                <a:spAutoFit/>
              </a:bodyPr>
              <a:lstStyle/>
              <a:p>
                <a14:m>
                  <m:oMath xmlns:m="http://schemas.openxmlformats.org/officeDocument/2006/math">
                    <m:r>
                      <a:rPr lang="en-US" sz="800" b="1" i="1" smtClean="0">
                        <a:solidFill>
                          <a:schemeClr val="bg1"/>
                        </a:solidFill>
                        <a:latin typeface="Cambria Math" charset="0"/>
                      </a:rPr>
                      <m:t>𝝀</m:t>
                    </m:r>
                  </m:oMath>
                </a14:m>
                <a:r>
                  <a:rPr lang="en-US" sz="800" b="1" i="1" dirty="0">
                    <a:solidFill>
                      <a:schemeClr val="bg1"/>
                    </a:solidFill>
                  </a:rPr>
                  <a:t> &lt; 1</a:t>
                </a:r>
                <a:endParaRPr lang="en-US" sz="800" dirty="0">
                  <a:solidFill>
                    <a:schemeClr val="bg1"/>
                  </a:solidFill>
                  <a:latin typeface="Arial" panose="020B0604020202020204" pitchFamily="34" charset="0"/>
                  <a:cs typeface="Arial" panose="020B0604020202020204" pitchFamily="34" charset="0"/>
                </a:endParaRPr>
              </a:p>
            </p:txBody>
          </p:sp>
        </mc:Choice>
        <mc:Fallback xmlns="">
          <p:sp>
            <p:nvSpPr>
              <p:cNvPr id="72" name="TextBox 71">
                <a:extLst>
                  <a:ext uri="{FF2B5EF4-FFF2-40B4-BE49-F238E27FC236}">
                    <a16:creationId xmlns:a16="http://schemas.microsoft.com/office/drawing/2014/main" id="{31D105D4-614A-2EE1-9AD6-475783CF4AAB}"/>
                  </a:ext>
                </a:extLst>
              </p:cNvPr>
              <p:cNvSpPr txBox="1">
                <a:spLocks noRot="1" noChangeAspect="1" noMove="1" noResize="1" noEditPoints="1" noAdjustHandles="1" noChangeArrowheads="1" noChangeShapeType="1" noTextEdit="1"/>
              </p:cNvSpPr>
              <p:nvPr/>
            </p:nvSpPr>
            <p:spPr>
              <a:xfrm>
                <a:off x="5886060" y="2594459"/>
                <a:ext cx="221223" cy="123111"/>
              </a:xfrm>
              <a:prstGeom prst="rect">
                <a:avLst/>
              </a:prstGeom>
              <a:blipFill>
                <a:blip r:embed="rId16"/>
                <a:stretch>
                  <a:fillRect l="-16667" t="-18182" r="-22222" b="-45455"/>
                </a:stretch>
              </a:blipFill>
              <a:ln>
                <a:noFill/>
              </a:ln>
            </p:spPr>
            <p:txBody>
              <a:bodyPr/>
              <a:lstStyle/>
              <a:p>
                <a:r>
                  <a:rPr lang="en-US">
                    <a:noFill/>
                  </a:rPr>
                  <a:t> </a:t>
                </a:r>
              </a:p>
            </p:txBody>
          </p:sp>
        </mc:Fallback>
      </mc:AlternateContent>
      <p:sp>
        <p:nvSpPr>
          <p:cNvPr id="73" name="TextBox 72">
            <a:extLst>
              <a:ext uri="{FF2B5EF4-FFF2-40B4-BE49-F238E27FC236}">
                <a16:creationId xmlns:a16="http://schemas.microsoft.com/office/drawing/2014/main" id="{9ED86020-A190-6C0E-AE0D-FE831B14E6AE}"/>
              </a:ext>
            </a:extLst>
          </p:cNvPr>
          <p:cNvSpPr txBox="1"/>
          <p:nvPr/>
        </p:nvSpPr>
        <p:spPr>
          <a:xfrm>
            <a:off x="5355884" y="2401299"/>
            <a:ext cx="1346909" cy="123111"/>
          </a:xfrm>
          <a:prstGeom prst="rect">
            <a:avLst/>
          </a:prstGeom>
          <a:solidFill>
            <a:schemeClr val="tx1"/>
          </a:solidFill>
        </p:spPr>
        <p:txBody>
          <a:bodyPr wrap="square" lIns="0" tIns="0" rIns="0" bIns="0" rtlCol="0">
            <a:spAutoFit/>
          </a:bodyPr>
          <a:lstStyle/>
          <a:p>
            <a:pPr algn="ctr"/>
            <a:r>
              <a:rPr lang="en-US" sz="800" dirty="0">
                <a:solidFill>
                  <a:schemeClr val="bg1"/>
                </a:solidFill>
                <a:latin typeface="Arial" panose="020B0604020202020204" pitchFamily="34" charset="0"/>
                <a:cs typeface="Arial" panose="020B0604020202020204" pitchFamily="34" charset="0"/>
              </a:rPr>
              <a:t>population decline</a:t>
            </a:r>
          </a:p>
        </p:txBody>
      </p:sp>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A3C5BF94-777F-FD73-6145-901227A81706}"/>
                  </a:ext>
                </a:extLst>
              </p:cNvPr>
              <p:cNvSpPr txBox="1"/>
              <p:nvPr/>
            </p:nvSpPr>
            <p:spPr>
              <a:xfrm>
                <a:off x="5940751" y="3322573"/>
                <a:ext cx="221223" cy="123111"/>
              </a:xfrm>
              <a:prstGeom prst="rect">
                <a:avLst/>
              </a:prstGeom>
              <a:solidFill>
                <a:schemeClr val="tx1"/>
              </a:solidFill>
              <a:ln>
                <a:noFill/>
              </a:ln>
            </p:spPr>
            <p:txBody>
              <a:bodyPr wrap="square" lIns="0" tIns="0" rIns="0" bIns="0" rtlCol="0">
                <a:spAutoFit/>
              </a:bodyPr>
              <a:lstStyle/>
              <a:p>
                <a14:m>
                  <m:oMath xmlns:m="http://schemas.openxmlformats.org/officeDocument/2006/math">
                    <m:r>
                      <a:rPr lang="en-US" sz="800" b="1" i="1" smtClean="0">
                        <a:solidFill>
                          <a:schemeClr val="bg1"/>
                        </a:solidFill>
                        <a:latin typeface="Cambria Math" charset="0"/>
                      </a:rPr>
                      <m:t>𝝀</m:t>
                    </m:r>
                  </m:oMath>
                </a14:m>
                <a:r>
                  <a:rPr lang="en-US" sz="800" b="1" i="1" dirty="0">
                    <a:solidFill>
                      <a:schemeClr val="bg1"/>
                    </a:solidFill>
                  </a:rPr>
                  <a:t> &lt; 1</a:t>
                </a:r>
                <a:endParaRPr lang="en-US" sz="800" dirty="0">
                  <a:solidFill>
                    <a:schemeClr val="bg1"/>
                  </a:solidFill>
                  <a:latin typeface="Arial" panose="020B0604020202020204" pitchFamily="34" charset="0"/>
                  <a:cs typeface="Arial" panose="020B0604020202020204" pitchFamily="34" charset="0"/>
                </a:endParaRPr>
              </a:p>
            </p:txBody>
          </p:sp>
        </mc:Choice>
        <mc:Fallback xmlns="">
          <p:sp>
            <p:nvSpPr>
              <p:cNvPr id="74" name="TextBox 73">
                <a:extLst>
                  <a:ext uri="{FF2B5EF4-FFF2-40B4-BE49-F238E27FC236}">
                    <a16:creationId xmlns:a16="http://schemas.microsoft.com/office/drawing/2014/main" id="{A3C5BF94-777F-FD73-6145-901227A81706}"/>
                  </a:ext>
                </a:extLst>
              </p:cNvPr>
              <p:cNvSpPr txBox="1">
                <a:spLocks noRot="1" noChangeAspect="1" noMove="1" noResize="1" noEditPoints="1" noAdjustHandles="1" noChangeArrowheads="1" noChangeShapeType="1" noTextEdit="1"/>
              </p:cNvSpPr>
              <p:nvPr/>
            </p:nvSpPr>
            <p:spPr>
              <a:xfrm>
                <a:off x="5940751" y="3322573"/>
                <a:ext cx="221223" cy="123111"/>
              </a:xfrm>
              <a:prstGeom prst="rect">
                <a:avLst/>
              </a:prstGeom>
              <a:blipFill>
                <a:blip r:embed="rId17"/>
                <a:stretch>
                  <a:fillRect l="-22222" t="-18182" r="-22222" b="-45455"/>
                </a:stretch>
              </a:blipFill>
              <a:ln>
                <a:noFill/>
              </a:ln>
            </p:spPr>
            <p:txBody>
              <a:bodyPr/>
              <a:lstStyle/>
              <a:p>
                <a:r>
                  <a:rPr lang="en-US">
                    <a:noFill/>
                  </a:rPr>
                  <a:t> </a:t>
                </a:r>
              </a:p>
            </p:txBody>
          </p:sp>
        </mc:Fallback>
      </mc:AlternateContent>
      <p:sp>
        <p:nvSpPr>
          <p:cNvPr id="75" name="TextBox 74">
            <a:extLst>
              <a:ext uri="{FF2B5EF4-FFF2-40B4-BE49-F238E27FC236}">
                <a16:creationId xmlns:a16="http://schemas.microsoft.com/office/drawing/2014/main" id="{7E9A0376-57D2-0FFC-A1D6-D6DA5352C430}"/>
              </a:ext>
            </a:extLst>
          </p:cNvPr>
          <p:cNvSpPr txBox="1"/>
          <p:nvPr/>
        </p:nvSpPr>
        <p:spPr>
          <a:xfrm>
            <a:off x="5410575" y="3129413"/>
            <a:ext cx="1346909" cy="123111"/>
          </a:xfrm>
          <a:prstGeom prst="rect">
            <a:avLst/>
          </a:prstGeom>
          <a:solidFill>
            <a:schemeClr val="tx1"/>
          </a:solidFill>
        </p:spPr>
        <p:txBody>
          <a:bodyPr wrap="square" lIns="0" tIns="0" rIns="0" bIns="0" rtlCol="0">
            <a:spAutoFit/>
          </a:bodyPr>
          <a:lstStyle/>
          <a:p>
            <a:pPr algn="ctr"/>
            <a:r>
              <a:rPr lang="en-US" sz="800" dirty="0">
                <a:solidFill>
                  <a:schemeClr val="bg1"/>
                </a:solidFill>
                <a:latin typeface="Arial" panose="020B0604020202020204" pitchFamily="34" charset="0"/>
                <a:cs typeface="Arial" panose="020B0604020202020204" pitchFamily="34" charset="0"/>
              </a:rPr>
              <a:t>population decline</a:t>
            </a:r>
          </a:p>
        </p:txBody>
      </p:sp>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39209796-5476-42F9-EE1E-ED5AB7C5DC38}"/>
                  </a:ext>
                </a:extLst>
              </p:cNvPr>
              <p:cNvSpPr txBox="1"/>
              <p:nvPr/>
            </p:nvSpPr>
            <p:spPr>
              <a:xfrm>
                <a:off x="5921343" y="4046107"/>
                <a:ext cx="221223" cy="123111"/>
              </a:xfrm>
              <a:prstGeom prst="rect">
                <a:avLst/>
              </a:prstGeom>
              <a:solidFill>
                <a:schemeClr val="tx1"/>
              </a:solidFill>
              <a:ln>
                <a:noFill/>
              </a:ln>
            </p:spPr>
            <p:txBody>
              <a:bodyPr wrap="square" lIns="0" tIns="0" rIns="0" bIns="0" rtlCol="0">
                <a:spAutoFit/>
              </a:bodyPr>
              <a:lstStyle/>
              <a:p>
                <a14:m>
                  <m:oMath xmlns:m="http://schemas.openxmlformats.org/officeDocument/2006/math">
                    <m:r>
                      <a:rPr lang="en-US" sz="800" b="1" i="1" smtClean="0">
                        <a:solidFill>
                          <a:schemeClr val="bg1"/>
                        </a:solidFill>
                        <a:latin typeface="Cambria Math" charset="0"/>
                      </a:rPr>
                      <m:t>𝝀</m:t>
                    </m:r>
                  </m:oMath>
                </a14:m>
                <a:r>
                  <a:rPr lang="en-US" sz="800" b="1" i="1" dirty="0">
                    <a:solidFill>
                      <a:schemeClr val="bg1"/>
                    </a:solidFill>
                  </a:rPr>
                  <a:t> &lt; 1</a:t>
                </a:r>
                <a:endParaRPr lang="en-US" sz="800" dirty="0">
                  <a:solidFill>
                    <a:schemeClr val="bg1"/>
                  </a:solidFill>
                  <a:latin typeface="Arial" panose="020B0604020202020204" pitchFamily="34" charset="0"/>
                  <a:cs typeface="Arial" panose="020B0604020202020204" pitchFamily="34" charset="0"/>
                </a:endParaRPr>
              </a:p>
            </p:txBody>
          </p:sp>
        </mc:Choice>
        <mc:Fallback xmlns="">
          <p:sp>
            <p:nvSpPr>
              <p:cNvPr id="76" name="TextBox 75">
                <a:extLst>
                  <a:ext uri="{FF2B5EF4-FFF2-40B4-BE49-F238E27FC236}">
                    <a16:creationId xmlns:a16="http://schemas.microsoft.com/office/drawing/2014/main" id="{39209796-5476-42F9-EE1E-ED5AB7C5DC38}"/>
                  </a:ext>
                </a:extLst>
              </p:cNvPr>
              <p:cNvSpPr txBox="1">
                <a:spLocks noRot="1" noChangeAspect="1" noMove="1" noResize="1" noEditPoints="1" noAdjustHandles="1" noChangeArrowheads="1" noChangeShapeType="1" noTextEdit="1"/>
              </p:cNvSpPr>
              <p:nvPr/>
            </p:nvSpPr>
            <p:spPr>
              <a:xfrm>
                <a:off x="5921343" y="4046107"/>
                <a:ext cx="221223" cy="123111"/>
              </a:xfrm>
              <a:prstGeom prst="rect">
                <a:avLst/>
              </a:prstGeom>
              <a:blipFill>
                <a:blip r:embed="rId18"/>
                <a:stretch>
                  <a:fillRect l="-16667" t="-18182" r="-22222" b="-45455"/>
                </a:stretch>
              </a:blipFill>
              <a:ln>
                <a:noFill/>
              </a:ln>
            </p:spPr>
            <p:txBody>
              <a:bodyPr/>
              <a:lstStyle/>
              <a:p>
                <a:r>
                  <a:rPr lang="en-US">
                    <a:noFill/>
                  </a:rPr>
                  <a:t> </a:t>
                </a:r>
              </a:p>
            </p:txBody>
          </p:sp>
        </mc:Fallback>
      </mc:AlternateContent>
      <p:sp>
        <p:nvSpPr>
          <p:cNvPr id="77" name="TextBox 76">
            <a:extLst>
              <a:ext uri="{FF2B5EF4-FFF2-40B4-BE49-F238E27FC236}">
                <a16:creationId xmlns:a16="http://schemas.microsoft.com/office/drawing/2014/main" id="{3E44F6BC-C6A0-5DFD-7C40-606360AA3936}"/>
              </a:ext>
            </a:extLst>
          </p:cNvPr>
          <p:cNvSpPr txBox="1"/>
          <p:nvPr/>
        </p:nvSpPr>
        <p:spPr>
          <a:xfrm>
            <a:off x="5391167" y="3852947"/>
            <a:ext cx="1346909" cy="123111"/>
          </a:xfrm>
          <a:prstGeom prst="rect">
            <a:avLst/>
          </a:prstGeom>
          <a:solidFill>
            <a:schemeClr val="tx1"/>
          </a:solidFill>
        </p:spPr>
        <p:txBody>
          <a:bodyPr wrap="square" lIns="0" tIns="0" rIns="0" bIns="0" rtlCol="0">
            <a:spAutoFit/>
          </a:bodyPr>
          <a:lstStyle/>
          <a:p>
            <a:pPr algn="ctr"/>
            <a:r>
              <a:rPr lang="en-US" sz="800" dirty="0">
                <a:solidFill>
                  <a:schemeClr val="bg1"/>
                </a:solidFill>
                <a:latin typeface="Arial" panose="020B0604020202020204" pitchFamily="34" charset="0"/>
                <a:cs typeface="Arial" panose="020B0604020202020204" pitchFamily="34" charset="0"/>
              </a:rPr>
              <a:t>population decline</a:t>
            </a:r>
          </a:p>
        </p:txBody>
      </p: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AC863231-E374-3FE0-E509-9AB9E36ABB0E}"/>
                  </a:ext>
                </a:extLst>
              </p:cNvPr>
              <p:cNvSpPr txBox="1"/>
              <p:nvPr/>
            </p:nvSpPr>
            <p:spPr>
              <a:xfrm>
                <a:off x="5798219" y="4768222"/>
                <a:ext cx="221223" cy="123111"/>
              </a:xfrm>
              <a:prstGeom prst="rect">
                <a:avLst/>
              </a:prstGeom>
              <a:solidFill>
                <a:schemeClr val="tx1"/>
              </a:solidFill>
              <a:ln>
                <a:noFill/>
              </a:ln>
            </p:spPr>
            <p:txBody>
              <a:bodyPr wrap="square" lIns="0" tIns="0" rIns="0" bIns="0" rtlCol="0">
                <a:spAutoFit/>
              </a:bodyPr>
              <a:lstStyle/>
              <a:p>
                <a14:m>
                  <m:oMath xmlns:m="http://schemas.openxmlformats.org/officeDocument/2006/math">
                    <m:r>
                      <a:rPr lang="en-US" sz="800" b="1" i="1" smtClean="0">
                        <a:solidFill>
                          <a:schemeClr val="bg1"/>
                        </a:solidFill>
                        <a:latin typeface="Cambria Math" charset="0"/>
                      </a:rPr>
                      <m:t>𝝀</m:t>
                    </m:r>
                  </m:oMath>
                </a14:m>
                <a:r>
                  <a:rPr lang="en-US" sz="800" b="1" i="1" dirty="0">
                    <a:solidFill>
                      <a:schemeClr val="bg1"/>
                    </a:solidFill>
                  </a:rPr>
                  <a:t> &lt; 1</a:t>
                </a:r>
                <a:endParaRPr lang="en-US" sz="800" dirty="0">
                  <a:solidFill>
                    <a:schemeClr val="bg1"/>
                  </a:solidFill>
                  <a:latin typeface="Arial" panose="020B0604020202020204" pitchFamily="34" charset="0"/>
                  <a:cs typeface="Arial" panose="020B0604020202020204" pitchFamily="34" charset="0"/>
                </a:endParaRPr>
              </a:p>
            </p:txBody>
          </p:sp>
        </mc:Choice>
        <mc:Fallback xmlns="">
          <p:sp>
            <p:nvSpPr>
              <p:cNvPr id="78" name="TextBox 77">
                <a:extLst>
                  <a:ext uri="{FF2B5EF4-FFF2-40B4-BE49-F238E27FC236}">
                    <a16:creationId xmlns:a16="http://schemas.microsoft.com/office/drawing/2014/main" id="{AC863231-E374-3FE0-E509-9AB9E36ABB0E}"/>
                  </a:ext>
                </a:extLst>
              </p:cNvPr>
              <p:cNvSpPr txBox="1">
                <a:spLocks noRot="1" noChangeAspect="1" noMove="1" noResize="1" noEditPoints="1" noAdjustHandles="1" noChangeArrowheads="1" noChangeShapeType="1" noTextEdit="1"/>
              </p:cNvSpPr>
              <p:nvPr/>
            </p:nvSpPr>
            <p:spPr>
              <a:xfrm>
                <a:off x="5798219" y="4768222"/>
                <a:ext cx="221223" cy="123111"/>
              </a:xfrm>
              <a:prstGeom prst="rect">
                <a:avLst/>
              </a:prstGeom>
              <a:blipFill>
                <a:blip r:embed="rId19"/>
                <a:stretch>
                  <a:fillRect l="-16667" t="-20000" r="-22222" b="-60000"/>
                </a:stretch>
              </a:blipFill>
              <a:ln>
                <a:noFill/>
              </a:ln>
            </p:spPr>
            <p:txBody>
              <a:bodyPr/>
              <a:lstStyle/>
              <a:p>
                <a:r>
                  <a:rPr lang="en-US">
                    <a:noFill/>
                  </a:rPr>
                  <a:t> </a:t>
                </a:r>
              </a:p>
            </p:txBody>
          </p:sp>
        </mc:Fallback>
      </mc:AlternateContent>
      <p:sp>
        <p:nvSpPr>
          <p:cNvPr id="79" name="TextBox 78">
            <a:extLst>
              <a:ext uri="{FF2B5EF4-FFF2-40B4-BE49-F238E27FC236}">
                <a16:creationId xmlns:a16="http://schemas.microsoft.com/office/drawing/2014/main" id="{0EC7EEA4-DE79-AAFD-D3B9-57BC5AC9328A}"/>
              </a:ext>
            </a:extLst>
          </p:cNvPr>
          <p:cNvSpPr txBox="1"/>
          <p:nvPr/>
        </p:nvSpPr>
        <p:spPr>
          <a:xfrm>
            <a:off x="5268043" y="4575063"/>
            <a:ext cx="1466496" cy="123111"/>
          </a:xfrm>
          <a:prstGeom prst="rect">
            <a:avLst/>
          </a:prstGeom>
          <a:solidFill>
            <a:schemeClr val="tx1"/>
          </a:solidFill>
        </p:spPr>
        <p:txBody>
          <a:bodyPr wrap="square" lIns="0" tIns="0" rIns="0" bIns="0" rtlCol="0">
            <a:spAutoFit/>
          </a:bodyPr>
          <a:lstStyle/>
          <a:p>
            <a:pPr algn="ctr"/>
            <a:r>
              <a:rPr lang="en-US" sz="800" dirty="0">
                <a:solidFill>
                  <a:schemeClr val="bg1"/>
                </a:solidFill>
                <a:latin typeface="Arial" panose="020B0604020202020204" pitchFamily="34" charset="0"/>
                <a:cs typeface="Arial" panose="020B0604020202020204" pitchFamily="34" charset="0"/>
              </a:rPr>
              <a:t>population decline</a:t>
            </a:r>
          </a:p>
        </p:txBody>
      </p: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C89B69D7-9917-6E59-6959-F26EF89A1E21}"/>
                  </a:ext>
                </a:extLst>
              </p:cNvPr>
              <p:cNvSpPr txBox="1"/>
              <p:nvPr/>
            </p:nvSpPr>
            <p:spPr>
              <a:xfrm>
                <a:off x="5852250" y="5490765"/>
                <a:ext cx="221223" cy="123111"/>
              </a:xfrm>
              <a:prstGeom prst="rect">
                <a:avLst/>
              </a:prstGeom>
              <a:solidFill>
                <a:schemeClr val="tx1"/>
              </a:solidFill>
              <a:ln>
                <a:noFill/>
              </a:ln>
            </p:spPr>
            <p:txBody>
              <a:bodyPr wrap="square" lIns="0" tIns="0" rIns="0" bIns="0" rtlCol="0">
                <a:spAutoFit/>
              </a:bodyPr>
              <a:lstStyle/>
              <a:p>
                <a14:m>
                  <m:oMath xmlns:m="http://schemas.openxmlformats.org/officeDocument/2006/math">
                    <m:r>
                      <a:rPr lang="en-US" sz="800" b="1" i="1" smtClean="0">
                        <a:solidFill>
                          <a:schemeClr val="bg1"/>
                        </a:solidFill>
                        <a:latin typeface="Cambria Math" charset="0"/>
                      </a:rPr>
                      <m:t>𝝀</m:t>
                    </m:r>
                  </m:oMath>
                </a14:m>
                <a:r>
                  <a:rPr lang="en-US" sz="800" b="1" i="1" dirty="0">
                    <a:solidFill>
                      <a:schemeClr val="bg1"/>
                    </a:solidFill>
                  </a:rPr>
                  <a:t> &lt; 1</a:t>
                </a:r>
                <a:endParaRPr lang="en-US" sz="800" dirty="0">
                  <a:solidFill>
                    <a:schemeClr val="bg1"/>
                  </a:solidFill>
                  <a:latin typeface="Arial" panose="020B0604020202020204" pitchFamily="34" charset="0"/>
                  <a:cs typeface="Arial" panose="020B0604020202020204" pitchFamily="34" charset="0"/>
                </a:endParaRPr>
              </a:p>
            </p:txBody>
          </p:sp>
        </mc:Choice>
        <mc:Fallback xmlns="">
          <p:sp>
            <p:nvSpPr>
              <p:cNvPr id="80" name="TextBox 79">
                <a:extLst>
                  <a:ext uri="{FF2B5EF4-FFF2-40B4-BE49-F238E27FC236}">
                    <a16:creationId xmlns:a16="http://schemas.microsoft.com/office/drawing/2014/main" id="{C89B69D7-9917-6E59-6959-F26EF89A1E21}"/>
                  </a:ext>
                </a:extLst>
              </p:cNvPr>
              <p:cNvSpPr txBox="1">
                <a:spLocks noRot="1" noChangeAspect="1" noMove="1" noResize="1" noEditPoints="1" noAdjustHandles="1" noChangeArrowheads="1" noChangeShapeType="1" noTextEdit="1"/>
              </p:cNvSpPr>
              <p:nvPr/>
            </p:nvSpPr>
            <p:spPr>
              <a:xfrm>
                <a:off x="5852250" y="5490765"/>
                <a:ext cx="221223" cy="123111"/>
              </a:xfrm>
              <a:prstGeom prst="rect">
                <a:avLst/>
              </a:prstGeom>
              <a:blipFill>
                <a:blip r:embed="rId20"/>
                <a:stretch>
                  <a:fillRect l="-15789" t="-18182" r="-15789" b="-45455"/>
                </a:stretch>
              </a:blipFill>
              <a:ln>
                <a:noFill/>
              </a:ln>
            </p:spPr>
            <p:txBody>
              <a:bodyPr/>
              <a:lstStyle/>
              <a:p>
                <a:r>
                  <a:rPr lang="en-US">
                    <a:noFill/>
                  </a:rPr>
                  <a:t> </a:t>
                </a:r>
              </a:p>
            </p:txBody>
          </p:sp>
        </mc:Fallback>
      </mc:AlternateContent>
      <p:sp>
        <p:nvSpPr>
          <p:cNvPr id="81" name="TextBox 80">
            <a:extLst>
              <a:ext uri="{FF2B5EF4-FFF2-40B4-BE49-F238E27FC236}">
                <a16:creationId xmlns:a16="http://schemas.microsoft.com/office/drawing/2014/main" id="{B7C34715-E597-08D7-5A0C-49D88D61B045}"/>
              </a:ext>
            </a:extLst>
          </p:cNvPr>
          <p:cNvSpPr txBox="1"/>
          <p:nvPr/>
        </p:nvSpPr>
        <p:spPr>
          <a:xfrm>
            <a:off x="5322074" y="5297605"/>
            <a:ext cx="1346909" cy="123111"/>
          </a:xfrm>
          <a:prstGeom prst="rect">
            <a:avLst/>
          </a:prstGeom>
          <a:solidFill>
            <a:schemeClr val="tx1"/>
          </a:solidFill>
        </p:spPr>
        <p:txBody>
          <a:bodyPr wrap="square" lIns="0" tIns="0" rIns="0" bIns="0" rtlCol="0">
            <a:spAutoFit/>
          </a:bodyPr>
          <a:lstStyle/>
          <a:p>
            <a:pPr algn="ctr"/>
            <a:r>
              <a:rPr lang="en-US" sz="800" dirty="0">
                <a:solidFill>
                  <a:schemeClr val="bg1"/>
                </a:solidFill>
                <a:latin typeface="Arial" panose="020B0604020202020204" pitchFamily="34" charset="0"/>
                <a:cs typeface="Arial" panose="020B0604020202020204" pitchFamily="34" charset="0"/>
              </a:rPr>
              <a:t>population decline</a:t>
            </a:r>
          </a:p>
        </p:txBody>
      </p:sp>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815F030F-6462-454B-0DC4-5DD1F1E20982}"/>
                  </a:ext>
                </a:extLst>
              </p:cNvPr>
              <p:cNvSpPr txBox="1"/>
              <p:nvPr/>
            </p:nvSpPr>
            <p:spPr>
              <a:xfrm>
                <a:off x="5784634" y="6207511"/>
                <a:ext cx="232329" cy="123111"/>
              </a:xfrm>
              <a:prstGeom prst="rect">
                <a:avLst/>
              </a:prstGeom>
              <a:solidFill>
                <a:schemeClr val="tx1"/>
              </a:solidFill>
              <a:ln>
                <a:noFill/>
              </a:ln>
            </p:spPr>
            <p:txBody>
              <a:bodyPr wrap="square" lIns="0" tIns="0" rIns="0" bIns="0" rtlCol="0">
                <a:spAutoFit/>
              </a:bodyPr>
              <a:lstStyle/>
              <a:p>
                <a14:m>
                  <m:oMath xmlns:m="http://schemas.openxmlformats.org/officeDocument/2006/math">
                    <m:r>
                      <a:rPr lang="en-US" sz="800" b="1" i="1" smtClean="0">
                        <a:solidFill>
                          <a:schemeClr val="bg1"/>
                        </a:solidFill>
                        <a:latin typeface="Cambria Math" charset="0"/>
                      </a:rPr>
                      <m:t>𝝀</m:t>
                    </m:r>
                  </m:oMath>
                </a14:m>
                <a:r>
                  <a:rPr lang="en-US" sz="800" b="1" i="1" dirty="0">
                    <a:solidFill>
                      <a:schemeClr val="bg1"/>
                    </a:solidFill>
                  </a:rPr>
                  <a:t> &lt; 1</a:t>
                </a:r>
                <a:endParaRPr lang="en-US" sz="800" dirty="0">
                  <a:solidFill>
                    <a:schemeClr val="bg1"/>
                  </a:solidFill>
                  <a:latin typeface="Arial" panose="020B0604020202020204" pitchFamily="34" charset="0"/>
                  <a:cs typeface="Arial" panose="020B0604020202020204" pitchFamily="34" charset="0"/>
                </a:endParaRPr>
              </a:p>
            </p:txBody>
          </p:sp>
        </mc:Choice>
        <mc:Fallback xmlns="">
          <p:sp>
            <p:nvSpPr>
              <p:cNvPr id="82" name="TextBox 81">
                <a:extLst>
                  <a:ext uri="{FF2B5EF4-FFF2-40B4-BE49-F238E27FC236}">
                    <a16:creationId xmlns:a16="http://schemas.microsoft.com/office/drawing/2014/main" id="{815F030F-6462-454B-0DC4-5DD1F1E20982}"/>
                  </a:ext>
                </a:extLst>
              </p:cNvPr>
              <p:cNvSpPr txBox="1">
                <a:spLocks noRot="1" noChangeAspect="1" noMove="1" noResize="1" noEditPoints="1" noAdjustHandles="1" noChangeArrowheads="1" noChangeShapeType="1" noTextEdit="1"/>
              </p:cNvSpPr>
              <p:nvPr/>
            </p:nvSpPr>
            <p:spPr>
              <a:xfrm>
                <a:off x="5784634" y="6207511"/>
                <a:ext cx="232329" cy="123111"/>
              </a:xfrm>
              <a:prstGeom prst="rect">
                <a:avLst/>
              </a:prstGeom>
              <a:blipFill>
                <a:blip r:embed="rId21"/>
                <a:stretch>
                  <a:fillRect l="-15789" t="-9091" r="-15789" b="-54545"/>
                </a:stretch>
              </a:blipFill>
              <a:ln>
                <a:noFill/>
              </a:ln>
            </p:spPr>
            <p:txBody>
              <a:bodyPr/>
              <a:lstStyle/>
              <a:p>
                <a:r>
                  <a:rPr lang="en-US">
                    <a:noFill/>
                  </a:rPr>
                  <a:t> </a:t>
                </a:r>
              </a:p>
            </p:txBody>
          </p:sp>
        </mc:Fallback>
      </mc:AlternateContent>
      <p:sp>
        <p:nvSpPr>
          <p:cNvPr id="83" name="TextBox 82">
            <a:extLst>
              <a:ext uri="{FF2B5EF4-FFF2-40B4-BE49-F238E27FC236}">
                <a16:creationId xmlns:a16="http://schemas.microsoft.com/office/drawing/2014/main" id="{05905AD2-7351-3BCB-56E4-A1852EBDF2F0}"/>
              </a:ext>
            </a:extLst>
          </p:cNvPr>
          <p:cNvSpPr txBox="1"/>
          <p:nvPr/>
        </p:nvSpPr>
        <p:spPr>
          <a:xfrm>
            <a:off x="5254458" y="6014351"/>
            <a:ext cx="1414525" cy="123111"/>
          </a:xfrm>
          <a:prstGeom prst="rect">
            <a:avLst/>
          </a:prstGeom>
          <a:solidFill>
            <a:schemeClr val="tx1"/>
          </a:solidFill>
        </p:spPr>
        <p:txBody>
          <a:bodyPr wrap="square" lIns="0" tIns="0" rIns="0" bIns="0" rtlCol="0">
            <a:spAutoFit/>
          </a:bodyPr>
          <a:lstStyle/>
          <a:p>
            <a:pPr algn="ctr"/>
            <a:r>
              <a:rPr lang="en-US" sz="800" dirty="0">
                <a:solidFill>
                  <a:schemeClr val="bg1"/>
                </a:solidFill>
                <a:latin typeface="Arial" panose="020B0604020202020204" pitchFamily="34" charset="0"/>
                <a:cs typeface="Arial" panose="020B0604020202020204" pitchFamily="34" charset="0"/>
              </a:rPr>
              <a:t>population decline</a:t>
            </a:r>
          </a:p>
        </p:txBody>
      </p:sp>
      <mc:AlternateContent xmlns:mc="http://schemas.openxmlformats.org/markup-compatibility/2006" xmlns:a14="http://schemas.microsoft.com/office/drawing/2010/main">
        <mc:Choice Requires="a14">
          <p:sp>
            <p:nvSpPr>
              <p:cNvPr id="84" name="TextBox 83">
                <a:extLst>
                  <a:ext uri="{FF2B5EF4-FFF2-40B4-BE49-F238E27FC236}">
                    <a16:creationId xmlns:a16="http://schemas.microsoft.com/office/drawing/2014/main" id="{7EFE2E4C-2F28-D338-D426-9AE53761A58F}"/>
                  </a:ext>
                </a:extLst>
              </p:cNvPr>
              <p:cNvSpPr txBox="1"/>
              <p:nvPr/>
            </p:nvSpPr>
            <p:spPr>
              <a:xfrm>
                <a:off x="1700739" y="2499739"/>
                <a:ext cx="231068" cy="123111"/>
              </a:xfrm>
              <a:prstGeom prst="rect">
                <a:avLst/>
              </a:prstGeom>
              <a:noFill/>
              <a:ln>
                <a:noFill/>
              </a:ln>
            </p:spPr>
            <p:txBody>
              <a:bodyPr wrap="square" lIns="0" tIns="0" rIns="0" bIns="0" rtlCol="0">
                <a:spAutoFit/>
              </a:bodyPr>
              <a:lstStyle/>
              <a:p>
                <a14:m>
                  <m:oMath xmlns:m="http://schemas.openxmlformats.org/officeDocument/2006/math">
                    <m:r>
                      <a:rPr lang="en-US" sz="800" b="1" i="1" smtClean="0">
                        <a:solidFill>
                          <a:schemeClr val="tx1"/>
                        </a:solidFill>
                        <a:latin typeface="Cambria Math" charset="0"/>
                      </a:rPr>
                      <m:t>𝝀</m:t>
                    </m:r>
                  </m:oMath>
                </a14:m>
                <a:r>
                  <a:rPr lang="en-US" sz="800" b="1" i="1" dirty="0">
                    <a:solidFill>
                      <a:schemeClr val="tx1"/>
                    </a:solidFill>
                  </a:rPr>
                  <a:t> &gt; 1</a:t>
                </a:r>
                <a:endParaRPr lang="en-US" sz="800" dirty="0">
                  <a:solidFill>
                    <a:schemeClr val="tx1"/>
                  </a:solidFill>
                  <a:latin typeface="Arial" panose="020B0604020202020204" pitchFamily="34" charset="0"/>
                  <a:cs typeface="Arial" panose="020B0604020202020204" pitchFamily="34" charset="0"/>
                </a:endParaRPr>
              </a:p>
            </p:txBody>
          </p:sp>
        </mc:Choice>
        <mc:Fallback xmlns="">
          <p:sp>
            <p:nvSpPr>
              <p:cNvPr id="84" name="TextBox 83">
                <a:extLst>
                  <a:ext uri="{FF2B5EF4-FFF2-40B4-BE49-F238E27FC236}">
                    <a16:creationId xmlns:a16="http://schemas.microsoft.com/office/drawing/2014/main" id="{7EFE2E4C-2F28-D338-D426-9AE53761A58F}"/>
                  </a:ext>
                </a:extLst>
              </p:cNvPr>
              <p:cNvSpPr txBox="1">
                <a:spLocks noRot="1" noChangeAspect="1" noMove="1" noResize="1" noEditPoints="1" noAdjustHandles="1" noChangeArrowheads="1" noChangeShapeType="1" noTextEdit="1"/>
              </p:cNvSpPr>
              <p:nvPr/>
            </p:nvSpPr>
            <p:spPr>
              <a:xfrm>
                <a:off x="1700739" y="2499739"/>
                <a:ext cx="231068" cy="123111"/>
              </a:xfrm>
              <a:prstGeom prst="rect">
                <a:avLst/>
              </a:prstGeom>
              <a:blipFill>
                <a:blip r:embed="rId22"/>
                <a:stretch>
                  <a:fillRect l="-15000" t="-18182" r="-15000" b="-54545"/>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5" name="TextBox 84">
                <a:extLst>
                  <a:ext uri="{FF2B5EF4-FFF2-40B4-BE49-F238E27FC236}">
                    <a16:creationId xmlns:a16="http://schemas.microsoft.com/office/drawing/2014/main" id="{A5040CCF-6A88-E80E-C3C8-40171E675893}"/>
                  </a:ext>
                </a:extLst>
              </p:cNvPr>
              <p:cNvSpPr txBox="1"/>
              <p:nvPr/>
            </p:nvSpPr>
            <p:spPr>
              <a:xfrm>
                <a:off x="1695333" y="3252524"/>
                <a:ext cx="231068" cy="123111"/>
              </a:xfrm>
              <a:prstGeom prst="rect">
                <a:avLst/>
              </a:prstGeom>
              <a:noFill/>
              <a:ln>
                <a:noFill/>
              </a:ln>
            </p:spPr>
            <p:txBody>
              <a:bodyPr wrap="square" lIns="0" tIns="0" rIns="0" bIns="0" rtlCol="0">
                <a:spAutoFit/>
              </a:bodyPr>
              <a:lstStyle/>
              <a:p>
                <a14:m>
                  <m:oMath xmlns:m="http://schemas.openxmlformats.org/officeDocument/2006/math">
                    <m:r>
                      <a:rPr lang="en-US" sz="800" b="1" i="1" smtClean="0">
                        <a:solidFill>
                          <a:schemeClr val="tx1"/>
                        </a:solidFill>
                        <a:latin typeface="Cambria Math" charset="0"/>
                      </a:rPr>
                      <m:t>𝝀</m:t>
                    </m:r>
                  </m:oMath>
                </a14:m>
                <a:r>
                  <a:rPr lang="en-US" sz="800" b="1" i="1" dirty="0">
                    <a:solidFill>
                      <a:schemeClr val="tx1"/>
                    </a:solidFill>
                  </a:rPr>
                  <a:t> &gt; 1</a:t>
                </a:r>
                <a:endParaRPr lang="en-US" sz="800" dirty="0">
                  <a:solidFill>
                    <a:schemeClr val="tx1"/>
                  </a:solidFill>
                  <a:latin typeface="Arial" panose="020B0604020202020204" pitchFamily="34" charset="0"/>
                  <a:cs typeface="Arial" panose="020B0604020202020204" pitchFamily="34" charset="0"/>
                </a:endParaRPr>
              </a:p>
            </p:txBody>
          </p:sp>
        </mc:Choice>
        <mc:Fallback xmlns="">
          <p:sp>
            <p:nvSpPr>
              <p:cNvPr id="85" name="TextBox 84">
                <a:extLst>
                  <a:ext uri="{FF2B5EF4-FFF2-40B4-BE49-F238E27FC236}">
                    <a16:creationId xmlns:a16="http://schemas.microsoft.com/office/drawing/2014/main" id="{A5040CCF-6A88-E80E-C3C8-40171E675893}"/>
                  </a:ext>
                </a:extLst>
              </p:cNvPr>
              <p:cNvSpPr txBox="1">
                <a:spLocks noRot="1" noChangeAspect="1" noMove="1" noResize="1" noEditPoints="1" noAdjustHandles="1" noChangeArrowheads="1" noChangeShapeType="1" noTextEdit="1"/>
              </p:cNvSpPr>
              <p:nvPr/>
            </p:nvSpPr>
            <p:spPr>
              <a:xfrm>
                <a:off x="1695333" y="3252524"/>
                <a:ext cx="231068" cy="123111"/>
              </a:xfrm>
              <a:prstGeom prst="rect">
                <a:avLst/>
              </a:prstGeom>
              <a:blipFill>
                <a:blip r:embed="rId15"/>
                <a:stretch>
                  <a:fillRect l="-15789" t="-20000" r="-15789" b="-60000"/>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FAAAF287-801E-74CB-5068-8B717F95FA60}"/>
                  </a:ext>
                </a:extLst>
              </p:cNvPr>
              <p:cNvSpPr txBox="1"/>
              <p:nvPr/>
            </p:nvSpPr>
            <p:spPr>
              <a:xfrm>
                <a:off x="1861788" y="3975517"/>
                <a:ext cx="231068" cy="123111"/>
              </a:xfrm>
              <a:prstGeom prst="rect">
                <a:avLst/>
              </a:prstGeom>
              <a:noFill/>
              <a:ln>
                <a:noFill/>
              </a:ln>
            </p:spPr>
            <p:txBody>
              <a:bodyPr wrap="square" lIns="0" tIns="0" rIns="0" bIns="0" rtlCol="0">
                <a:spAutoFit/>
              </a:bodyPr>
              <a:lstStyle/>
              <a:p>
                <a14:m>
                  <m:oMath xmlns:m="http://schemas.openxmlformats.org/officeDocument/2006/math">
                    <m:r>
                      <a:rPr lang="en-US" sz="800" b="1" i="1" smtClean="0">
                        <a:solidFill>
                          <a:schemeClr val="tx1"/>
                        </a:solidFill>
                        <a:latin typeface="Cambria Math" charset="0"/>
                      </a:rPr>
                      <m:t>𝝀</m:t>
                    </m:r>
                  </m:oMath>
                </a14:m>
                <a:r>
                  <a:rPr lang="en-US" sz="800" b="1" i="1" dirty="0">
                    <a:solidFill>
                      <a:schemeClr val="tx1"/>
                    </a:solidFill>
                  </a:rPr>
                  <a:t> &gt; 1</a:t>
                </a:r>
                <a:endParaRPr lang="en-US" sz="800" dirty="0">
                  <a:solidFill>
                    <a:schemeClr val="tx1"/>
                  </a:solidFill>
                  <a:latin typeface="Arial" panose="020B0604020202020204" pitchFamily="34" charset="0"/>
                  <a:cs typeface="Arial" panose="020B0604020202020204" pitchFamily="34" charset="0"/>
                </a:endParaRPr>
              </a:p>
            </p:txBody>
          </p:sp>
        </mc:Choice>
        <mc:Fallback xmlns="">
          <p:sp>
            <p:nvSpPr>
              <p:cNvPr id="86" name="TextBox 85">
                <a:extLst>
                  <a:ext uri="{FF2B5EF4-FFF2-40B4-BE49-F238E27FC236}">
                    <a16:creationId xmlns:a16="http://schemas.microsoft.com/office/drawing/2014/main" id="{FAAAF287-801E-74CB-5068-8B717F95FA60}"/>
                  </a:ext>
                </a:extLst>
              </p:cNvPr>
              <p:cNvSpPr txBox="1">
                <a:spLocks noRot="1" noChangeAspect="1" noMove="1" noResize="1" noEditPoints="1" noAdjustHandles="1" noChangeArrowheads="1" noChangeShapeType="1" noTextEdit="1"/>
              </p:cNvSpPr>
              <p:nvPr/>
            </p:nvSpPr>
            <p:spPr>
              <a:xfrm>
                <a:off x="1861788" y="3975517"/>
                <a:ext cx="231068" cy="123111"/>
              </a:xfrm>
              <a:prstGeom prst="rect">
                <a:avLst/>
              </a:prstGeom>
              <a:blipFill>
                <a:blip r:embed="rId23"/>
                <a:stretch>
                  <a:fillRect l="-15789" t="-9091" r="-15789" b="-54545"/>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8CC8A182-577D-DD10-32F3-72CCE85C8A30}"/>
                  </a:ext>
                </a:extLst>
              </p:cNvPr>
              <p:cNvSpPr txBox="1"/>
              <p:nvPr/>
            </p:nvSpPr>
            <p:spPr>
              <a:xfrm>
                <a:off x="1669091" y="4726272"/>
                <a:ext cx="231068" cy="123111"/>
              </a:xfrm>
              <a:prstGeom prst="rect">
                <a:avLst/>
              </a:prstGeom>
              <a:noFill/>
              <a:ln>
                <a:noFill/>
              </a:ln>
            </p:spPr>
            <p:txBody>
              <a:bodyPr wrap="square" lIns="0" tIns="0" rIns="0" bIns="0" rtlCol="0">
                <a:spAutoFit/>
              </a:bodyPr>
              <a:lstStyle/>
              <a:p>
                <a14:m>
                  <m:oMath xmlns:m="http://schemas.openxmlformats.org/officeDocument/2006/math">
                    <m:r>
                      <a:rPr lang="en-US" sz="800" b="1" i="1" smtClean="0">
                        <a:solidFill>
                          <a:schemeClr val="tx1"/>
                        </a:solidFill>
                        <a:latin typeface="Cambria Math" charset="0"/>
                      </a:rPr>
                      <m:t>𝝀</m:t>
                    </m:r>
                  </m:oMath>
                </a14:m>
                <a:r>
                  <a:rPr lang="en-US" sz="800" b="1" i="1" dirty="0">
                    <a:solidFill>
                      <a:schemeClr val="tx1"/>
                    </a:solidFill>
                  </a:rPr>
                  <a:t> &gt; 1</a:t>
                </a:r>
                <a:endParaRPr lang="en-US" sz="800" dirty="0">
                  <a:solidFill>
                    <a:schemeClr val="tx1"/>
                  </a:solidFill>
                  <a:latin typeface="Arial" panose="020B0604020202020204" pitchFamily="34" charset="0"/>
                  <a:cs typeface="Arial" panose="020B0604020202020204" pitchFamily="34" charset="0"/>
                </a:endParaRPr>
              </a:p>
            </p:txBody>
          </p:sp>
        </mc:Choice>
        <mc:Fallback xmlns="">
          <p:sp>
            <p:nvSpPr>
              <p:cNvPr id="87" name="TextBox 86">
                <a:extLst>
                  <a:ext uri="{FF2B5EF4-FFF2-40B4-BE49-F238E27FC236}">
                    <a16:creationId xmlns:a16="http://schemas.microsoft.com/office/drawing/2014/main" id="{8CC8A182-577D-DD10-32F3-72CCE85C8A30}"/>
                  </a:ext>
                </a:extLst>
              </p:cNvPr>
              <p:cNvSpPr txBox="1">
                <a:spLocks noRot="1" noChangeAspect="1" noMove="1" noResize="1" noEditPoints="1" noAdjustHandles="1" noChangeArrowheads="1" noChangeShapeType="1" noTextEdit="1"/>
              </p:cNvSpPr>
              <p:nvPr/>
            </p:nvSpPr>
            <p:spPr>
              <a:xfrm>
                <a:off x="1669091" y="4726272"/>
                <a:ext cx="231068" cy="123111"/>
              </a:xfrm>
              <a:prstGeom prst="rect">
                <a:avLst/>
              </a:prstGeom>
              <a:blipFill>
                <a:blip r:embed="rId15"/>
                <a:stretch>
                  <a:fillRect l="-15789" t="-18182" r="-15789" b="-45455"/>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A99273D1-AB46-F1AC-EB25-A8E81F5C8E92}"/>
                  </a:ext>
                </a:extLst>
              </p:cNvPr>
              <p:cNvSpPr txBox="1"/>
              <p:nvPr/>
            </p:nvSpPr>
            <p:spPr>
              <a:xfrm>
                <a:off x="1893958" y="5421540"/>
                <a:ext cx="231068" cy="123111"/>
              </a:xfrm>
              <a:prstGeom prst="rect">
                <a:avLst/>
              </a:prstGeom>
              <a:noFill/>
              <a:ln>
                <a:noFill/>
              </a:ln>
            </p:spPr>
            <p:txBody>
              <a:bodyPr wrap="square" lIns="0" tIns="0" rIns="0" bIns="0" rtlCol="0">
                <a:spAutoFit/>
              </a:bodyPr>
              <a:lstStyle/>
              <a:p>
                <a14:m>
                  <m:oMath xmlns:m="http://schemas.openxmlformats.org/officeDocument/2006/math">
                    <m:r>
                      <a:rPr lang="en-US" sz="800" b="1" i="1" smtClean="0">
                        <a:solidFill>
                          <a:schemeClr val="tx1"/>
                        </a:solidFill>
                        <a:latin typeface="Cambria Math" charset="0"/>
                      </a:rPr>
                      <m:t>𝝀</m:t>
                    </m:r>
                  </m:oMath>
                </a14:m>
                <a:r>
                  <a:rPr lang="en-US" sz="800" b="1" i="1" dirty="0">
                    <a:solidFill>
                      <a:schemeClr val="tx1"/>
                    </a:solidFill>
                  </a:rPr>
                  <a:t> &gt; 1</a:t>
                </a:r>
                <a:endParaRPr lang="en-US" sz="800" dirty="0">
                  <a:solidFill>
                    <a:schemeClr val="tx1"/>
                  </a:solidFill>
                  <a:latin typeface="Arial" panose="020B0604020202020204" pitchFamily="34" charset="0"/>
                  <a:cs typeface="Arial" panose="020B0604020202020204" pitchFamily="34" charset="0"/>
                </a:endParaRPr>
              </a:p>
            </p:txBody>
          </p:sp>
        </mc:Choice>
        <mc:Fallback xmlns="">
          <p:sp>
            <p:nvSpPr>
              <p:cNvPr id="88" name="TextBox 87">
                <a:extLst>
                  <a:ext uri="{FF2B5EF4-FFF2-40B4-BE49-F238E27FC236}">
                    <a16:creationId xmlns:a16="http://schemas.microsoft.com/office/drawing/2014/main" id="{A99273D1-AB46-F1AC-EB25-A8E81F5C8E92}"/>
                  </a:ext>
                </a:extLst>
              </p:cNvPr>
              <p:cNvSpPr txBox="1">
                <a:spLocks noRot="1" noChangeAspect="1" noMove="1" noResize="1" noEditPoints="1" noAdjustHandles="1" noChangeArrowheads="1" noChangeShapeType="1" noTextEdit="1"/>
              </p:cNvSpPr>
              <p:nvPr/>
            </p:nvSpPr>
            <p:spPr>
              <a:xfrm>
                <a:off x="1893958" y="5421540"/>
                <a:ext cx="231068" cy="123111"/>
              </a:xfrm>
              <a:prstGeom prst="rect">
                <a:avLst/>
              </a:prstGeom>
              <a:blipFill>
                <a:blip r:embed="rId24"/>
                <a:stretch>
                  <a:fillRect l="-21053" t="-9091" r="-15789" b="-54545"/>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5DDA7E1A-D189-E988-F341-F5AA26E9B5EE}"/>
                  </a:ext>
                </a:extLst>
              </p:cNvPr>
              <p:cNvSpPr txBox="1"/>
              <p:nvPr/>
            </p:nvSpPr>
            <p:spPr>
              <a:xfrm>
                <a:off x="1689006" y="6132074"/>
                <a:ext cx="231068" cy="123111"/>
              </a:xfrm>
              <a:prstGeom prst="rect">
                <a:avLst/>
              </a:prstGeom>
              <a:noFill/>
              <a:ln>
                <a:noFill/>
              </a:ln>
            </p:spPr>
            <p:txBody>
              <a:bodyPr wrap="square" lIns="0" tIns="0" rIns="0" bIns="0" rtlCol="0">
                <a:spAutoFit/>
              </a:bodyPr>
              <a:lstStyle/>
              <a:p>
                <a14:m>
                  <m:oMath xmlns:m="http://schemas.openxmlformats.org/officeDocument/2006/math">
                    <m:r>
                      <a:rPr lang="en-US" sz="800" b="1" i="1" smtClean="0">
                        <a:solidFill>
                          <a:schemeClr val="tx1"/>
                        </a:solidFill>
                        <a:latin typeface="Cambria Math" charset="0"/>
                      </a:rPr>
                      <m:t>𝝀</m:t>
                    </m:r>
                  </m:oMath>
                </a14:m>
                <a:r>
                  <a:rPr lang="en-US" sz="800" b="1" i="1" dirty="0">
                    <a:solidFill>
                      <a:schemeClr val="tx1"/>
                    </a:solidFill>
                  </a:rPr>
                  <a:t> &gt; 1</a:t>
                </a:r>
                <a:endParaRPr lang="en-US" sz="800" dirty="0">
                  <a:solidFill>
                    <a:schemeClr val="tx1"/>
                  </a:solidFill>
                  <a:latin typeface="Arial" panose="020B0604020202020204" pitchFamily="34" charset="0"/>
                  <a:cs typeface="Arial" panose="020B0604020202020204" pitchFamily="34" charset="0"/>
                </a:endParaRPr>
              </a:p>
            </p:txBody>
          </p:sp>
        </mc:Choice>
        <mc:Fallback xmlns="">
          <p:sp>
            <p:nvSpPr>
              <p:cNvPr id="89" name="TextBox 88">
                <a:extLst>
                  <a:ext uri="{FF2B5EF4-FFF2-40B4-BE49-F238E27FC236}">
                    <a16:creationId xmlns:a16="http://schemas.microsoft.com/office/drawing/2014/main" id="{5DDA7E1A-D189-E988-F341-F5AA26E9B5EE}"/>
                  </a:ext>
                </a:extLst>
              </p:cNvPr>
              <p:cNvSpPr txBox="1">
                <a:spLocks noRot="1" noChangeAspect="1" noMove="1" noResize="1" noEditPoints="1" noAdjustHandles="1" noChangeArrowheads="1" noChangeShapeType="1" noTextEdit="1"/>
              </p:cNvSpPr>
              <p:nvPr/>
            </p:nvSpPr>
            <p:spPr>
              <a:xfrm>
                <a:off x="1689006" y="6132074"/>
                <a:ext cx="231068" cy="123111"/>
              </a:xfrm>
              <a:prstGeom prst="rect">
                <a:avLst/>
              </a:prstGeom>
              <a:blipFill>
                <a:blip r:embed="rId25"/>
                <a:stretch>
                  <a:fillRect l="-15000" t="-18182" r="-15000" b="-54545"/>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261916235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834060-CD14-69BA-0643-7FCF1C31F5BC}"/>
            </a:ext>
          </a:extLst>
        </p:cNvPr>
        <p:cNvGrpSpPr/>
        <p:nvPr/>
      </p:nvGrpSpPr>
      <p:grpSpPr>
        <a:xfrm>
          <a:off x="0" y="0"/>
          <a:ext cx="0" cy="0"/>
          <a:chOff x="0" y="0"/>
          <a:chExt cx="0" cy="0"/>
        </a:xfrm>
      </p:grpSpPr>
      <p:grpSp>
        <p:nvGrpSpPr>
          <p:cNvPr id="51" name="Group 50">
            <a:extLst>
              <a:ext uri="{FF2B5EF4-FFF2-40B4-BE49-F238E27FC236}">
                <a16:creationId xmlns:a16="http://schemas.microsoft.com/office/drawing/2014/main" id="{F61B1A51-817A-668D-AC74-E1C57DD31D3F}"/>
              </a:ext>
            </a:extLst>
          </p:cNvPr>
          <p:cNvGrpSpPr/>
          <p:nvPr/>
        </p:nvGrpSpPr>
        <p:grpSpPr>
          <a:xfrm>
            <a:off x="7847342" y="122634"/>
            <a:ext cx="2682263" cy="1908063"/>
            <a:chOff x="6037801" y="0"/>
            <a:chExt cx="3029177" cy="2186833"/>
          </a:xfrm>
        </p:grpSpPr>
        <p:pic>
          <p:nvPicPr>
            <p:cNvPr id="52" name="Picture 51">
              <a:extLst>
                <a:ext uri="{FF2B5EF4-FFF2-40B4-BE49-F238E27FC236}">
                  <a16:creationId xmlns:a16="http://schemas.microsoft.com/office/drawing/2014/main" id="{32388526-E712-6A2B-639A-9FE6FC0B4B10}"/>
                </a:ext>
              </a:extLst>
            </p:cNvPr>
            <p:cNvPicPr>
              <a:picLocks noChangeAspect="1"/>
            </p:cNvPicPr>
            <p:nvPr/>
          </p:nvPicPr>
          <p:blipFill>
            <a:blip r:embed="rId3"/>
            <a:stretch>
              <a:fillRect/>
            </a:stretch>
          </p:blipFill>
          <p:spPr>
            <a:xfrm>
              <a:off x="6037801" y="330398"/>
              <a:ext cx="594069" cy="1165860"/>
            </a:xfrm>
            <a:prstGeom prst="rect">
              <a:avLst/>
            </a:prstGeom>
          </p:spPr>
        </p:pic>
        <p:sp>
          <p:nvSpPr>
            <p:cNvPr id="53" name="Oval 52">
              <a:extLst>
                <a:ext uri="{FF2B5EF4-FFF2-40B4-BE49-F238E27FC236}">
                  <a16:creationId xmlns:a16="http://schemas.microsoft.com/office/drawing/2014/main" id="{58790F12-A5A2-DF7A-E7A4-BE38B673FC34}"/>
                </a:ext>
              </a:extLst>
            </p:cNvPr>
            <p:cNvSpPr/>
            <p:nvPr/>
          </p:nvSpPr>
          <p:spPr>
            <a:xfrm>
              <a:off x="6431044" y="500562"/>
              <a:ext cx="325120" cy="32512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5" name="Straight Connector 54">
              <a:extLst>
                <a:ext uri="{FF2B5EF4-FFF2-40B4-BE49-F238E27FC236}">
                  <a16:creationId xmlns:a16="http://schemas.microsoft.com/office/drawing/2014/main" id="{42098D54-C618-6D04-E656-E431757AC4DA}"/>
                </a:ext>
              </a:extLst>
            </p:cNvPr>
            <p:cNvCxnSpPr>
              <a:cxnSpLocks/>
              <a:stCxn id="53" idx="7"/>
            </p:cNvCxnSpPr>
            <p:nvPr/>
          </p:nvCxnSpPr>
          <p:spPr>
            <a:xfrm flipV="1">
              <a:off x="6708551" y="60181"/>
              <a:ext cx="279725" cy="487994"/>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0232EB2A-EFAF-78FD-90E6-49BB4C4F21C8}"/>
                </a:ext>
              </a:extLst>
            </p:cNvPr>
            <p:cNvCxnSpPr>
              <a:cxnSpLocks/>
            </p:cNvCxnSpPr>
            <p:nvPr/>
          </p:nvCxnSpPr>
          <p:spPr>
            <a:xfrm>
              <a:off x="6656569" y="797543"/>
              <a:ext cx="327372" cy="138929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57" name="Rectangle 56">
              <a:extLst>
                <a:ext uri="{FF2B5EF4-FFF2-40B4-BE49-F238E27FC236}">
                  <a16:creationId xmlns:a16="http://schemas.microsoft.com/office/drawing/2014/main" id="{EFB18DAF-A9FD-D8E3-71AF-02CA3F3B7C75}"/>
                </a:ext>
              </a:extLst>
            </p:cNvPr>
            <p:cNvSpPr/>
            <p:nvPr/>
          </p:nvSpPr>
          <p:spPr>
            <a:xfrm>
              <a:off x="6988278" y="0"/>
              <a:ext cx="2078700" cy="2186833"/>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extBox 1">
            <a:extLst>
              <a:ext uri="{FF2B5EF4-FFF2-40B4-BE49-F238E27FC236}">
                <a16:creationId xmlns:a16="http://schemas.microsoft.com/office/drawing/2014/main" id="{282F8BF0-1C34-D763-5819-82601685776B}"/>
              </a:ext>
            </a:extLst>
          </p:cNvPr>
          <p:cNvSpPr txBox="1"/>
          <p:nvPr/>
        </p:nvSpPr>
        <p:spPr>
          <a:xfrm>
            <a:off x="6875290" y="6492875"/>
            <a:ext cx="5316710" cy="369332"/>
          </a:xfrm>
          <a:prstGeom prst="rect">
            <a:avLst/>
          </a:prstGeom>
          <a:noFill/>
        </p:spPr>
        <p:txBody>
          <a:bodyPr wrap="square" rtlCol="0">
            <a:spAutoFit/>
          </a:bodyPr>
          <a:lstStyle/>
          <a:p>
            <a:pPr algn="r"/>
            <a:r>
              <a:rPr lang="en-US" dirty="0">
                <a:cs typeface="Franklin Gothic Medium"/>
              </a:rPr>
              <a:t>Brook et al. 2018. </a:t>
            </a:r>
            <a:r>
              <a:rPr lang="en-US" i="1" dirty="0">
                <a:cs typeface="Franklin Gothic Medium"/>
              </a:rPr>
              <a:t>Conservation Biology.</a:t>
            </a:r>
            <a:r>
              <a:rPr lang="en-US" dirty="0">
                <a:cs typeface="Franklin Gothic Medium"/>
              </a:rPr>
              <a:t> </a:t>
            </a:r>
            <a:endParaRPr lang="en-US" dirty="0">
              <a:latin typeface="+mj-lt"/>
              <a:cs typeface="Franklin Gothic Medium"/>
            </a:endParaRPr>
          </a:p>
        </p:txBody>
      </p:sp>
      <p:pic>
        <p:nvPicPr>
          <p:cNvPr id="4" name="Picture 3">
            <a:extLst>
              <a:ext uri="{FF2B5EF4-FFF2-40B4-BE49-F238E27FC236}">
                <a16:creationId xmlns:a16="http://schemas.microsoft.com/office/drawing/2014/main" id="{F3EC8800-7020-6494-C81D-24F5E25BC46A}"/>
              </a:ext>
            </a:extLst>
          </p:cNvPr>
          <p:cNvPicPr>
            <a:picLocks noChangeAspect="1"/>
          </p:cNvPicPr>
          <p:nvPr/>
        </p:nvPicPr>
        <p:blipFill rotWithShape="1">
          <a:blip r:embed="rId4"/>
          <a:srcRect l="19430" t="13650" r="13319" b="16183"/>
          <a:stretch/>
        </p:blipFill>
        <p:spPr>
          <a:xfrm>
            <a:off x="8685126" y="170759"/>
            <a:ext cx="1840639" cy="1818035"/>
          </a:xfrm>
          <a:prstGeom prst="rect">
            <a:avLst/>
          </a:prstGeom>
        </p:spPr>
      </p:pic>
      <p:grpSp>
        <p:nvGrpSpPr>
          <p:cNvPr id="5" name="Group 4">
            <a:extLst>
              <a:ext uri="{FF2B5EF4-FFF2-40B4-BE49-F238E27FC236}">
                <a16:creationId xmlns:a16="http://schemas.microsoft.com/office/drawing/2014/main" id="{233871B9-41F5-C7CF-04DC-4C83BEA79CA0}"/>
              </a:ext>
            </a:extLst>
          </p:cNvPr>
          <p:cNvGrpSpPr/>
          <p:nvPr/>
        </p:nvGrpSpPr>
        <p:grpSpPr>
          <a:xfrm>
            <a:off x="14781" y="1424603"/>
            <a:ext cx="7347134" cy="5434974"/>
            <a:chOff x="-100174" y="1327717"/>
            <a:chExt cx="5601346" cy="4463085"/>
          </a:xfrm>
        </p:grpSpPr>
        <p:pic>
          <p:nvPicPr>
            <p:cNvPr id="6" name="Picture 5">
              <a:extLst>
                <a:ext uri="{FF2B5EF4-FFF2-40B4-BE49-F238E27FC236}">
                  <a16:creationId xmlns:a16="http://schemas.microsoft.com/office/drawing/2014/main" id="{48B08D94-9613-5F5A-C858-9BC143535E09}"/>
                </a:ext>
              </a:extLst>
            </p:cNvPr>
            <p:cNvPicPr>
              <a:picLocks noChangeAspect="1"/>
            </p:cNvPicPr>
            <p:nvPr/>
          </p:nvPicPr>
          <p:blipFill rotWithShape="1">
            <a:blip r:embed="rId5"/>
            <a:srcRect l="236" t="39195" r="96897" b="42831"/>
            <a:stretch/>
          </p:blipFill>
          <p:spPr>
            <a:xfrm rot="10800000">
              <a:off x="5353780" y="2748696"/>
              <a:ext cx="147392" cy="1245704"/>
            </a:xfrm>
            <a:prstGeom prst="rect">
              <a:avLst/>
            </a:prstGeom>
          </p:spPr>
        </p:pic>
        <p:grpSp>
          <p:nvGrpSpPr>
            <p:cNvPr id="7" name="Group 6">
              <a:extLst>
                <a:ext uri="{FF2B5EF4-FFF2-40B4-BE49-F238E27FC236}">
                  <a16:creationId xmlns:a16="http://schemas.microsoft.com/office/drawing/2014/main" id="{4AA6D061-D316-77B1-079B-4A4762FAAD71}"/>
                </a:ext>
              </a:extLst>
            </p:cNvPr>
            <p:cNvGrpSpPr/>
            <p:nvPr/>
          </p:nvGrpSpPr>
          <p:grpSpPr>
            <a:xfrm>
              <a:off x="-100174" y="1327717"/>
              <a:ext cx="5440645" cy="4463085"/>
              <a:chOff x="-67993" y="2378595"/>
              <a:chExt cx="5440645" cy="4463085"/>
            </a:xfrm>
          </p:grpSpPr>
          <p:grpSp>
            <p:nvGrpSpPr>
              <p:cNvPr id="8" name="Group 7">
                <a:extLst>
                  <a:ext uri="{FF2B5EF4-FFF2-40B4-BE49-F238E27FC236}">
                    <a16:creationId xmlns:a16="http://schemas.microsoft.com/office/drawing/2014/main" id="{E92D13C6-998E-5111-5943-128D68A5488C}"/>
                  </a:ext>
                </a:extLst>
              </p:cNvPr>
              <p:cNvGrpSpPr/>
              <p:nvPr/>
            </p:nvGrpSpPr>
            <p:grpSpPr>
              <a:xfrm>
                <a:off x="-54345" y="5362006"/>
                <a:ext cx="5426997" cy="1479674"/>
                <a:chOff x="-54345" y="5362006"/>
                <a:chExt cx="5426997" cy="1479674"/>
              </a:xfrm>
            </p:grpSpPr>
            <p:pic>
              <p:nvPicPr>
                <p:cNvPr id="30" name="Picture 29" descr="A screenshot of a computer&#10;&#10;Description automatically generated">
                  <a:extLst>
                    <a:ext uri="{FF2B5EF4-FFF2-40B4-BE49-F238E27FC236}">
                      <a16:creationId xmlns:a16="http://schemas.microsoft.com/office/drawing/2014/main" id="{79B7153F-1C40-8E63-E17A-473240641DF8}"/>
                    </a:ext>
                  </a:extLst>
                </p:cNvPr>
                <p:cNvPicPr>
                  <a:picLocks noChangeAspect="1"/>
                </p:cNvPicPr>
                <p:nvPr/>
              </p:nvPicPr>
              <p:blipFill rotWithShape="1">
                <a:blip r:embed="rId6"/>
                <a:srcRect l="9411" t="78014" r="8974" b="703"/>
                <a:stretch/>
              </p:blipFill>
              <p:spPr>
                <a:xfrm>
                  <a:off x="1057190" y="5362006"/>
                  <a:ext cx="4194942" cy="1479674"/>
                </a:xfrm>
                <a:prstGeom prst="rect">
                  <a:avLst/>
                </a:prstGeom>
              </p:spPr>
            </p:pic>
            <p:pic>
              <p:nvPicPr>
                <p:cNvPr id="31" name="Picture 30">
                  <a:extLst>
                    <a:ext uri="{FF2B5EF4-FFF2-40B4-BE49-F238E27FC236}">
                      <a16:creationId xmlns:a16="http://schemas.microsoft.com/office/drawing/2014/main" id="{1832ABE8-3AD3-CD98-E3B4-58AD182A11A7}"/>
                    </a:ext>
                  </a:extLst>
                </p:cNvPr>
                <p:cNvPicPr>
                  <a:picLocks noChangeAspect="1"/>
                </p:cNvPicPr>
                <p:nvPr/>
              </p:nvPicPr>
              <p:blipFill rotWithShape="1">
                <a:blip r:embed="rId7"/>
                <a:srcRect l="14000" r="27174" b="25759"/>
                <a:stretch/>
              </p:blipFill>
              <p:spPr>
                <a:xfrm>
                  <a:off x="-36082" y="5381998"/>
                  <a:ext cx="892501" cy="663033"/>
                </a:xfrm>
                <a:prstGeom prst="rect">
                  <a:avLst/>
                </a:prstGeom>
                <a:ln>
                  <a:noFill/>
                </a:ln>
                <a:effectLst>
                  <a:softEdge rad="112500"/>
                </a:effectLst>
              </p:spPr>
            </p:pic>
            <p:pic>
              <p:nvPicPr>
                <p:cNvPr id="32" name="Picture 31">
                  <a:extLst>
                    <a:ext uri="{FF2B5EF4-FFF2-40B4-BE49-F238E27FC236}">
                      <a16:creationId xmlns:a16="http://schemas.microsoft.com/office/drawing/2014/main" id="{44D94EAA-C216-3F65-3DF1-632414914F41}"/>
                    </a:ext>
                  </a:extLst>
                </p:cNvPr>
                <p:cNvPicPr>
                  <a:picLocks noChangeAspect="1"/>
                </p:cNvPicPr>
                <p:nvPr/>
              </p:nvPicPr>
              <p:blipFill rotWithShape="1">
                <a:blip r:embed="rId8"/>
                <a:srcRect l="18133" t="16489" r="26453" b="20158"/>
                <a:stretch/>
              </p:blipFill>
              <p:spPr>
                <a:xfrm>
                  <a:off x="-54345" y="5993988"/>
                  <a:ext cx="929867" cy="687990"/>
                </a:xfrm>
                <a:prstGeom prst="rect">
                  <a:avLst/>
                </a:prstGeom>
                <a:ln>
                  <a:noFill/>
                </a:ln>
                <a:effectLst>
                  <a:softEdge rad="112500"/>
                </a:effectLst>
              </p:spPr>
            </p:pic>
            <p:pic>
              <p:nvPicPr>
                <p:cNvPr id="33" name="Picture 32">
                  <a:extLst>
                    <a:ext uri="{FF2B5EF4-FFF2-40B4-BE49-F238E27FC236}">
                      <a16:creationId xmlns:a16="http://schemas.microsoft.com/office/drawing/2014/main" id="{2F4168A7-66BA-96C2-DDFB-3DA71CB47D4B}"/>
                    </a:ext>
                  </a:extLst>
                </p:cNvPr>
                <p:cNvPicPr>
                  <a:picLocks noChangeAspect="1"/>
                </p:cNvPicPr>
                <p:nvPr/>
              </p:nvPicPr>
              <p:blipFill rotWithShape="1">
                <a:blip r:embed="rId5"/>
                <a:srcRect l="93000" t="78784" r="851" b="3741"/>
                <a:stretch/>
              </p:blipFill>
              <p:spPr>
                <a:xfrm>
                  <a:off x="779466" y="5414020"/>
                  <a:ext cx="316256" cy="1211128"/>
                </a:xfrm>
                <a:prstGeom prst="rect">
                  <a:avLst/>
                </a:prstGeom>
              </p:spPr>
            </p:pic>
            <p:pic>
              <p:nvPicPr>
                <p:cNvPr id="34" name="Picture 33">
                  <a:extLst>
                    <a:ext uri="{FF2B5EF4-FFF2-40B4-BE49-F238E27FC236}">
                      <a16:creationId xmlns:a16="http://schemas.microsoft.com/office/drawing/2014/main" id="{98C9E92B-FB5A-A1E9-2366-961D558740C9}"/>
                    </a:ext>
                  </a:extLst>
                </p:cNvPr>
                <p:cNvPicPr>
                  <a:picLocks noChangeAspect="1"/>
                </p:cNvPicPr>
                <p:nvPr/>
              </p:nvPicPr>
              <p:blipFill rotWithShape="1">
                <a:blip r:embed="rId5"/>
                <a:srcRect l="5666" t="667" r="93155" b="81683"/>
                <a:stretch/>
              </p:blipFill>
              <p:spPr>
                <a:xfrm rot="10800000">
                  <a:off x="5166436" y="5381997"/>
                  <a:ext cx="60677" cy="1223269"/>
                </a:xfrm>
                <a:prstGeom prst="rect">
                  <a:avLst/>
                </a:prstGeom>
              </p:spPr>
            </p:pic>
            <p:pic>
              <p:nvPicPr>
                <p:cNvPr id="35" name="Picture 34">
                  <a:extLst>
                    <a:ext uri="{FF2B5EF4-FFF2-40B4-BE49-F238E27FC236}">
                      <a16:creationId xmlns:a16="http://schemas.microsoft.com/office/drawing/2014/main" id="{5A6A102A-598E-D788-CDE9-263EF572F69B}"/>
                    </a:ext>
                  </a:extLst>
                </p:cNvPr>
                <p:cNvPicPr>
                  <a:picLocks noChangeAspect="1"/>
                </p:cNvPicPr>
                <p:nvPr/>
              </p:nvPicPr>
              <p:blipFill rotWithShape="1">
                <a:blip r:embed="rId5"/>
                <a:srcRect l="2550" t="78227" r="93934" b="3741"/>
                <a:stretch/>
              </p:blipFill>
              <p:spPr>
                <a:xfrm>
                  <a:off x="5191836" y="5381998"/>
                  <a:ext cx="180816" cy="1249776"/>
                </a:xfrm>
                <a:prstGeom prst="rect">
                  <a:avLst/>
                </a:prstGeom>
              </p:spPr>
            </p:pic>
          </p:grpSp>
          <p:grpSp>
            <p:nvGrpSpPr>
              <p:cNvPr id="9" name="Group 8">
                <a:extLst>
                  <a:ext uri="{FF2B5EF4-FFF2-40B4-BE49-F238E27FC236}">
                    <a16:creationId xmlns:a16="http://schemas.microsoft.com/office/drawing/2014/main" id="{A36EAAF9-865B-D469-93FC-2EF856B497A3}"/>
                  </a:ext>
                </a:extLst>
              </p:cNvPr>
              <p:cNvGrpSpPr/>
              <p:nvPr/>
            </p:nvGrpSpPr>
            <p:grpSpPr>
              <a:xfrm>
                <a:off x="-67993" y="3577432"/>
                <a:ext cx="5396594" cy="1308058"/>
                <a:chOff x="-53567" y="1753775"/>
                <a:chExt cx="5396594" cy="1308058"/>
              </a:xfrm>
            </p:grpSpPr>
            <p:pic>
              <p:nvPicPr>
                <p:cNvPr id="24" name="Picture 23" descr="A screenshot of a computer&#10;&#10;Description automatically generated">
                  <a:extLst>
                    <a:ext uri="{FF2B5EF4-FFF2-40B4-BE49-F238E27FC236}">
                      <a16:creationId xmlns:a16="http://schemas.microsoft.com/office/drawing/2014/main" id="{A41F4ECE-36E6-1B60-0D13-245AB9A71BB6}"/>
                    </a:ext>
                  </a:extLst>
                </p:cNvPr>
                <p:cNvPicPr>
                  <a:picLocks noChangeAspect="1"/>
                </p:cNvPicPr>
                <p:nvPr/>
              </p:nvPicPr>
              <p:blipFill rotWithShape="1">
                <a:blip r:embed="rId6"/>
                <a:srcRect l="8982" t="26195" r="9403" b="55890"/>
                <a:stretch/>
              </p:blipFill>
              <p:spPr>
                <a:xfrm>
                  <a:off x="1036392" y="1766550"/>
                  <a:ext cx="4194942" cy="1245705"/>
                </a:xfrm>
                <a:prstGeom prst="rect">
                  <a:avLst/>
                </a:prstGeom>
              </p:spPr>
            </p:pic>
            <p:pic>
              <p:nvPicPr>
                <p:cNvPr id="25" name="Picture 24">
                  <a:extLst>
                    <a:ext uri="{FF2B5EF4-FFF2-40B4-BE49-F238E27FC236}">
                      <a16:creationId xmlns:a16="http://schemas.microsoft.com/office/drawing/2014/main" id="{A1F1BD71-7C8A-AEE2-329A-6BF5DB8C7B0C}"/>
                    </a:ext>
                  </a:extLst>
                </p:cNvPr>
                <p:cNvPicPr>
                  <a:picLocks noChangeAspect="1"/>
                </p:cNvPicPr>
                <p:nvPr/>
              </p:nvPicPr>
              <p:blipFill rotWithShape="1">
                <a:blip r:embed="rId9"/>
                <a:srcRect l="-1" t="10740" r="41742" b="54974"/>
                <a:stretch/>
              </p:blipFill>
              <p:spPr>
                <a:xfrm>
                  <a:off x="-11412" y="1755600"/>
                  <a:ext cx="808480" cy="697934"/>
                </a:xfrm>
                <a:prstGeom prst="rect">
                  <a:avLst/>
                </a:prstGeom>
                <a:ln>
                  <a:noFill/>
                </a:ln>
                <a:effectLst>
                  <a:softEdge rad="112500"/>
                </a:effectLst>
              </p:spPr>
            </p:pic>
            <p:pic>
              <p:nvPicPr>
                <p:cNvPr id="26" name="Picture 25">
                  <a:extLst>
                    <a:ext uri="{FF2B5EF4-FFF2-40B4-BE49-F238E27FC236}">
                      <a16:creationId xmlns:a16="http://schemas.microsoft.com/office/drawing/2014/main" id="{C9A0E7CE-82A1-FAFD-21D4-E66536871172}"/>
                    </a:ext>
                  </a:extLst>
                </p:cNvPr>
                <p:cNvPicPr>
                  <a:picLocks noChangeAspect="1"/>
                </p:cNvPicPr>
                <p:nvPr/>
              </p:nvPicPr>
              <p:blipFill rotWithShape="1">
                <a:blip r:embed="rId10"/>
                <a:srcRect l="15925" t="5321" r="17485" b="60660"/>
                <a:stretch/>
              </p:blipFill>
              <p:spPr>
                <a:xfrm>
                  <a:off x="-53567" y="2404157"/>
                  <a:ext cx="818848" cy="657676"/>
                </a:xfrm>
                <a:prstGeom prst="rect">
                  <a:avLst/>
                </a:prstGeom>
                <a:ln>
                  <a:noFill/>
                </a:ln>
                <a:effectLst>
                  <a:softEdge rad="112500"/>
                </a:effectLst>
              </p:spPr>
            </p:pic>
            <p:pic>
              <p:nvPicPr>
                <p:cNvPr id="27" name="Picture 26">
                  <a:extLst>
                    <a:ext uri="{FF2B5EF4-FFF2-40B4-BE49-F238E27FC236}">
                      <a16:creationId xmlns:a16="http://schemas.microsoft.com/office/drawing/2014/main" id="{A345AD02-15F7-7456-7250-DF18DBEAA40C}"/>
                    </a:ext>
                  </a:extLst>
                </p:cNvPr>
                <p:cNvPicPr>
                  <a:picLocks noChangeAspect="1"/>
                </p:cNvPicPr>
                <p:nvPr/>
              </p:nvPicPr>
              <p:blipFill rotWithShape="1">
                <a:blip r:embed="rId5"/>
                <a:srcRect l="5666" t="667" r="93155" b="81683"/>
                <a:stretch/>
              </p:blipFill>
              <p:spPr>
                <a:xfrm rot="10800000">
                  <a:off x="5153736" y="1753775"/>
                  <a:ext cx="60677" cy="1223269"/>
                </a:xfrm>
                <a:prstGeom prst="rect">
                  <a:avLst/>
                </a:prstGeom>
              </p:spPr>
            </p:pic>
            <p:pic>
              <p:nvPicPr>
                <p:cNvPr id="28" name="Picture 27">
                  <a:extLst>
                    <a:ext uri="{FF2B5EF4-FFF2-40B4-BE49-F238E27FC236}">
                      <a16:creationId xmlns:a16="http://schemas.microsoft.com/office/drawing/2014/main" id="{82A86386-166E-2B2C-2276-237DE1D6E2A0}"/>
                    </a:ext>
                  </a:extLst>
                </p:cNvPr>
                <p:cNvPicPr>
                  <a:picLocks noChangeAspect="1"/>
                </p:cNvPicPr>
                <p:nvPr/>
              </p:nvPicPr>
              <p:blipFill rotWithShape="1">
                <a:blip r:embed="rId5"/>
                <a:srcRect l="3148" t="79116" r="93913" b="3740"/>
                <a:stretch/>
              </p:blipFill>
              <p:spPr>
                <a:xfrm>
                  <a:off x="5191836" y="1817274"/>
                  <a:ext cx="151191" cy="1188147"/>
                </a:xfrm>
                <a:prstGeom prst="rect">
                  <a:avLst/>
                </a:prstGeom>
              </p:spPr>
            </p:pic>
            <p:pic>
              <p:nvPicPr>
                <p:cNvPr id="29" name="Picture 28">
                  <a:extLst>
                    <a:ext uri="{FF2B5EF4-FFF2-40B4-BE49-F238E27FC236}">
                      <a16:creationId xmlns:a16="http://schemas.microsoft.com/office/drawing/2014/main" id="{C814892C-4250-3E40-B324-51D6E419216C}"/>
                    </a:ext>
                  </a:extLst>
                </p:cNvPr>
                <p:cNvPicPr>
                  <a:picLocks noChangeAspect="1"/>
                </p:cNvPicPr>
                <p:nvPr/>
              </p:nvPicPr>
              <p:blipFill rotWithShape="1">
                <a:blip r:embed="rId5"/>
                <a:srcRect l="92849" t="26867" r="726" b="56196"/>
                <a:stretch/>
              </p:blipFill>
              <p:spPr>
                <a:xfrm>
                  <a:off x="778205" y="1817274"/>
                  <a:ext cx="330441" cy="1173766"/>
                </a:xfrm>
                <a:prstGeom prst="rect">
                  <a:avLst/>
                </a:prstGeom>
              </p:spPr>
            </p:pic>
          </p:grpSp>
          <p:grpSp>
            <p:nvGrpSpPr>
              <p:cNvPr id="10" name="Group 9">
                <a:extLst>
                  <a:ext uri="{FF2B5EF4-FFF2-40B4-BE49-F238E27FC236}">
                    <a16:creationId xmlns:a16="http://schemas.microsoft.com/office/drawing/2014/main" id="{38C31BD1-6CDE-A5D0-D68F-059BB0C1157D}"/>
                  </a:ext>
                </a:extLst>
              </p:cNvPr>
              <p:cNvGrpSpPr/>
              <p:nvPr/>
            </p:nvGrpSpPr>
            <p:grpSpPr>
              <a:xfrm>
                <a:off x="-13461" y="2378595"/>
                <a:ext cx="5351816" cy="1283502"/>
                <a:chOff x="-6485" y="-36659"/>
                <a:chExt cx="5351816" cy="1283502"/>
              </a:xfrm>
            </p:grpSpPr>
            <p:pic>
              <p:nvPicPr>
                <p:cNvPr id="17" name="Picture 16">
                  <a:extLst>
                    <a:ext uri="{FF2B5EF4-FFF2-40B4-BE49-F238E27FC236}">
                      <a16:creationId xmlns:a16="http://schemas.microsoft.com/office/drawing/2014/main" id="{34AE259B-6F13-E9C6-474D-F2D5930AFA0B}"/>
                    </a:ext>
                  </a:extLst>
                </p:cNvPr>
                <p:cNvPicPr>
                  <a:picLocks noChangeAspect="1"/>
                </p:cNvPicPr>
                <p:nvPr/>
              </p:nvPicPr>
              <p:blipFill rotWithShape="1">
                <a:blip r:embed="rId11"/>
                <a:srcRect l="20388" t="6368" r="23208" b="49665"/>
                <a:stretch/>
              </p:blipFill>
              <p:spPr>
                <a:xfrm>
                  <a:off x="-6485" y="589168"/>
                  <a:ext cx="850636" cy="657675"/>
                </a:xfrm>
                <a:prstGeom prst="rect">
                  <a:avLst/>
                </a:prstGeom>
                <a:ln>
                  <a:noFill/>
                </a:ln>
                <a:effectLst>
                  <a:softEdge rad="112500"/>
                </a:effectLst>
              </p:spPr>
            </p:pic>
            <p:pic>
              <p:nvPicPr>
                <p:cNvPr id="18" name="Picture 17">
                  <a:extLst>
                    <a:ext uri="{FF2B5EF4-FFF2-40B4-BE49-F238E27FC236}">
                      <a16:creationId xmlns:a16="http://schemas.microsoft.com/office/drawing/2014/main" id="{1E7620F9-C899-1A43-1117-2E89EF593622}"/>
                    </a:ext>
                  </a:extLst>
                </p:cNvPr>
                <p:cNvPicPr>
                  <a:picLocks noChangeAspect="1"/>
                </p:cNvPicPr>
                <p:nvPr/>
              </p:nvPicPr>
              <p:blipFill rotWithShape="1">
                <a:blip r:embed="rId12"/>
                <a:srcRect l="13813" r="14819" b="-2001"/>
                <a:stretch/>
              </p:blipFill>
              <p:spPr>
                <a:xfrm>
                  <a:off x="5290" y="-36659"/>
                  <a:ext cx="774176" cy="698015"/>
                </a:xfrm>
                <a:prstGeom prst="rect">
                  <a:avLst/>
                </a:prstGeom>
                <a:ln>
                  <a:noFill/>
                </a:ln>
                <a:effectLst>
                  <a:softEdge rad="112500"/>
                </a:effectLst>
              </p:spPr>
            </p:pic>
            <p:grpSp>
              <p:nvGrpSpPr>
                <p:cNvPr id="19" name="Group 18">
                  <a:extLst>
                    <a:ext uri="{FF2B5EF4-FFF2-40B4-BE49-F238E27FC236}">
                      <a16:creationId xmlns:a16="http://schemas.microsoft.com/office/drawing/2014/main" id="{ED20499F-4534-4CDE-F355-142BC3A2F635}"/>
                    </a:ext>
                  </a:extLst>
                </p:cNvPr>
                <p:cNvGrpSpPr/>
                <p:nvPr/>
              </p:nvGrpSpPr>
              <p:grpSpPr>
                <a:xfrm>
                  <a:off x="1021779" y="18221"/>
                  <a:ext cx="4323552" cy="1193182"/>
                  <a:chOff x="1021779" y="18221"/>
                  <a:chExt cx="4323552" cy="1193182"/>
                </a:xfrm>
              </p:grpSpPr>
              <p:pic>
                <p:nvPicPr>
                  <p:cNvPr id="21" name="Picture 20" descr="A screenshot of a computer&#10;&#10;Description automatically generated">
                    <a:extLst>
                      <a:ext uri="{FF2B5EF4-FFF2-40B4-BE49-F238E27FC236}">
                        <a16:creationId xmlns:a16="http://schemas.microsoft.com/office/drawing/2014/main" id="{94C3A4B3-6477-1DE5-938C-32D0F485C421}"/>
                      </a:ext>
                    </a:extLst>
                  </p:cNvPr>
                  <p:cNvPicPr>
                    <a:picLocks noChangeAspect="1"/>
                  </p:cNvPicPr>
                  <p:nvPr/>
                </p:nvPicPr>
                <p:blipFill rotWithShape="1">
                  <a:blip r:embed="rId6"/>
                  <a:srcRect l="8982" t="639" r="9403" b="82479"/>
                  <a:stretch/>
                </p:blipFill>
                <p:spPr>
                  <a:xfrm>
                    <a:off x="1021779" y="18221"/>
                    <a:ext cx="4194942" cy="1173766"/>
                  </a:xfrm>
                  <a:prstGeom prst="rect">
                    <a:avLst/>
                  </a:prstGeom>
                </p:spPr>
              </p:pic>
              <p:pic>
                <p:nvPicPr>
                  <p:cNvPr id="22" name="Picture 21">
                    <a:extLst>
                      <a:ext uri="{FF2B5EF4-FFF2-40B4-BE49-F238E27FC236}">
                        <a16:creationId xmlns:a16="http://schemas.microsoft.com/office/drawing/2014/main" id="{EEB9A28D-41BC-A140-D341-307844AE111D}"/>
                      </a:ext>
                    </a:extLst>
                  </p:cNvPr>
                  <p:cNvPicPr>
                    <a:picLocks noChangeAspect="1"/>
                  </p:cNvPicPr>
                  <p:nvPr/>
                </p:nvPicPr>
                <p:blipFill rotWithShape="1">
                  <a:blip r:embed="rId5"/>
                  <a:srcRect l="5666" t="667" r="93357" b="82599"/>
                  <a:stretch/>
                </p:blipFill>
                <p:spPr>
                  <a:xfrm rot="10800000">
                    <a:off x="5166434" y="23254"/>
                    <a:ext cx="50282" cy="1159771"/>
                  </a:xfrm>
                  <a:prstGeom prst="rect">
                    <a:avLst/>
                  </a:prstGeom>
                </p:spPr>
              </p:pic>
              <p:pic>
                <p:nvPicPr>
                  <p:cNvPr id="23" name="Picture 22">
                    <a:extLst>
                      <a:ext uri="{FF2B5EF4-FFF2-40B4-BE49-F238E27FC236}">
                        <a16:creationId xmlns:a16="http://schemas.microsoft.com/office/drawing/2014/main" id="{ABAC7F05-C95A-D822-2BD1-F73AB3493E45}"/>
                      </a:ext>
                    </a:extLst>
                  </p:cNvPr>
                  <p:cNvPicPr>
                    <a:picLocks noChangeAspect="1"/>
                  </p:cNvPicPr>
                  <p:nvPr/>
                </p:nvPicPr>
                <p:blipFill rotWithShape="1">
                  <a:blip r:embed="rId5"/>
                  <a:srcRect l="3148" t="79116" r="93913" b="3740"/>
                  <a:stretch/>
                </p:blipFill>
                <p:spPr>
                  <a:xfrm>
                    <a:off x="5194140" y="23256"/>
                    <a:ext cx="151191" cy="1188147"/>
                  </a:xfrm>
                  <a:prstGeom prst="rect">
                    <a:avLst/>
                  </a:prstGeom>
                </p:spPr>
              </p:pic>
            </p:grpSp>
            <p:pic>
              <p:nvPicPr>
                <p:cNvPr id="20" name="Picture 19">
                  <a:extLst>
                    <a:ext uri="{FF2B5EF4-FFF2-40B4-BE49-F238E27FC236}">
                      <a16:creationId xmlns:a16="http://schemas.microsoft.com/office/drawing/2014/main" id="{CEC8634D-5847-F7C4-B488-D2BA4B88F201}"/>
                    </a:ext>
                  </a:extLst>
                </p:cNvPr>
                <p:cNvPicPr>
                  <a:picLocks noChangeAspect="1"/>
                </p:cNvPicPr>
                <p:nvPr/>
              </p:nvPicPr>
              <p:blipFill rotWithShape="1">
                <a:blip r:embed="rId5"/>
                <a:srcRect l="92907" t="504" r="668" b="82559"/>
                <a:stretch/>
              </p:blipFill>
              <p:spPr>
                <a:xfrm>
                  <a:off x="765281" y="20736"/>
                  <a:ext cx="330441" cy="1173766"/>
                </a:xfrm>
                <a:prstGeom prst="rect">
                  <a:avLst/>
                </a:prstGeom>
              </p:spPr>
            </p:pic>
          </p:grpSp>
          <p:grpSp>
            <p:nvGrpSpPr>
              <p:cNvPr id="11" name="Group 10">
                <a:extLst>
                  <a:ext uri="{FF2B5EF4-FFF2-40B4-BE49-F238E27FC236}">
                    <a16:creationId xmlns:a16="http://schemas.microsoft.com/office/drawing/2014/main" id="{E3316499-DC93-2979-509E-53F3C02DFF75}"/>
                  </a:ext>
                </a:extLst>
              </p:cNvPr>
              <p:cNvGrpSpPr/>
              <p:nvPr/>
            </p:nvGrpSpPr>
            <p:grpSpPr>
              <a:xfrm>
                <a:off x="-50447" y="4786049"/>
                <a:ext cx="5402450" cy="665949"/>
                <a:chOff x="-37746" y="3589020"/>
                <a:chExt cx="5402450" cy="665949"/>
              </a:xfrm>
            </p:grpSpPr>
            <p:pic>
              <p:nvPicPr>
                <p:cNvPr id="12" name="Picture 11" descr="A screenshot of a computer&#10;&#10;Description automatically generated">
                  <a:extLst>
                    <a:ext uri="{FF2B5EF4-FFF2-40B4-BE49-F238E27FC236}">
                      <a16:creationId xmlns:a16="http://schemas.microsoft.com/office/drawing/2014/main" id="{64C5A97A-3EB8-267E-DBEA-5E2A640E4632}"/>
                    </a:ext>
                  </a:extLst>
                </p:cNvPr>
                <p:cNvPicPr>
                  <a:picLocks noChangeAspect="1"/>
                </p:cNvPicPr>
                <p:nvPr/>
              </p:nvPicPr>
              <p:blipFill rotWithShape="1">
                <a:blip r:embed="rId6"/>
                <a:srcRect l="8982" t="52258" r="9403" b="38244"/>
                <a:stretch/>
              </p:blipFill>
              <p:spPr>
                <a:xfrm>
                  <a:off x="1030425" y="3589020"/>
                  <a:ext cx="4211661" cy="663033"/>
                </a:xfrm>
                <a:prstGeom prst="rect">
                  <a:avLst/>
                </a:prstGeom>
              </p:spPr>
            </p:pic>
            <p:pic>
              <p:nvPicPr>
                <p:cNvPr id="13" name="Picture 12">
                  <a:extLst>
                    <a:ext uri="{FF2B5EF4-FFF2-40B4-BE49-F238E27FC236}">
                      <a16:creationId xmlns:a16="http://schemas.microsoft.com/office/drawing/2014/main" id="{C187B725-FED1-212E-1167-A214EAFD9A3F}"/>
                    </a:ext>
                  </a:extLst>
                </p:cNvPr>
                <p:cNvPicPr>
                  <a:picLocks noChangeAspect="1"/>
                </p:cNvPicPr>
                <p:nvPr/>
              </p:nvPicPr>
              <p:blipFill>
                <a:blip r:embed="rId13"/>
                <a:stretch>
                  <a:fillRect/>
                </a:stretch>
              </p:blipFill>
              <p:spPr>
                <a:xfrm>
                  <a:off x="-37746" y="3631781"/>
                  <a:ext cx="850636" cy="623188"/>
                </a:xfrm>
                <a:prstGeom prst="rect">
                  <a:avLst/>
                </a:prstGeom>
                <a:ln>
                  <a:noFill/>
                </a:ln>
                <a:effectLst>
                  <a:softEdge rad="112500"/>
                </a:effectLst>
              </p:spPr>
            </p:pic>
            <p:pic>
              <p:nvPicPr>
                <p:cNvPr id="14" name="Picture 13">
                  <a:extLst>
                    <a:ext uri="{FF2B5EF4-FFF2-40B4-BE49-F238E27FC236}">
                      <a16:creationId xmlns:a16="http://schemas.microsoft.com/office/drawing/2014/main" id="{FA9BDF22-B98C-2BD2-F0F1-BC576A26900E}"/>
                    </a:ext>
                  </a:extLst>
                </p:cNvPr>
                <p:cNvPicPr>
                  <a:picLocks noChangeAspect="1"/>
                </p:cNvPicPr>
                <p:nvPr/>
              </p:nvPicPr>
              <p:blipFill rotWithShape="1">
                <a:blip r:embed="rId5"/>
                <a:srcRect l="5666" t="667" r="93446" b="91249"/>
                <a:stretch/>
              </p:blipFill>
              <p:spPr>
                <a:xfrm rot="10800000">
                  <a:off x="5190370" y="3603420"/>
                  <a:ext cx="45719" cy="560256"/>
                </a:xfrm>
                <a:prstGeom prst="rect">
                  <a:avLst/>
                </a:prstGeom>
              </p:spPr>
            </p:pic>
            <p:pic>
              <p:nvPicPr>
                <p:cNvPr id="15" name="Picture 14">
                  <a:extLst>
                    <a:ext uri="{FF2B5EF4-FFF2-40B4-BE49-F238E27FC236}">
                      <a16:creationId xmlns:a16="http://schemas.microsoft.com/office/drawing/2014/main" id="{BC7F572A-3708-6AFC-CC3E-9401821E0103}"/>
                    </a:ext>
                  </a:extLst>
                </p:cNvPr>
                <p:cNvPicPr>
                  <a:picLocks noChangeAspect="1"/>
                </p:cNvPicPr>
                <p:nvPr/>
              </p:nvPicPr>
              <p:blipFill rotWithShape="1">
                <a:blip r:embed="rId5"/>
                <a:srcRect l="3148" t="87668" r="93913" b="3740"/>
                <a:stretch/>
              </p:blipFill>
              <p:spPr>
                <a:xfrm>
                  <a:off x="5213513" y="3596587"/>
                  <a:ext cx="151191" cy="595467"/>
                </a:xfrm>
                <a:prstGeom prst="rect">
                  <a:avLst/>
                </a:prstGeom>
              </p:spPr>
            </p:pic>
            <p:pic>
              <p:nvPicPr>
                <p:cNvPr id="16" name="Picture 15">
                  <a:extLst>
                    <a:ext uri="{FF2B5EF4-FFF2-40B4-BE49-F238E27FC236}">
                      <a16:creationId xmlns:a16="http://schemas.microsoft.com/office/drawing/2014/main" id="{34E4E83C-2E6C-0D9D-427F-156D00722F25}"/>
                    </a:ext>
                  </a:extLst>
                </p:cNvPr>
                <p:cNvPicPr>
                  <a:picLocks noChangeAspect="1"/>
                </p:cNvPicPr>
                <p:nvPr/>
              </p:nvPicPr>
              <p:blipFill rotWithShape="1">
                <a:blip r:embed="rId5"/>
                <a:srcRect l="92847" t="52524" r="729" b="39006"/>
                <a:stretch/>
              </p:blipFill>
              <p:spPr>
                <a:xfrm>
                  <a:off x="770694" y="3603419"/>
                  <a:ext cx="330441" cy="586997"/>
                </a:xfrm>
                <a:prstGeom prst="rect">
                  <a:avLst/>
                </a:prstGeom>
              </p:spPr>
            </p:pic>
          </p:grpSp>
        </p:grpSp>
      </p:grpSp>
      <p:sp>
        <p:nvSpPr>
          <p:cNvPr id="36" name="Freeform 35">
            <a:extLst>
              <a:ext uri="{FF2B5EF4-FFF2-40B4-BE49-F238E27FC236}">
                <a16:creationId xmlns:a16="http://schemas.microsoft.com/office/drawing/2014/main" id="{024E1472-69C5-0DB2-2251-ED225D3E6790}"/>
              </a:ext>
            </a:extLst>
          </p:cNvPr>
          <p:cNvSpPr/>
          <p:nvPr/>
        </p:nvSpPr>
        <p:spPr>
          <a:xfrm>
            <a:off x="1596887" y="1530626"/>
            <a:ext cx="5247861" cy="609600"/>
          </a:xfrm>
          <a:custGeom>
            <a:avLst/>
            <a:gdLst>
              <a:gd name="connsiteX0" fmla="*/ 0 w 5247861"/>
              <a:gd name="connsiteY0" fmla="*/ 0 h 609600"/>
              <a:gd name="connsiteX1" fmla="*/ 5214730 w 5247861"/>
              <a:gd name="connsiteY1" fmla="*/ 609600 h 609600"/>
              <a:gd name="connsiteX2" fmla="*/ 5247861 w 5247861"/>
              <a:gd name="connsiteY2" fmla="*/ 609600 h 609600"/>
              <a:gd name="connsiteX3" fmla="*/ 5247861 w 5247861"/>
              <a:gd name="connsiteY3" fmla="*/ 410817 h 609600"/>
              <a:gd name="connsiteX4" fmla="*/ 0 w 5247861"/>
              <a:gd name="connsiteY4" fmla="*/ 0 h 609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47861" h="609600">
                <a:moveTo>
                  <a:pt x="0" y="0"/>
                </a:moveTo>
                <a:lnTo>
                  <a:pt x="5214730" y="609600"/>
                </a:lnTo>
                <a:lnTo>
                  <a:pt x="5247861" y="609600"/>
                </a:lnTo>
                <a:lnTo>
                  <a:pt x="5247861" y="410817"/>
                </a:lnTo>
                <a:lnTo>
                  <a:pt x="0" y="0"/>
                </a:lnTo>
                <a:close/>
              </a:path>
            </a:pathLst>
          </a:cu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36">
            <a:extLst>
              <a:ext uri="{FF2B5EF4-FFF2-40B4-BE49-F238E27FC236}">
                <a16:creationId xmlns:a16="http://schemas.microsoft.com/office/drawing/2014/main" id="{360D200E-5956-8029-1760-2441379619D5}"/>
              </a:ext>
            </a:extLst>
          </p:cNvPr>
          <p:cNvSpPr/>
          <p:nvPr/>
        </p:nvSpPr>
        <p:spPr>
          <a:xfrm>
            <a:off x="1616765" y="2981739"/>
            <a:ext cx="2564296" cy="609600"/>
          </a:xfrm>
          <a:custGeom>
            <a:avLst/>
            <a:gdLst>
              <a:gd name="connsiteX0" fmla="*/ 0 w 2564296"/>
              <a:gd name="connsiteY0" fmla="*/ 0 h 609600"/>
              <a:gd name="connsiteX1" fmla="*/ 212035 w 2564296"/>
              <a:gd name="connsiteY1" fmla="*/ 66261 h 609600"/>
              <a:gd name="connsiteX2" fmla="*/ 569844 w 2564296"/>
              <a:gd name="connsiteY2" fmla="*/ 172278 h 609600"/>
              <a:gd name="connsiteX3" fmla="*/ 788505 w 2564296"/>
              <a:gd name="connsiteY3" fmla="*/ 251791 h 609600"/>
              <a:gd name="connsiteX4" fmla="*/ 1046922 w 2564296"/>
              <a:gd name="connsiteY4" fmla="*/ 377687 h 609600"/>
              <a:gd name="connsiteX5" fmla="*/ 1417983 w 2564296"/>
              <a:gd name="connsiteY5" fmla="*/ 609600 h 609600"/>
              <a:gd name="connsiteX6" fmla="*/ 2564296 w 2564296"/>
              <a:gd name="connsiteY6" fmla="*/ 609600 h 609600"/>
              <a:gd name="connsiteX7" fmla="*/ 0 w 2564296"/>
              <a:gd name="connsiteY7" fmla="*/ 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64296" h="609600">
                <a:moveTo>
                  <a:pt x="0" y="0"/>
                </a:moveTo>
                <a:lnTo>
                  <a:pt x="212035" y="66261"/>
                </a:lnTo>
                <a:lnTo>
                  <a:pt x="569844" y="172278"/>
                </a:lnTo>
                <a:lnTo>
                  <a:pt x="788505" y="251791"/>
                </a:lnTo>
                <a:lnTo>
                  <a:pt x="1046922" y="377687"/>
                </a:lnTo>
                <a:lnTo>
                  <a:pt x="1417983" y="609600"/>
                </a:lnTo>
                <a:lnTo>
                  <a:pt x="2564296" y="609600"/>
                </a:lnTo>
                <a:lnTo>
                  <a:pt x="0" y="0"/>
                </a:lnTo>
                <a:close/>
              </a:path>
            </a:pathLst>
          </a:cu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Freeform 37">
            <a:extLst>
              <a:ext uri="{FF2B5EF4-FFF2-40B4-BE49-F238E27FC236}">
                <a16:creationId xmlns:a16="http://schemas.microsoft.com/office/drawing/2014/main" id="{7A9662C6-B29C-9EF5-AB21-CFF3B2DEBCCD}"/>
              </a:ext>
            </a:extLst>
          </p:cNvPr>
          <p:cNvSpPr/>
          <p:nvPr/>
        </p:nvSpPr>
        <p:spPr>
          <a:xfrm>
            <a:off x="1616765" y="3717235"/>
            <a:ext cx="1716157" cy="616226"/>
          </a:xfrm>
          <a:custGeom>
            <a:avLst/>
            <a:gdLst>
              <a:gd name="connsiteX0" fmla="*/ 0 w 1716157"/>
              <a:gd name="connsiteY0" fmla="*/ 0 h 616226"/>
              <a:gd name="connsiteX1" fmla="*/ 304800 w 1716157"/>
              <a:gd name="connsiteY1" fmla="*/ 86139 h 616226"/>
              <a:gd name="connsiteX2" fmla="*/ 549965 w 1716157"/>
              <a:gd name="connsiteY2" fmla="*/ 165652 h 616226"/>
              <a:gd name="connsiteX3" fmla="*/ 881270 w 1716157"/>
              <a:gd name="connsiteY3" fmla="*/ 291548 h 616226"/>
              <a:gd name="connsiteX4" fmla="*/ 1232452 w 1716157"/>
              <a:gd name="connsiteY4" fmla="*/ 483704 h 616226"/>
              <a:gd name="connsiteX5" fmla="*/ 1404731 w 1716157"/>
              <a:gd name="connsiteY5" fmla="*/ 616226 h 616226"/>
              <a:gd name="connsiteX6" fmla="*/ 1716157 w 1716157"/>
              <a:gd name="connsiteY6" fmla="*/ 616226 h 616226"/>
              <a:gd name="connsiteX7" fmla="*/ 1716157 w 1716157"/>
              <a:gd name="connsiteY7" fmla="*/ 616226 h 616226"/>
              <a:gd name="connsiteX8" fmla="*/ 1596887 w 1716157"/>
              <a:gd name="connsiteY8" fmla="*/ 536713 h 616226"/>
              <a:gd name="connsiteX9" fmla="*/ 1272209 w 1716157"/>
              <a:gd name="connsiteY9" fmla="*/ 390939 h 616226"/>
              <a:gd name="connsiteX10" fmla="*/ 868018 w 1716157"/>
              <a:gd name="connsiteY10" fmla="*/ 251791 h 616226"/>
              <a:gd name="connsiteX11" fmla="*/ 79513 w 1716157"/>
              <a:gd name="connsiteY11" fmla="*/ 19878 h 616226"/>
              <a:gd name="connsiteX12" fmla="*/ 0 w 1716157"/>
              <a:gd name="connsiteY12" fmla="*/ 0 h 616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16157" h="616226">
                <a:moveTo>
                  <a:pt x="0" y="0"/>
                </a:moveTo>
                <a:lnTo>
                  <a:pt x="304800" y="86139"/>
                </a:lnTo>
                <a:lnTo>
                  <a:pt x="549965" y="165652"/>
                </a:lnTo>
                <a:lnTo>
                  <a:pt x="881270" y="291548"/>
                </a:lnTo>
                <a:lnTo>
                  <a:pt x="1232452" y="483704"/>
                </a:lnTo>
                <a:lnTo>
                  <a:pt x="1404731" y="616226"/>
                </a:lnTo>
                <a:lnTo>
                  <a:pt x="1716157" y="616226"/>
                </a:lnTo>
                <a:lnTo>
                  <a:pt x="1716157" y="616226"/>
                </a:lnTo>
                <a:lnTo>
                  <a:pt x="1596887" y="536713"/>
                </a:lnTo>
                <a:lnTo>
                  <a:pt x="1272209" y="390939"/>
                </a:lnTo>
                <a:lnTo>
                  <a:pt x="868018" y="251791"/>
                </a:lnTo>
                <a:lnTo>
                  <a:pt x="79513" y="19878"/>
                </a:lnTo>
                <a:lnTo>
                  <a:pt x="0" y="0"/>
                </a:lnTo>
                <a:close/>
              </a:path>
            </a:pathLst>
          </a:cu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Freeform 38">
            <a:extLst>
              <a:ext uri="{FF2B5EF4-FFF2-40B4-BE49-F238E27FC236}">
                <a16:creationId xmlns:a16="http://schemas.microsoft.com/office/drawing/2014/main" id="{C6373ED4-35D2-A2C2-FA84-A6026B242386}"/>
              </a:ext>
            </a:extLst>
          </p:cNvPr>
          <p:cNvSpPr/>
          <p:nvPr/>
        </p:nvSpPr>
        <p:spPr>
          <a:xfrm>
            <a:off x="1603513" y="4439478"/>
            <a:ext cx="2597426" cy="616226"/>
          </a:xfrm>
          <a:custGeom>
            <a:avLst/>
            <a:gdLst>
              <a:gd name="connsiteX0" fmla="*/ 0 w 2597426"/>
              <a:gd name="connsiteY0" fmla="*/ 0 h 616226"/>
              <a:gd name="connsiteX1" fmla="*/ 284922 w 2597426"/>
              <a:gd name="connsiteY1" fmla="*/ 72887 h 616226"/>
              <a:gd name="connsiteX2" fmla="*/ 556591 w 2597426"/>
              <a:gd name="connsiteY2" fmla="*/ 165652 h 616226"/>
              <a:gd name="connsiteX3" fmla="*/ 828261 w 2597426"/>
              <a:gd name="connsiteY3" fmla="*/ 265044 h 616226"/>
              <a:gd name="connsiteX4" fmla="*/ 1126435 w 2597426"/>
              <a:gd name="connsiteY4" fmla="*/ 417444 h 616226"/>
              <a:gd name="connsiteX5" fmla="*/ 1424609 w 2597426"/>
              <a:gd name="connsiteY5" fmla="*/ 616226 h 616226"/>
              <a:gd name="connsiteX6" fmla="*/ 2597426 w 2597426"/>
              <a:gd name="connsiteY6" fmla="*/ 609600 h 616226"/>
              <a:gd name="connsiteX7" fmla="*/ 2405270 w 2597426"/>
              <a:gd name="connsiteY7" fmla="*/ 516835 h 616226"/>
              <a:gd name="connsiteX8" fmla="*/ 1941444 w 2597426"/>
              <a:gd name="connsiteY8" fmla="*/ 357809 h 616226"/>
              <a:gd name="connsiteX9" fmla="*/ 1570383 w 2597426"/>
              <a:gd name="connsiteY9" fmla="*/ 271670 h 616226"/>
              <a:gd name="connsiteX10" fmla="*/ 662609 w 2597426"/>
              <a:gd name="connsiteY10" fmla="*/ 92765 h 616226"/>
              <a:gd name="connsiteX11" fmla="*/ 0 w 2597426"/>
              <a:gd name="connsiteY11" fmla="*/ 0 h 616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97426" h="616226">
                <a:moveTo>
                  <a:pt x="0" y="0"/>
                </a:moveTo>
                <a:lnTo>
                  <a:pt x="284922" y="72887"/>
                </a:lnTo>
                <a:lnTo>
                  <a:pt x="556591" y="165652"/>
                </a:lnTo>
                <a:lnTo>
                  <a:pt x="828261" y="265044"/>
                </a:lnTo>
                <a:lnTo>
                  <a:pt x="1126435" y="417444"/>
                </a:lnTo>
                <a:lnTo>
                  <a:pt x="1424609" y="616226"/>
                </a:lnTo>
                <a:lnTo>
                  <a:pt x="2597426" y="609600"/>
                </a:lnTo>
                <a:lnTo>
                  <a:pt x="2405270" y="516835"/>
                </a:lnTo>
                <a:lnTo>
                  <a:pt x="1941444" y="357809"/>
                </a:lnTo>
                <a:lnTo>
                  <a:pt x="1570383" y="271670"/>
                </a:lnTo>
                <a:lnTo>
                  <a:pt x="662609" y="92765"/>
                </a:lnTo>
                <a:lnTo>
                  <a:pt x="0" y="0"/>
                </a:lnTo>
                <a:close/>
              </a:path>
            </a:pathLst>
          </a:custGeom>
          <a:solidFill>
            <a:schemeClr val="tx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Freeform 39">
            <a:extLst>
              <a:ext uri="{FF2B5EF4-FFF2-40B4-BE49-F238E27FC236}">
                <a16:creationId xmlns:a16="http://schemas.microsoft.com/office/drawing/2014/main" id="{2409A7A5-9BEC-B12D-AFA1-81B872996A70}"/>
              </a:ext>
            </a:extLst>
          </p:cNvPr>
          <p:cNvSpPr/>
          <p:nvPr/>
        </p:nvSpPr>
        <p:spPr>
          <a:xfrm>
            <a:off x="1630017" y="5161722"/>
            <a:ext cx="5174974" cy="616226"/>
          </a:xfrm>
          <a:custGeom>
            <a:avLst/>
            <a:gdLst>
              <a:gd name="connsiteX0" fmla="*/ 0 w 5174974"/>
              <a:gd name="connsiteY0" fmla="*/ 0 h 616226"/>
              <a:gd name="connsiteX1" fmla="*/ 563218 w 5174974"/>
              <a:gd name="connsiteY1" fmla="*/ 86139 h 616226"/>
              <a:gd name="connsiteX2" fmla="*/ 1205948 w 5174974"/>
              <a:gd name="connsiteY2" fmla="*/ 185530 h 616226"/>
              <a:gd name="connsiteX3" fmla="*/ 1908313 w 5174974"/>
              <a:gd name="connsiteY3" fmla="*/ 344556 h 616226"/>
              <a:gd name="connsiteX4" fmla="*/ 2431774 w 5174974"/>
              <a:gd name="connsiteY4" fmla="*/ 530087 h 616226"/>
              <a:gd name="connsiteX5" fmla="*/ 2617305 w 5174974"/>
              <a:gd name="connsiteY5" fmla="*/ 609600 h 616226"/>
              <a:gd name="connsiteX6" fmla="*/ 5174974 w 5174974"/>
              <a:gd name="connsiteY6" fmla="*/ 616226 h 616226"/>
              <a:gd name="connsiteX7" fmla="*/ 3465444 w 5174974"/>
              <a:gd name="connsiteY7" fmla="*/ 417443 h 616226"/>
              <a:gd name="connsiteX8" fmla="*/ 1742661 w 5174974"/>
              <a:gd name="connsiteY8" fmla="*/ 205408 h 616226"/>
              <a:gd name="connsiteX9" fmla="*/ 0 w 5174974"/>
              <a:gd name="connsiteY9" fmla="*/ 0 h 616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74974" h="616226">
                <a:moveTo>
                  <a:pt x="0" y="0"/>
                </a:moveTo>
                <a:lnTo>
                  <a:pt x="563218" y="86139"/>
                </a:lnTo>
                <a:lnTo>
                  <a:pt x="1205948" y="185530"/>
                </a:lnTo>
                <a:lnTo>
                  <a:pt x="1908313" y="344556"/>
                </a:lnTo>
                <a:lnTo>
                  <a:pt x="2431774" y="530087"/>
                </a:lnTo>
                <a:lnTo>
                  <a:pt x="2617305" y="609600"/>
                </a:lnTo>
                <a:lnTo>
                  <a:pt x="5174974" y="616226"/>
                </a:lnTo>
                <a:lnTo>
                  <a:pt x="3465444" y="417443"/>
                </a:lnTo>
                <a:lnTo>
                  <a:pt x="1742661" y="205408"/>
                </a:lnTo>
                <a:lnTo>
                  <a:pt x="0" y="0"/>
                </a:lnTo>
                <a:close/>
              </a:path>
            </a:pathLst>
          </a:custGeom>
          <a:solidFill>
            <a:schemeClr val="tx1"/>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reeform 40">
            <a:extLst>
              <a:ext uri="{FF2B5EF4-FFF2-40B4-BE49-F238E27FC236}">
                <a16:creationId xmlns:a16="http://schemas.microsoft.com/office/drawing/2014/main" id="{6E57B141-7426-8CF7-FF80-F481A791C038}"/>
              </a:ext>
            </a:extLst>
          </p:cNvPr>
          <p:cNvSpPr/>
          <p:nvPr/>
        </p:nvSpPr>
        <p:spPr>
          <a:xfrm>
            <a:off x="1630017" y="5897217"/>
            <a:ext cx="1722783" cy="616226"/>
          </a:xfrm>
          <a:custGeom>
            <a:avLst/>
            <a:gdLst>
              <a:gd name="connsiteX0" fmla="*/ 0 w 1722783"/>
              <a:gd name="connsiteY0" fmla="*/ 0 h 616226"/>
              <a:gd name="connsiteX1" fmla="*/ 510209 w 1722783"/>
              <a:gd name="connsiteY1" fmla="*/ 145774 h 616226"/>
              <a:gd name="connsiteX2" fmla="*/ 974035 w 1722783"/>
              <a:gd name="connsiteY2" fmla="*/ 344557 h 616226"/>
              <a:gd name="connsiteX3" fmla="*/ 1411357 w 1722783"/>
              <a:gd name="connsiteY3" fmla="*/ 609600 h 616226"/>
              <a:gd name="connsiteX4" fmla="*/ 1722783 w 1722783"/>
              <a:gd name="connsiteY4" fmla="*/ 616226 h 616226"/>
              <a:gd name="connsiteX5" fmla="*/ 1444487 w 1722783"/>
              <a:gd name="connsiteY5" fmla="*/ 457200 h 616226"/>
              <a:gd name="connsiteX6" fmla="*/ 1099931 w 1722783"/>
              <a:gd name="connsiteY6" fmla="*/ 324679 h 616226"/>
              <a:gd name="connsiteX7" fmla="*/ 0 w 1722783"/>
              <a:gd name="connsiteY7" fmla="*/ 0 h 616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22783" h="616226">
                <a:moveTo>
                  <a:pt x="0" y="0"/>
                </a:moveTo>
                <a:lnTo>
                  <a:pt x="510209" y="145774"/>
                </a:lnTo>
                <a:lnTo>
                  <a:pt x="974035" y="344557"/>
                </a:lnTo>
                <a:lnTo>
                  <a:pt x="1411357" y="609600"/>
                </a:lnTo>
                <a:lnTo>
                  <a:pt x="1722783" y="616226"/>
                </a:lnTo>
                <a:lnTo>
                  <a:pt x="1444487" y="457200"/>
                </a:lnTo>
                <a:lnTo>
                  <a:pt x="1099931" y="324679"/>
                </a:lnTo>
                <a:lnTo>
                  <a:pt x="0" y="0"/>
                </a:lnTo>
                <a:close/>
              </a:path>
            </a:pathLst>
          </a:custGeom>
          <a:solidFill>
            <a:schemeClr val="tx1"/>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B846CA92-2D5B-57FA-4D9E-3780EDBF42A4}"/>
              </a:ext>
            </a:extLst>
          </p:cNvPr>
          <p:cNvSpPr txBox="1">
            <a:spLocks/>
          </p:cNvSpPr>
          <p:nvPr/>
        </p:nvSpPr>
        <p:spPr>
          <a:xfrm>
            <a:off x="154293" y="143644"/>
            <a:ext cx="7689209" cy="1276694"/>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2800" b="1" dirty="0">
                <a:solidFill>
                  <a:srgbClr val="C00000"/>
                </a:solidFill>
                <a:latin typeface="+mn-lt"/>
              </a:rPr>
              <a:t>Small-bodied lemurs </a:t>
            </a:r>
            <a:r>
              <a:rPr lang="en-US" sz="2800" dirty="0">
                <a:latin typeface="+mn-lt"/>
              </a:rPr>
              <a:t>are largely </a:t>
            </a:r>
            <a:r>
              <a:rPr lang="en-US" sz="2800" b="1" dirty="0">
                <a:solidFill>
                  <a:srgbClr val="C00000"/>
                </a:solidFill>
                <a:latin typeface="+mn-lt"/>
              </a:rPr>
              <a:t>harvested at sustainable rates </a:t>
            </a:r>
            <a:r>
              <a:rPr lang="en-US" sz="2800" dirty="0">
                <a:latin typeface="+mn-lt"/>
              </a:rPr>
              <a:t>on the Makira-</a:t>
            </a:r>
            <a:r>
              <a:rPr lang="en-US" sz="2800" dirty="0" err="1">
                <a:latin typeface="+mn-lt"/>
              </a:rPr>
              <a:t>Masoala</a:t>
            </a:r>
            <a:r>
              <a:rPr lang="en-US" sz="2800" dirty="0">
                <a:latin typeface="+mn-lt"/>
              </a:rPr>
              <a:t> peninsula.</a:t>
            </a:r>
          </a:p>
        </p:txBody>
      </p:sp>
      <p:sp>
        <p:nvSpPr>
          <p:cNvPr id="44" name="Rectangle 43">
            <a:extLst>
              <a:ext uri="{FF2B5EF4-FFF2-40B4-BE49-F238E27FC236}">
                <a16:creationId xmlns:a16="http://schemas.microsoft.com/office/drawing/2014/main" id="{4777DBD1-D476-5CDB-780B-A84DDE7B851D}"/>
              </a:ext>
            </a:extLst>
          </p:cNvPr>
          <p:cNvSpPr/>
          <p:nvPr/>
        </p:nvSpPr>
        <p:spPr>
          <a:xfrm>
            <a:off x="1575573" y="1498933"/>
            <a:ext cx="5301251" cy="704587"/>
          </a:xfrm>
          <a:prstGeom prst="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8977E198-6F40-77C3-01EA-3EC3248276F0}"/>
              </a:ext>
            </a:extLst>
          </p:cNvPr>
          <p:cNvSpPr/>
          <p:nvPr/>
        </p:nvSpPr>
        <p:spPr>
          <a:xfrm>
            <a:off x="1577417" y="2191040"/>
            <a:ext cx="5301251" cy="762057"/>
          </a:xfrm>
          <a:prstGeom prst="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Diamond 45">
            <a:extLst>
              <a:ext uri="{FF2B5EF4-FFF2-40B4-BE49-F238E27FC236}">
                <a16:creationId xmlns:a16="http://schemas.microsoft.com/office/drawing/2014/main" id="{9B5C6C10-76FD-06FC-3996-763C46A756D6}"/>
              </a:ext>
            </a:extLst>
          </p:cNvPr>
          <p:cNvSpPr/>
          <p:nvPr/>
        </p:nvSpPr>
        <p:spPr>
          <a:xfrm>
            <a:off x="2173924" y="3140785"/>
            <a:ext cx="85391" cy="75626"/>
          </a:xfrm>
          <a:prstGeom prst="diamond">
            <a:avLst/>
          </a:prstGeom>
          <a:solidFill>
            <a:srgbClr val="B263C7"/>
          </a:solidFill>
          <a:ln>
            <a:solidFill>
              <a:srgbClr val="B263C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Diamond 46">
            <a:extLst>
              <a:ext uri="{FF2B5EF4-FFF2-40B4-BE49-F238E27FC236}">
                <a16:creationId xmlns:a16="http://schemas.microsoft.com/office/drawing/2014/main" id="{B6DCE572-4749-026B-42CB-59CDCE9364C3}"/>
              </a:ext>
            </a:extLst>
          </p:cNvPr>
          <p:cNvSpPr/>
          <p:nvPr/>
        </p:nvSpPr>
        <p:spPr>
          <a:xfrm>
            <a:off x="2469760" y="3152288"/>
            <a:ext cx="85391" cy="75626"/>
          </a:xfrm>
          <a:prstGeom prst="diamond">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Diamond 47">
            <a:extLst>
              <a:ext uri="{FF2B5EF4-FFF2-40B4-BE49-F238E27FC236}">
                <a16:creationId xmlns:a16="http://schemas.microsoft.com/office/drawing/2014/main" id="{8783C860-0ECA-DA9D-6529-CA99741755AB}"/>
              </a:ext>
            </a:extLst>
          </p:cNvPr>
          <p:cNvSpPr/>
          <p:nvPr/>
        </p:nvSpPr>
        <p:spPr>
          <a:xfrm>
            <a:off x="3095370" y="4862792"/>
            <a:ext cx="85391" cy="75626"/>
          </a:xfrm>
          <a:prstGeom prst="diamond">
            <a:avLst/>
          </a:prstGeom>
          <a:solidFill>
            <a:srgbClr val="66D36C"/>
          </a:solidFill>
          <a:ln>
            <a:solidFill>
              <a:srgbClr val="66D3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Diamond 48">
            <a:extLst>
              <a:ext uri="{FF2B5EF4-FFF2-40B4-BE49-F238E27FC236}">
                <a16:creationId xmlns:a16="http://schemas.microsoft.com/office/drawing/2014/main" id="{3A174BEA-EDBE-049D-9BA3-0BC022FB55F2}"/>
              </a:ext>
            </a:extLst>
          </p:cNvPr>
          <p:cNvSpPr/>
          <p:nvPr/>
        </p:nvSpPr>
        <p:spPr>
          <a:xfrm>
            <a:off x="4912904" y="5550544"/>
            <a:ext cx="85391" cy="75626"/>
          </a:xfrm>
          <a:prstGeom prst="diamond">
            <a:avLst/>
          </a:prstGeom>
          <a:solidFill>
            <a:schemeClr val="accent4">
              <a:lumMod val="75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0" name="Straight Connector 49">
            <a:extLst>
              <a:ext uri="{FF2B5EF4-FFF2-40B4-BE49-F238E27FC236}">
                <a16:creationId xmlns:a16="http://schemas.microsoft.com/office/drawing/2014/main" id="{09E2224F-1EFA-E604-816D-88D190A61C69}"/>
              </a:ext>
            </a:extLst>
          </p:cNvPr>
          <p:cNvCxnSpPr>
            <a:cxnSpLocks/>
          </p:cNvCxnSpPr>
          <p:nvPr/>
        </p:nvCxnSpPr>
        <p:spPr>
          <a:xfrm>
            <a:off x="3138065" y="4671988"/>
            <a:ext cx="0" cy="410043"/>
          </a:xfrm>
          <a:prstGeom prst="line">
            <a:avLst/>
          </a:prstGeom>
          <a:ln w="28575">
            <a:solidFill>
              <a:srgbClr val="66D36C"/>
            </a:solidFill>
            <a:prstDash val="dashDot"/>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78C5A4C6-2BE5-0AC0-D6A5-05D23420CDE4}"/>
              </a:ext>
            </a:extLst>
          </p:cNvPr>
          <p:cNvCxnSpPr>
            <a:cxnSpLocks/>
          </p:cNvCxnSpPr>
          <p:nvPr/>
        </p:nvCxnSpPr>
        <p:spPr>
          <a:xfrm>
            <a:off x="3094707" y="3955480"/>
            <a:ext cx="0" cy="410043"/>
          </a:xfrm>
          <a:prstGeom prst="line">
            <a:avLst/>
          </a:prstGeom>
          <a:ln w="28575">
            <a:solidFill>
              <a:schemeClr val="accent4">
                <a:lumMod val="75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9875F649-98AC-A8CB-5143-4A01742340B4}"/>
              </a:ext>
            </a:extLst>
          </p:cNvPr>
          <p:cNvCxnSpPr>
            <a:cxnSpLocks/>
          </p:cNvCxnSpPr>
          <p:nvPr/>
        </p:nvCxnSpPr>
        <p:spPr>
          <a:xfrm>
            <a:off x="3146316" y="6123197"/>
            <a:ext cx="0" cy="410043"/>
          </a:xfrm>
          <a:prstGeom prst="line">
            <a:avLst/>
          </a:prstGeom>
          <a:ln w="28575">
            <a:solidFill>
              <a:srgbClr val="00B050"/>
            </a:solidFill>
            <a:prstDash val="dashDot"/>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D5CC71E9-7A42-09AB-E56E-1165028B11E4}"/>
              </a:ext>
            </a:extLst>
          </p:cNvPr>
          <p:cNvCxnSpPr>
            <a:cxnSpLocks/>
          </p:cNvCxnSpPr>
          <p:nvPr/>
        </p:nvCxnSpPr>
        <p:spPr>
          <a:xfrm>
            <a:off x="4959611" y="5364995"/>
            <a:ext cx="0" cy="410043"/>
          </a:xfrm>
          <a:prstGeom prst="line">
            <a:avLst/>
          </a:prstGeom>
          <a:ln w="28575">
            <a:solidFill>
              <a:schemeClr val="accent4">
                <a:lumMod val="75000"/>
              </a:schemeClr>
            </a:solidFill>
            <a:prstDash val="dashDot"/>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26578C19-ACA9-C912-18A6-C32BF71638DB}"/>
                  </a:ext>
                </a:extLst>
              </p:cNvPr>
              <p:cNvSpPr txBox="1"/>
              <p:nvPr/>
            </p:nvSpPr>
            <p:spPr>
              <a:xfrm>
                <a:off x="5922400" y="1841062"/>
                <a:ext cx="221223" cy="123111"/>
              </a:xfrm>
              <a:prstGeom prst="rect">
                <a:avLst/>
              </a:prstGeom>
              <a:solidFill>
                <a:schemeClr val="tx1"/>
              </a:solidFill>
              <a:ln>
                <a:noFill/>
              </a:ln>
            </p:spPr>
            <p:txBody>
              <a:bodyPr wrap="square" lIns="0" tIns="0" rIns="0" bIns="0" rtlCol="0">
                <a:spAutoFit/>
              </a:bodyPr>
              <a:lstStyle/>
              <a:p>
                <a14:m>
                  <m:oMath xmlns:m="http://schemas.openxmlformats.org/officeDocument/2006/math">
                    <m:r>
                      <a:rPr lang="en-US" sz="800" b="1" i="1" smtClean="0">
                        <a:solidFill>
                          <a:schemeClr val="bg1"/>
                        </a:solidFill>
                        <a:latin typeface="Cambria Math" charset="0"/>
                      </a:rPr>
                      <m:t>𝝀</m:t>
                    </m:r>
                  </m:oMath>
                </a14:m>
                <a:r>
                  <a:rPr lang="en-US" sz="800" b="1" i="1" dirty="0">
                    <a:solidFill>
                      <a:schemeClr val="bg1"/>
                    </a:solidFill>
                  </a:rPr>
                  <a:t> &lt; 1</a:t>
                </a:r>
                <a:endParaRPr lang="en-US" sz="800" dirty="0">
                  <a:solidFill>
                    <a:schemeClr val="bg1"/>
                  </a:solidFill>
                  <a:latin typeface="Arial" panose="020B0604020202020204" pitchFamily="34" charset="0"/>
                  <a:cs typeface="Arial" panose="020B0604020202020204" pitchFamily="34" charset="0"/>
                </a:endParaRPr>
              </a:p>
            </p:txBody>
          </p:sp>
        </mc:Choice>
        <mc:Fallback xmlns="">
          <p:sp>
            <p:nvSpPr>
              <p:cNvPr id="60" name="TextBox 59">
                <a:extLst>
                  <a:ext uri="{FF2B5EF4-FFF2-40B4-BE49-F238E27FC236}">
                    <a16:creationId xmlns:a16="http://schemas.microsoft.com/office/drawing/2014/main" id="{26578C19-ACA9-C912-18A6-C32BF71638DB}"/>
                  </a:ext>
                </a:extLst>
              </p:cNvPr>
              <p:cNvSpPr txBox="1">
                <a:spLocks noRot="1" noChangeAspect="1" noMove="1" noResize="1" noEditPoints="1" noAdjustHandles="1" noChangeArrowheads="1" noChangeShapeType="1" noTextEdit="1"/>
              </p:cNvSpPr>
              <p:nvPr/>
            </p:nvSpPr>
            <p:spPr>
              <a:xfrm>
                <a:off x="5922400" y="1841062"/>
                <a:ext cx="221223" cy="123111"/>
              </a:xfrm>
              <a:prstGeom prst="rect">
                <a:avLst/>
              </a:prstGeom>
              <a:blipFill>
                <a:blip r:embed="rId14"/>
                <a:stretch>
                  <a:fillRect l="-16667" t="-9091" r="-22222" b="-54545"/>
                </a:stretch>
              </a:blipFill>
              <a:ln>
                <a:noFill/>
              </a:ln>
            </p:spPr>
            <p:txBody>
              <a:bodyPr/>
              <a:lstStyle/>
              <a:p>
                <a:r>
                  <a:rPr lang="en-US">
                    <a:noFill/>
                  </a:rPr>
                  <a:t> </a:t>
                </a:r>
              </a:p>
            </p:txBody>
          </p:sp>
        </mc:Fallback>
      </mc:AlternateContent>
      <p:sp>
        <p:nvSpPr>
          <p:cNvPr id="61" name="TextBox 60">
            <a:extLst>
              <a:ext uri="{FF2B5EF4-FFF2-40B4-BE49-F238E27FC236}">
                <a16:creationId xmlns:a16="http://schemas.microsoft.com/office/drawing/2014/main" id="{BF76871A-708A-C260-1C87-99F70FABE5BC}"/>
              </a:ext>
            </a:extLst>
          </p:cNvPr>
          <p:cNvSpPr txBox="1"/>
          <p:nvPr/>
        </p:nvSpPr>
        <p:spPr>
          <a:xfrm>
            <a:off x="5392224" y="1647902"/>
            <a:ext cx="1346909" cy="123111"/>
          </a:xfrm>
          <a:prstGeom prst="rect">
            <a:avLst/>
          </a:prstGeom>
          <a:solidFill>
            <a:schemeClr val="tx1"/>
          </a:solidFill>
        </p:spPr>
        <p:txBody>
          <a:bodyPr wrap="square" lIns="0" tIns="0" rIns="0" bIns="0" rtlCol="0">
            <a:spAutoFit/>
          </a:bodyPr>
          <a:lstStyle/>
          <a:p>
            <a:pPr algn="ctr"/>
            <a:r>
              <a:rPr lang="en-US" sz="800" dirty="0">
                <a:solidFill>
                  <a:schemeClr val="bg1"/>
                </a:solidFill>
                <a:latin typeface="Arial" panose="020B0604020202020204" pitchFamily="34" charset="0"/>
                <a:cs typeface="Arial" panose="020B0604020202020204" pitchFamily="34" charset="0"/>
              </a:rPr>
              <a:t>population decline</a:t>
            </a:r>
          </a:p>
        </p:txBody>
      </p:sp>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4343E1CB-BBEC-8B33-0B54-B1634C772B45}"/>
                  </a:ext>
                </a:extLst>
              </p:cNvPr>
              <p:cNvSpPr txBox="1"/>
              <p:nvPr/>
            </p:nvSpPr>
            <p:spPr>
              <a:xfrm>
                <a:off x="1784075" y="1805176"/>
                <a:ext cx="231068" cy="123111"/>
              </a:xfrm>
              <a:prstGeom prst="rect">
                <a:avLst/>
              </a:prstGeom>
              <a:noFill/>
              <a:ln>
                <a:noFill/>
              </a:ln>
            </p:spPr>
            <p:txBody>
              <a:bodyPr wrap="square" lIns="0" tIns="0" rIns="0" bIns="0" rtlCol="0">
                <a:spAutoFit/>
              </a:bodyPr>
              <a:lstStyle/>
              <a:p>
                <a14:m>
                  <m:oMath xmlns:m="http://schemas.openxmlformats.org/officeDocument/2006/math">
                    <m:r>
                      <a:rPr lang="en-US" sz="800" b="1" i="1" smtClean="0">
                        <a:solidFill>
                          <a:schemeClr val="tx1"/>
                        </a:solidFill>
                        <a:latin typeface="Cambria Math" charset="0"/>
                      </a:rPr>
                      <m:t>𝝀</m:t>
                    </m:r>
                  </m:oMath>
                </a14:m>
                <a:r>
                  <a:rPr lang="en-US" sz="800" b="1" i="1" dirty="0">
                    <a:solidFill>
                      <a:schemeClr val="tx1"/>
                    </a:solidFill>
                  </a:rPr>
                  <a:t> &gt; 1</a:t>
                </a:r>
                <a:endParaRPr lang="en-US" sz="800" dirty="0">
                  <a:solidFill>
                    <a:schemeClr val="tx1"/>
                  </a:solidFill>
                  <a:latin typeface="Arial" panose="020B0604020202020204" pitchFamily="34" charset="0"/>
                  <a:cs typeface="Arial" panose="020B0604020202020204" pitchFamily="34" charset="0"/>
                </a:endParaRPr>
              </a:p>
            </p:txBody>
          </p:sp>
        </mc:Choice>
        <mc:Fallback xmlns="">
          <p:sp>
            <p:nvSpPr>
              <p:cNvPr id="62" name="TextBox 61">
                <a:extLst>
                  <a:ext uri="{FF2B5EF4-FFF2-40B4-BE49-F238E27FC236}">
                    <a16:creationId xmlns:a16="http://schemas.microsoft.com/office/drawing/2014/main" id="{4343E1CB-BBEC-8B33-0B54-B1634C772B45}"/>
                  </a:ext>
                </a:extLst>
              </p:cNvPr>
              <p:cNvSpPr txBox="1">
                <a:spLocks noRot="1" noChangeAspect="1" noMove="1" noResize="1" noEditPoints="1" noAdjustHandles="1" noChangeArrowheads="1" noChangeShapeType="1" noTextEdit="1"/>
              </p:cNvSpPr>
              <p:nvPr/>
            </p:nvSpPr>
            <p:spPr>
              <a:xfrm>
                <a:off x="1784075" y="1805176"/>
                <a:ext cx="231068" cy="123111"/>
              </a:xfrm>
              <a:prstGeom prst="rect">
                <a:avLst/>
              </a:prstGeom>
              <a:blipFill>
                <a:blip r:embed="rId15"/>
                <a:stretch>
                  <a:fillRect l="-15789" t="-20000" r="-15789" b="-60000"/>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25A1B97D-F018-1743-86D6-B3FE68C23A50}"/>
                  </a:ext>
                </a:extLst>
              </p:cNvPr>
              <p:cNvSpPr txBox="1"/>
              <p:nvPr/>
            </p:nvSpPr>
            <p:spPr>
              <a:xfrm>
                <a:off x="5886060" y="2594459"/>
                <a:ext cx="221223" cy="123111"/>
              </a:xfrm>
              <a:prstGeom prst="rect">
                <a:avLst/>
              </a:prstGeom>
              <a:solidFill>
                <a:schemeClr val="tx1"/>
              </a:solidFill>
              <a:ln>
                <a:noFill/>
              </a:ln>
            </p:spPr>
            <p:txBody>
              <a:bodyPr wrap="square" lIns="0" tIns="0" rIns="0" bIns="0" rtlCol="0">
                <a:spAutoFit/>
              </a:bodyPr>
              <a:lstStyle/>
              <a:p>
                <a14:m>
                  <m:oMath xmlns:m="http://schemas.openxmlformats.org/officeDocument/2006/math">
                    <m:r>
                      <a:rPr lang="en-US" sz="800" b="1" i="1" smtClean="0">
                        <a:solidFill>
                          <a:schemeClr val="bg1"/>
                        </a:solidFill>
                        <a:latin typeface="Cambria Math" charset="0"/>
                      </a:rPr>
                      <m:t>𝝀</m:t>
                    </m:r>
                  </m:oMath>
                </a14:m>
                <a:r>
                  <a:rPr lang="en-US" sz="800" b="1" i="1" dirty="0">
                    <a:solidFill>
                      <a:schemeClr val="bg1"/>
                    </a:solidFill>
                  </a:rPr>
                  <a:t> &lt; 1</a:t>
                </a:r>
                <a:endParaRPr lang="en-US" sz="800" dirty="0">
                  <a:solidFill>
                    <a:schemeClr val="bg1"/>
                  </a:solidFill>
                  <a:latin typeface="Arial" panose="020B0604020202020204" pitchFamily="34" charset="0"/>
                  <a:cs typeface="Arial" panose="020B0604020202020204" pitchFamily="34" charset="0"/>
                </a:endParaRPr>
              </a:p>
            </p:txBody>
          </p:sp>
        </mc:Choice>
        <mc:Fallback xmlns="">
          <p:sp>
            <p:nvSpPr>
              <p:cNvPr id="63" name="TextBox 62">
                <a:extLst>
                  <a:ext uri="{FF2B5EF4-FFF2-40B4-BE49-F238E27FC236}">
                    <a16:creationId xmlns:a16="http://schemas.microsoft.com/office/drawing/2014/main" id="{25A1B97D-F018-1743-86D6-B3FE68C23A50}"/>
                  </a:ext>
                </a:extLst>
              </p:cNvPr>
              <p:cNvSpPr txBox="1">
                <a:spLocks noRot="1" noChangeAspect="1" noMove="1" noResize="1" noEditPoints="1" noAdjustHandles="1" noChangeArrowheads="1" noChangeShapeType="1" noTextEdit="1"/>
              </p:cNvSpPr>
              <p:nvPr/>
            </p:nvSpPr>
            <p:spPr>
              <a:xfrm>
                <a:off x="5886060" y="2594459"/>
                <a:ext cx="221223" cy="123111"/>
              </a:xfrm>
              <a:prstGeom prst="rect">
                <a:avLst/>
              </a:prstGeom>
              <a:blipFill>
                <a:blip r:embed="rId16"/>
                <a:stretch>
                  <a:fillRect l="-16667" t="-18182" r="-22222" b="-45455"/>
                </a:stretch>
              </a:blipFill>
              <a:ln>
                <a:noFill/>
              </a:ln>
            </p:spPr>
            <p:txBody>
              <a:bodyPr/>
              <a:lstStyle/>
              <a:p>
                <a:r>
                  <a:rPr lang="en-US">
                    <a:noFill/>
                  </a:rPr>
                  <a:t> </a:t>
                </a:r>
              </a:p>
            </p:txBody>
          </p:sp>
        </mc:Fallback>
      </mc:AlternateContent>
      <p:sp>
        <p:nvSpPr>
          <p:cNvPr id="64" name="TextBox 63">
            <a:extLst>
              <a:ext uri="{FF2B5EF4-FFF2-40B4-BE49-F238E27FC236}">
                <a16:creationId xmlns:a16="http://schemas.microsoft.com/office/drawing/2014/main" id="{49F0DF16-BA0E-DDE2-EEC6-E683F7A92911}"/>
              </a:ext>
            </a:extLst>
          </p:cNvPr>
          <p:cNvSpPr txBox="1"/>
          <p:nvPr/>
        </p:nvSpPr>
        <p:spPr>
          <a:xfrm>
            <a:off x="5355884" y="2401299"/>
            <a:ext cx="1346909" cy="123111"/>
          </a:xfrm>
          <a:prstGeom prst="rect">
            <a:avLst/>
          </a:prstGeom>
          <a:solidFill>
            <a:schemeClr val="tx1"/>
          </a:solidFill>
        </p:spPr>
        <p:txBody>
          <a:bodyPr wrap="square" lIns="0" tIns="0" rIns="0" bIns="0" rtlCol="0">
            <a:spAutoFit/>
          </a:bodyPr>
          <a:lstStyle/>
          <a:p>
            <a:pPr algn="ctr"/>
            <a:r>
              <a:rPr lang="en-US" sz="800" dirty="0">
                <a:solidFill>
                  <a:schemeClr val="bg1"/>
                </a:solidFill>
                <a:latin typeface="Arial" panose="020B0604020202020204" pitchFamily="34" charset="0"/>
                <a:cs typeface="Arial" panose="020B0604020202020204" pitchFamily="34" charset="0"/>
              </a:rPr>
              <a:t>population decline</a:t>
            </a:r>
          </a:p>
        </p:txBody>
      </p: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2372849B-1A67-DF09-F400-58DA898CBB61}"/>
                  </a:ext>
                </a:extLst>
              </p:cNvPr>
              <p:cNvSpPr txBox="1"/>
              <p:nvPr/>
            </p:nvSpPr>
            <p:spPr>
              <a:xfrm>
                <a:off x="5940751" y="3322573"/>
                <a:ext cx="221223" cy="123111"/>
              </a:xfrm>
              <a:prstGeom prst="rect">
                <a:avLst/>
              </a:prstGeom>
              <a:solidFill>
                <a:schemeClr val="tx1"/>
              </a:solidFill>
              <a:ln>
                <a:noFill/>
              </a:ln>
            </p:spPr>
            <p:txBody>
              <a:bodyPr wrap="square" lIns="0" tIns="0" rIns="0" bIns="0" rtlCol="0">
                <a:spAutoFit/>
              </a:bodyPr>
              <a:lstStyle/>
              <a:p>
                <a14:m>
                  <m:oMath xmlns:m="http://schemas.openxmlformats.org/officeDocument/2006/math">
                    <m:r>
                      <a:rPr lang="en-US" sz="800" b="1" i="1" smtClean="0">
                        <a:solidFill>
                          <a:schemeClr val="bg1"/>
                        </a:solidFill>
                        <a:latin typeface="Cambria Math" charset="0"/>
                      </a:rPr>
                      <m:t>𝝀</m:t>
                    </m:r>
                  </m:oMath>
                </a14:m>
                <a:r>
                  <a:rPr lang="en-US" sz="800" b="1" i="1" dirty="0">
                    <a:solidFill>
                      <a:schemeClr val="bg1"/>
                    </a:solidFill>
                  </a:rPr>
                  <a:t> &lt; 1</a:t>
                </a:r>
                <a:endParaRPr lang="en-US" sz="800" dirty="0">
                  <a:solidFill>
                    <a:schemeClr val="bg1"/>
                  </a:solidFill>
                  <a:latin typeface="Arial" panose="020B0604020202020204" pitchFamily="34" charset="0"/>
                  <a:cs typeface="Arial" panose="020B0604020202020204" pitchFamily="34" charset="0"/>
                </a:endParaRPr>
              </a:p>
            </p:txBody>
          </p:sp>
        </mc:Choice>
        <mc:Fallback xmlns="">
          <p:sp>
            <p:nvSpPr>
              <p:cNvPr id="66" name="TextBox 65">
                <a:extLst>
                  <a:ext uri="{FF2B5EF4-FFF2-40B4-BE49-F238E27FC236}">
                    <a16:creationId xmlns:a16="http://schemas.microsoft.com/office/drawing/2014/main" id="{2372849B-1A67-DF09-F400-58DA898CBB61}"/>
                  </a:ext>
                </a:extLst>
              </p:cNvPr>
              <p:cNvSpPr txBox="1">
                <a:spLocks noRot="1" noChangeAspect="1" noMove="1" noResize="1" noEditPoints="1" noAdjustHandles="1" noChangeArrowheads="1" noChangeShapeType="1" noTextEdit="1"/>
              </p:cNvSpPr>
              <p:nvPr/>
            </p:nvSpPr>
            <p:spPr>
              <a:xfrm>
                <a:off x="5940751" y="3322573"/>
                <a:ext cx="221223" cy="123111"/>
              </a:xfrm>
              <a:prstGeom prst="rect">
                <a:avLst/>
              </a:prstGeom>
              <a:blipFill>
                <a:blip r:embed="rId17"/>
                <a:stretch>
                  <a:fillRect l="-22222" t="-18182" r="-22222" b="-45455"/>
                </a:stretch>
              </a:blipFill>
              <a:ln>
                <a:noFill/>
              </a:ln>
            </p:spPr>
            <p:txBody>
              <a:bodyPr/>
              <a:lstStyle/>
              <a:p>
                <a:r>
                  <a:rPr lang="en-US">
                    <a:noFill/>
                  </a:rPr>
                  <a:t> </a:t>
                </a:r>
              </a:p>
            </p:txBody>
          </p:sp>
        </mc:Fallback>
      </mc:AlternateContent>
      <p:sp>
        <p:nvSpPr>
          <p:cNvPr id="67" name="TextBox 66">
            <a:extLst>
              <a:ext uri="{FF2B5EF4-FFF2-40B4-BE49-F238E27FC236}">
                <a16:creationId xmlns:a16="http://schemas.microsoft.com/office/drawing/2014/main" id="{780E3127-02DE-ABDC-6660-B473F8149AA7}"/>
              </a:ext>
            </a:extLst>
          </p:cNvPr>
          <p:cNvSpPr txBox="1"/>
          <p:nvPr/>
        </p:nvSpPr>
        <p:spPr>
          <a:xfrm>
            <a:off x="5410575" y="3129413"/>
            <a:ext cx="1346909" cy="123111"/>
          </a:xfrm>
          <a:prstGeom prst="rect">
            <a:avLst/>
          </a:prstGeom>
          <a:solidFill>
            <a:schemeClr val="tx1"/>
          </a:solidFill>
        </p:spPr>
        <p:txBody>
          <a:bodyPr wrap="square" lIns="0" tIns="0" rIns="0" bIns="0" rtlCol="0">
            <a:spAutoFit/>
          </a:bodyPr>
          <a:lstStyle/>
          <a:p>
            <a:pPr algn="ctr"/>
            <a:r>
              <a:rPr lang="en-US" sz="800" dirty="0">
                <a:solidFill>
                  <a:schemeClr val="bg1"/>
                </a:solidFill>
                <a:latin typeface="Arial" panose="020B0604020202020204" pitchFamily="34" charset="0"/>
                <a:cs typeface="Arial" panose="020B0604020202020204" pitchFamily="34" charset="0"/>
              </a:rPr>
              <a:t>population decline</a:t>
            </a:r>
          </a:p>
        </p:txBody>
      </p:sp>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F27CC301-D625-7AB6-DE5A-1CF2E90D3320}"/>
                  </a:ext>
                </a:extLst>
              </p:cNvPr>
              <p:cNvSpPr txBox="1"/>
              <p:nvPr/>
            </p:nvSpPr>
            <p:spPr>
              <a:xfrm>
                <a:off x="5921343" y="4046107"/>
                <a:ext cx="221223" cy="123111"/>
              </a:xfrm>
              <a:prstGeom prst="rect">
                <a:avLst/>
              </a:prstGeom>
              <a:solidFill>
                <a:schemeClr val="tx1"/>
              </a:solidFill>
              <a:ln>
                <a:noFill/>
              </a:ln>
            </p:spPr>
            <p:txBody>
              <a:bodyPr wrap="square" lIns="0" tIns="0" rIns="0" bIns="0" rtlCol="0">
                <a:spAutoFit/>
              </a:bodyPr>
              <a:lstStyle/>
              <a:p>
                <a14:m>
                  <m:oMath xmlns:m="http://schemas.openxmlformats.org/officeDocument/2006/math">
                    <m:r>
                      <a:rPr lang="en-US" sz="800" b="1" i="1" smtClean="0">
                        <a:solidFill>
                          <a:schemeClr val="bg1"/>
                        </a:solidFill>
                        <a:latin typeface="Cambria Math" charset="0"/>
                      </a:rPr>
                      <m:t>𝝀</m:t>
                    </m:r>
                  </m:oMath>
                </a14:m>
                <a:r>
                  <a:rPr lang="en-US" sz="800" b="1" i="1" dirty="0">
                    <a:solidFill>
                      <a:schemeClr val="bg1"/>
                    </a:solidFill>
                  </a:rPr>
                  <a:t> &lt; 1</a:t>
                </a:r>
                <a:endParaRPr lang="en-US" sz="800" dirty="0">
                  <a:solidFill>
                    <a:schemeClr val="bg1"/>
                  </a:solidFill>
                  <a:latin typeface="Arial" panose="020B0604020202020204" pitchFamily="34" charset="0"/>
                  <a:cs typeface="Arial" panose="020B0604020202020204" pitchFamily="34" charset="0"/>
                </a:endParaRPr>
              </a:p>
            </p:txBody>
          </p:sp>
        </mc:Choice>
        <mc:Fallback xmlns="">
          <p:sp>
            <p:nvSpPr>
              <p:cNvPr id="68" name="TextBox 67">
                <a:extLst>
                  <a:ext uri="{FF2B5EF4-FFF2-40B4-BE49-F238E27FC236}">
                    <a16:creationId xmlns:a16="http://schemas.microsoft.com/office/drawing/2014/main" id="{F27CC301-D625-7AB6-DE5A-1CF2E90D3320}"/>
                  </a:ext>
                </a:extLst>
              </p:cNvPr>
              <p:cNvSpPr txBox="1">
                <a:spLocks noRot="1" noChangeAspect="1" noMove="1" noResize="1" noEditPoints="1" noAdjustHandles="1" noChangeArrowheads="1" noChangeShapeType="1" noTextEdit="1"/>
              </p:cNvSpPr>
              <p:nvPr/>
            </p:nvSpPr>
            <p:spPr>
              <a:xfrm>
                <a:off x="5921343" y="4046107"/>
                <a:ext cx="221223" cy="123111"/>
              </a:xfrm>
              <a:prstGeom prst="rect">
                <a:avLst/>
              </a:prstGeom>
              <a:blipFill>
                <a:blip r:embed="rId18"/>
                <a:stretch>
                  <a:fillRect l="-16667" t="-18182" r="-22222" b="-45455"/>
                </a:stretch>
              </a:blipFill>
              <a:ln>
                <a:noFill/>
              </a:ln>
            </p:spPr>
            <p:txBody>
              <a:bodyPr/>
              <a:lstStyle/>
              <a:p>
                <a:r>
                  <a:rPr lang="en-US">
                    <a:noFill/>
                  </a:rPr>
                  <a:t> </a:t>
                </a:r>
              </a:p>
            </p:txBody>
          </p:sp>
        </mc:Fallback>
      </mc:AlternateContent>
      <p:sp>
        <p:nvSpPr>
          <p:cNvPr id="69" name="TextBox 68">
            <a:extLst>
              <a:ext uri="{FF2B5EF4-FFF2-40B4-BE49-F238E27FC236}">
                <a16:creationId xmlns:a16="http://schemas.microsoft.com/office/drawing/2014/main" id="{77269D94-0E5F-2C33-7EF0-8EC81E785EE7}"/>
              </a:ext>
            </a:extLst>
          </p:cNvPr>
          <p:cNvSpPr txBox="1"/>
          <p:nvPr/>
        </p:nvSpPr>
        <p:spPr>
          <a:xfrm>
            <a:off x="5391167" y="3852947"/>
            <a:ext cx="1346909" cy="123111"/>
          </a:xfrm>
          <a:prstGeom prst="rect">
            <a:avLst/>
          </a:prstGeom>
          <a:solidFill>
            <a:schemeClr val="tx1"/>
          </a:solidFill>
        </p:spPr>
        <p:txBody>
          <a:bodyPr wrap="square" lIns="0" tIns="0" rIns="0" bIns="0" rtlCol="0">
            <a:spAutoFit/>
          </a:bodyPr>
          <a:lstStyle/>
          <a:p>
            <a:pPr algn="ctr"/>
            <a:r>
              <a:rPr lang="en-US" sz="800" dirty="0">
                <a:solidFill>
                  <a:schemeClr val="bg1"/>
                </a:solidFill>
                <a:latin typeface="Arial" panose="020B0604020202020204" pitchFamily="34" charset="0"/>
                <a:cs typeface="Arial" panose="020B0604020202020204" pitchFamily="34" charset="0"/>
              </a:rPr>
              <a:t>population decline</a:t>
            </a:r>
          </a:p>
        </p:txBody>
      </p: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559DA5D7-C2FD-8098-98A5-A75938F5B8F1}"/>
                  </a:ext>
                </a:extLst>
              </p:cNvPr>
              <p:cNvSpPr txBox="1"/>
              <p:nvPr/>
            </p:nvSpPr>
            <p:spPr>
              <a:xfrm>
                <a:off x="5798219" y="4768222"/>
                <a:ext cx="221223" cy="123111"/>
              </a:xfrm>
              <a:prstGeom prst="rect">
                <a:avLst/>
              </a:prstGeom>
              <a:solidFill>
                <a:schemeClr val="tx1"/>
              </a:solidFill>
              <a:ln>
                <a:noFill/>
              </a:ln>
            </p:spPr>
            <p:txBody>
              <a:bodyPr wrap="square" lIns="0" tIns="0" rIns="0" bIns="0" rtlCol="0">
                <a:spAutoFit/>
              </a:bodyPr>
              <a:lstStyle/>
              <a:p>
                <a14:m>
                  <m:oMath xmlns:m="http://schemas.openxmlformats.org/officeDocument/2006/math">
                    <m:r>
                      <a:rPr lang="en-US" sz="800" b="1" i="1" smtClean="0">
                        <a:solidFill>
                          <a:schemeClr val="bg1"/>
                        </a:solidFill>
                        <a:latin typeface="Cambria Math" charset="0"/>
                      </a:rPr>
                      <m:t>𝝀</m:t>
                    </m:r>
                  </m:oMath>
                </a14:m>
                <a:r>
                  <a:rPr lang="en-US" sz="800" b="1" i="1" dirty="0">
                    <a:solidFill>
                      <a:schemeClr val="bg1"/>
                    </a:solidFill>
                  </a:rPr>
                  <a:t> &lt; 1</a:t>
                </a:r>
                <a:endParaRPr lang="en-US" sz="800" dirty="0">
                  <a:solidFill>
                    <a:schemeClr val="bg1"/>
                  </a:solidFill>
                  <a:latin typeface="Arial" panose="020B0604020202020204" pitchFamily="34" charset="0"/>
                  <a:cs typeface="Arial" panose="020B0604020202020204" pitchFamily="34" charset="0"/>
                </a:endParaRPr>
              </a:p>
            </p:txBody>
          </p:sp>
        </mc:Choice>
        <mc:Fallback xmlns="">
          <p:sp>
            <p:nvSpPr>
              <p:cNvPr id="70" name="TextBox 69">
                <a:extLst>
                  <a:ext uri="{FF2B5EF4-FFF2-40B4-BE49-F238E27FC236}">
                    <a16:creationId xmlns:a16="http://schemas.microsoft.com/office/drawing/2014/main" id="{559DA5D7-C2FD-8098-98A5-A75938F5B8F1}"/>
                  </a:ext>
                </a:extLst>
              </p:cNvPr>
              <p:cNvSpPr txBox="1">
                <a:spLocks noRot="1" noChangeAspect="1" noMove="1" noResize="1" noEditPoints="1" noAdjustHandles="1" noChangeArrowheads="1" noChangeShapeType="1" noTextEdit="1"/>
              </p:cNvSpPr>
              <p:nvPr/>
            </p:nvSpPr>
            <p:spPr>
              <a:xfrm>
                <a:off x="5798219" y="4768222"/>
                <a:ext cx="221223" cy="123111"/>
              </a:xfrm>
              <a:prstGeom prst="rect">
                <a:avLst/>
              </a:prstGeom>
              <a:blipFill>
                <a:blip r:embed="rId19"/>
                <a:stretch>
                  <a:fillRect l="-16667" t="-20000" r="-22222" b="-60000"/>
                </a:stretch>
              </a:blipFill>
              <a:ln>
                <a:noFill/>
              </a:ln>
            </p:spPr>
            <p:txBody>
              <a:bodyPr/>
              <a:lstStyle/>
              <a:p>
                <a:r>
                  <a:rPr lang="en-US">
                    <a:noFill/>
                  </a:rPr>
                  <a:t> </a:t>
                </a:r>
              </a:p>
            </p:txBody>
          </p:sp>
        </mc:Fallback>
      </mc:AlternateContent>
      <p:sp>
        <p:nvSpPr>
          <p:cNvPr id="71" name="TextBox 70">
            <a:extLst>
              <a:ext uri="{FF2B5EF4-FFF2-40B4-BE49-F238E27FC236}">
                <a16:creationId xmlns:a16="http://schemas.microsoft.com/office/drawing/2014/main" id="{AFF57779-CBA8-E2A2-19A3-798FCAA94BF7}"/>
              </a:ext>
            </a:extLst>
          </p:cNvPr>
          <p:cNvSpPr txBox="1"/>
          <p:nvPr/>
        </p:nvSpPr>
        <p:spPr>
          <a:xfrm>
            <a:off x="5268043" y="4575063"/>
            <a:ext cx="1466496" cy="123111"/>
          </a:xfrm>
          <a:prstGeom prst="rect">
            <a:avLst/>
          </a:prstGeom>
          <a:solidFill>
            <a:schemeClr val="tx1"/>
          </a:solidFill>
        </p:spPr>
        <p:txBody>
          <a:bodyPr wrap="square" lIns="0" tIns="0" rIns="0" bIns="0" rtlCol="0">
            <a:spAutoFit/>
          </a:bodyPr>
          <a:lstStyle/>
          <a:p>
            <a:pPr algn="ctr"/>
            <a:r>
              <a:rPr lang="en-US" sz="800" dirty="0">
                <a:solidFill>
                  <a:schemeClr val="bg1"/>
                </a:solidFill>
                <a:latin typeface="Arial" panose="020B0604020202020204" pitchFamily="34" charset="0"/>
                <a:cs typeface="Arial" panose="020B0604020202020204" pitchFamily="34" charset="0"/>
              </a:rPr>
              <a:t>population decline</a:t>
            </a:r>
          </a:p>
        </p:txBody>
      </p:sp>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720B012B-3BA1-36FA-A9B0-1B909BA3633C}"/>
                  </a:ext>
                </a:extLst>
              </p:cNvPr>
              <p:cNvSpPr txBox="1"/>
              <p:nvPr/>
            </p:nvSpPr>
            <p:spPr>
              <a:xfrm>
                <a:off x="5852250" y="5490765"/>
                <a:ext cx="221223" cy="123111"/>
              </a:xfrm>
              <a:prstGeom prst="rect">
                <a:avLst/>
              </a:prstGeom>
              <a:solidFill>
                <a:schemeClr val="tx1"/>
              </a:solidFill>
              <a:ln>
                <a:noFill/>
              </a:ln>
            </p:spPr>
            <p:txBody>
              <a:bodyPr wrap="square" lIns="0" tIns="0" rIns="0" bIns="0" rtlCol="0">
                <a:spAutoFit/>
              </a:bodyPr>
              <a:lstStyle/>
              <a:p>
                <a14:m>
                  <m:oMath xmlns:m="http://schemas.openxmlformats.org/officeDocument/2006/math">
                    <m:r>
                      <a:rPr lang="en-US" sz="800" b="1" i="1" smtClean="0">
                        <a:solidFill>
                          <a:schemeClr val="bg1"/>
                        </a:solidFill>
                        <a:latin typeface="Cambria Math" charset="0"/>
                      </a:rPr>
                      <m:t>𝝀</m:t>
                    </m:r>
                  </m:oMath>
                </a14:m>
                <a:r>
                  <a:rPr lang="en-US" sz="800" b="1" i="1" dirty="0">
                    <a:solidFill>
                      <a:schemeClr val="bg1"/>
                    </a:solidFill>
                  </a:rPr>
                  <a:t> &lt; 1</a:t>
                </a:r>
                <a:endParaRPr lang="en-US" sz="800" dirty="0">
                  <a:solidFill>
                    <a:schemeClr val="bg1"/>
                  </a:solidFill>
                  <a:latin typeface="Arial" panose="020B0604020202020204" pitchFamily="34" charset="0"/>
                  <a:cs typeface="Arial" panose="020B0604020202020204" pitchFamily="34" charset="0"/>
                </a:endParaRPr>
              </a:p>
            </p:txBody>
          </p:sp>
        </mc:Choice>
        <mc:Fallback xmlns="">
          <p:sp>
            <p:nvSpPr>
              <p:cNvPr id="72" name="TextBox 71">
                <a:extLst>
                  <a:ext uri="{FF2B5EF4-FFF2-40B4-BE49-F238E27FC236}">
                    <a16:creationId xmlns:a16="http://schemas.microsoft.com/office/drawing/2014/main" id="{720B012B-3BA1-36FA-A9B0-1B909BA3633C}"/>
                  </a:ext>
                </a:extLst>
              </p:cNvPr>
              <p:cNvSpPr txBox="1">
                <a:spLocks noRot="1" noChangeAspect="1" noMove="1" noResize="1" noEditPoints="1" noAdjustHandles="1" noChangeArrowheads="1" noChangeShapeType="1" noTextEdit="1"/>
              </p:cNvSpPr>
              <p:nvPr/>
            </p:nvSpPr>
            <p:spPr>
              <a:xfrm>
                <a:off x="5852250" y="5490765"/>
                <a:ext cx="221223" cy="123111"/>
              </a:xfrm>
              <a:prstGeom prst="rect">
                <a:avLst/>
              </a:prstGeom>
              <a:blipFill>
                <a:blip r:embed="rId20"/>
                <a:stretch>
                  <a:fillRect l="-15789" t="-18182" r="-15789" b="-45455"/>
                </a:stretch>
              </a:blipFill>
              <a:ln>
                <a:noFill/>
              </a:ln>
            </p:spPr>
            <p:txBody>
              <a:bodyPr/>
              <a:lstStyle/>
              <a:p>
                <a:r>
                  <a:rPr lang="en-US">
                    <a:noFill/>
                  </a:rPr>
                  <a:t> </a:t>
                </a:r>
              </a:p>
            </p:txBody>
          </p:sp>
        </mc:Fallback>
      </mc:AlternateContent>
      <p:sp>
        <p:nvSpPr>
          <p:cNvPr id="73" name="TextBox 72">
            <a:extLst>
              <a:ext uri="{FF2B5EF4-FFF2-40B4-BE49-F238E27FC236}">
                <a16:creationId xmlns:a16="http://schemas.microsoft.com/office/drawing/2014/main" id="{135B273C-8074-22A3-A1EF-CBA33E246FE7}"/>
              </a:ext>
            </a:extLst>
          </p:cNvPr>
          <p:cNvSpPr txBox="1"/>
          <p:nvPr/>
        </p:nvSpPr>
        <p:spPr>
          <a:xfrm>
            <a:off x="5322074" y="5297605"/>
            <a:ext cx="1346909" cy="123111"/>
          </a:xfrm>
          <a:prstGeom prst="rect">
            <a:avLst/>
          </a:prstGeom>
          <a:solidFill>
            <a:schemeClr val="tx1"/>
          </a:solidFill>
        </p:spPr>
        <p:txBody>
          <a:bodyPr wrap="square" lIns="0" tIns="0" rIns="0" bIns="0" rtlCol="0">
            <a:spAutoFit/>
          </a:bodyPr>
          <a:lstStyle/>
          <a:p>
            <a:pPr algn="ctr"/>
            <a:r>
              <a:rPr lang="en-US" sz="800" dirty="0">
                <a:solidFill>
                  <a:schemeClr val="bg1"/>
                </a:solidFill>
                <a:latin typeface="Arial" panose="020B0604020202020204" pitchFamily="34" charset="0"/>
                <a:cs typeface="Arial" panose="020B0604020202020204" pitchFamily="34" charset="0"/>
              </a:rPr>
              <a:t>population decline</a:t>
            </a:r>
          </a:p>
        </p:txBody>
      </p:sp>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E7AAD14B-4C43-A8D6-FCD8-0459DB999436}"/>
                  </a:ext>
                </a:extLst>
              </p:cNvPr>
              <p:cNvSpPr txBox="1"/>
              <p:nvPr/>
            </p:nvSpPr>
            <p:spPr>
              <a:xfrm>
                <a:off x="5784634" y="6207511"/>
                <a:ext cx="232329" cy="123111"/>
              </a:xfrm>
              <a:prstGeom prst="rect">
                <a:avLst/>
              </a:prstGeom>
              <a:solidFill>
                <a:schemeClr val="tx1"/>
              </a:solidFill>
              <a:ln>
                <a:noFill/>
              </a:ln>
            </p:spPr>
            <p:txBody>
              <a:bodyPr wrap="square" lIns="0" tIns="0" rIns="0" bIns="0" rtlCol="0">
                <a:spAutoFit/>
              </a:bodyPr>
              <a:lstStyle/>
              <a:p>
                <a14:m>
                  <m:oMath xmlns:m="http://schemas.openxmlformats.org/officeDocument/2006/math">
                    <m:r>
                      <a:rPr lang="en-US" sz="800" b="1" i="1" smtClean="0">
                        <a:solidFill>
                          <a:schemeClr val="bg1"/>
                        </a:solidFill>
                        <a:latin typeface="Cambria Math" charset="0"/>
                      </a:rPr>
                      <m:t>𝝀</m:t>
                    </m:r>
                  </m:oMath>
                </a14:m>
                <a:r>
                  <a:rPr lang="en-US" sz="800" b="1" i="1" dirty="0">
                    <a:solidFill>
                      <a:schemeClr val="bg1"/>
                    </a:solidFill>
                  </a:rPr>
                  <a:t> &lt; 1</a:t>
                </a:r>
                <a:endParaRPr lang="en-US" sz="800" dirty="0">
                  <a:solidFill>
                    <a:schemeClr val="bg1"/>
                  </a:solidFill>
                  <a:latin typeface="Arial" panose="020B0604020202020204" pitchFamily="34" charset="0"/>
                  <a:cs typeface="Arial" panose="020B0604020202020204" pitchFamily="34" charset="0"/>
                </a:endParaRPr>
              </a:p>
            </p:txBody>
          </p:sp>
        </mc:Choice>
        <mc:Fallback xmlns="">
          <p:sp>
            <p:nvSpPr>
              <p:cNvPr id="74" name="TextBox 73">
                <a:extLst>
                  <a:ext uri="{FF2B5EF4-FFF2-40B4-BE49-F238E27FC236}">
                    <a16:creationId xmlns:a16="http://schemas.microsoft.com/office/drawing/2014/main" id="{E7AAD14B-4C43-A8D6-FCD8-0459DB999436}"/>
                  </a:ext>
                </a:extLst>
              </p:cNvPr>
              <p:cNvSpPr txBox="1">
                <a:spLocks noRot="1" noChangeAspect="1" noMove="1" noResize="1" noEditPoints="1" noAdjustHandles="1" noChangeArrowheads="1" noChangeShapeType="1" noTextEdit="1"/>
              </p:cNvSpPr>
              <p:nvPr/>
            </p:nvSpPr>
            <p:spPr>
              <a:xfrm>
                <a:off x="5784634" y="6207511"/>
                <a:ext cx="232329" cy="123111"/>
              </a:xfrm>
              <a:prstGeom prst="rect">
                <a:avLst/>
              </a:prstGeom>
              <a:blipFill>
                <a:blip r:embed="rId21"/>
                <a:stretch>
                  <a:fillRect l="-15789" t="-9091" r="-15789" b="-54545"/>
                </a:stretch>
              </a:blipFill>
              <a:ln>
                <a:noFill/>
              </a:ln>
            </p:spPr>
            <p:txBody>
              <a:bodyPr/>
              <a:lstStyle/>
              <a:p>
                <a:r>
                  <a:rPr lang="en-US">
                    <a:noFill/>
                  </a:rPr>
                  <a:t> </a:t>
                </a:r>
              </a:p>
            </p:txBody>
          </p:sp>
        </mc:Fallback>
      </mc:AlternateContent>
      <p:sp>
        <p:nvSpPr>
          <p:cNvPr id="75" name="TextBox 74">
            <a:extLst>
              <a:ext uri="{FF2B5EF4-FFF2-40B4-BE49-F238E27FC236}">
                <a16:creationId xmlns:a16="http://schemas.microsoft.com/office/drawing/2014/main" id="{20FF7BEC-8D37-34B4-7F08-E65A4D6A5F07}"/>
              </a:ext>
            </a:extLst>
          </p:cNvPr>
          <p:cNvSpPr txBox="1"/>
          <p:nvPr/>
        </p:nvSpPr>
        <p:spPr>
          <a:xfrm>
            <a:off x="5254458" y="6014351"/>
            <a:ext cx="1414525" cy="123111"/>
          </a:xfrm>
          <a:prstGeom prst="rect">
            <a:avLst/>
          </a:prstGeom>
          <a:solidFill>
            <a:schemeClr val="tx1"/>
          </a:solidFill>
        </p:spPr>
        <p:txBody>
          <a:bodyPr wrap="square" lIns="0" tIns="0" rIns="0" bIns="0" rtlCol="0">
            <a:spAutoFit/>
          </a:bodyPr>
          <a:lstStyle/>
          <a:p>
            <a:pPr algn="ctr"/>
            <a:r>
              <a:rPr lang="en-US" sz="800" dirty="0">
                <a:solidFill>
                  <a:schemeClr val="bg1"/>
                </a:solidFill>
                <a:latin typeface="Arial" panose="020B0604020202020204" pitchFamily="34" charset="0"/>
                <a:cs typeface="Arial" panose="020B0604020202020204" pitchFamily="34" charset="0"/>
              </a:rPr>
              <a:t>population decline</a:t>
            </a:r>
          </a:p>
        </p:txBody>
      </p:sp>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0DA1B8F7-AE47-0C79-D424-7899312C3CD3}"/>
                  </a:ext>
                </a:extLst>
              </p:cNvPr>
              <p:cNvSpPr txBox="1"/>
              <p:nvPr/>
            </p:nvSpPr>
            <p:spPr>
              <a:xfrm>
                <a:off x="1700739" y="2499739"/>
                <a:ext cx="231068" cy="123111"/>
              </a:xfrm>
              <a:prstGeom prst="rect">
                <a:avLst/>
              </a:prstGeom>
              <a:noFill/>
              <a:ln>
                <a:noFill/>
              </a:ln>
            </p:spPr>
            <p:txBody>
              <a:bodyPr wrap="square" lIns="0" tIns="0" rIns="0" bIns="0" rtlCol="0">
                <a:spAutoFit/>
              </a:bodyPr>
              <a:lstStyle/>
              <a:p>
                <a14:m>
                  <m:oMath xmlns:m="http://schemas.openxmlformats.org/officeDocument/2006/math">
                    <m:r>
                      <a:rPr lang="en-US" sz="800" b="1" i="1" smtClean="0">
                        <a:solidFill>
                          <a:schemeClr val="tx1"/>
                        </a:solidFill>
                        <a:latin typeface="Cambria Math" charset="0"/>
                      </a:rPr>
                      <m:t>𝝀</m:t>
                    </m:r>
                  </m:oMath>
                </a14:m>
                <a:r>
                  <a:rPr lang="en-US" sz="800" b="1" i="1" dirty="0">
                    <a:solidFill>
                      <a:schemeClr val="tx1"/>
                    </a:solidFill>
                  </a:rPr>
                  <a:t> &gt; 1</a:t>
                </a:r>
                <a:endParaRPr lang="en-US" sz="800" dirty="0">
                  <a:solidFill>
                    <a:schemeClr val="tx1"/>
                  </a:solidFill>
                  <a:latin typeface="Arial" panose="020B0604020202020204" pitchFamily="34" charset="0"/>
                  <a:cs typeface="Arial" panose="020B0604020202020204" pitchFamily="34" charset="0"/>
                </a:endParaRPr>
              </a:p>
            </p:txBody>
          </p:sp>
        </mc:Choice>
        <mc:Fallback xmlns="">
          <p:sp>
            <p:nvSpPr>
              <p:cNvPr id="76" name="TextBox 75">
                <a:extLst>
                  <a:ext uri="{FF2B5EF4-FFF2-40B4-BE49-F238E27FC236}">
                    <a16:creationId xmlns:a16="http://schemas.microsoft.com/office/drawing/2014/main" id="{0DA1B8F7-AE47-0C79-D424-7899312C3CD3}"/>
                  </a:ext>
                </a:extLst>
              </p:cNvPr>
              <p:cNvSpPr txBox="1">
                <a:spLocks noRot="1" noChangeAspect="1" noMove="1" noResize="1" noEditPoints="1" noAdjustHandles="1" noChangeArrowheads="1" noChangeShapeType="1" noTextEdit="1"/>
              </p:cNvSpPr>
              <p:nvPr/>
            </p:nvSpPr>
            <p:spPr>
              <a:xfrm>
                <a:off x="1700739" y="2499739"/>
                <a:ext cx="231068" cy="123111"/>
              </a:xfrm>
              <a:prstGeom prst="rect">
                <a:avLst/>
              </a:prstGeom>
              <a:blipFill>
                <a:blip r:embed="rId22"/>
                <a:stretch>
                  <a:fillRect l="-15000" t="-18182" r="-15000" b="-54545"/>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5BE186C7-297A-883E-D0AC-713C38C985E7}"/>
                  </a:ext>
                </a:extLst>
              </p:cNvPr>
              <p:cNvSpPr txBox="1"/>
              <p:nvPr/>
            </p:nvSpPr>
            <p:spPr>
              <a:xfrm>
                <a:off x="1695333" y="3252524"/>
                <a:ext cx="231068" cy="123111"/>
              </a:xfrm>
              <a:prstGeom prst="rect">
                <a:avLst/>
              </a:prstGeom>
              <a:noFill/>
              <a:ln>
                <a:noFill/>
              </a:ln>
            </p:spPr>
            <p:txBody>
              <a:bodyPr wrap="square" lIns="0" tIns="0" rIns="0" bIns="0" rtlCol="0">
                <a:spAutoFit/>
              </a:bodyPr>
              <a:lstStyle/>
              <a:p>
                <a14:m>
                  <m:oMath xmlns:m="http://schemas.openxmlformats.org/officeDocument/2006/math">
                    <m:r>
                      <a:rPr lang="en-US" sz="800" b="1" i="1" smtClean="0">
                        <a:solidFill>
                          <a:schemeClr val="tx1"/>
                        </a:solidFill>
                        <a:latin typeface="Cambria Math" charset="0"/>
                      </a:rPr>
                      <m:t>𝝀</m:t>
                    </m:r>
                  </m:oMath>
                </a14:m>
                <a:r>
                  <a:rPr lang="en-US" sz="800" b="1" i="1" dirty="0">
                    <a:solidFill>
                      <a:schemeClr val="tx1"/>
                    </a:solidFill>
                  </a:rPr>
                  <a:t> &gt; 1</a:t>
                </a:r>
                <a:endParaRPr lang="en-US" sz="800" dirty="0">
                  <a:solidFill>
                    <a:schemeClr val="tx1"/>
                  </a:solidFill>
                  <a:latin typeface="Arial" panose="020B0604020202020204" pitchFamily="34" charset="0"/>
                  <a:cs typeface="Arial" panose="020B0604020202020204" pitchFamily="34" charset="0"/>
                </a:endParaRPr>
              </a:p>
            </p:txBody>
          </p:sp>
        </mc:Choice>
        <mc:Fallback xmlns="">
          <p:sp>
            <p:nvSpPr>
              <p:cNvPr id="77" name="TextBox 76">
                <a:extLst>
                  <a:ext uri="{FF2B5EF4-FFF2-40B4-BE49-F238E27FC236}">
                    <a16:creationId xmlns:a16="http://schemas.microsoft.com/office/drawing/2014/main" id="{5BE186C7-297A-883E-D0AC-713C38C985E7}"/>
                  </a:ext>
                </a:extLst>
              </p:cNvPr>
              <p:cNvSpPr txBox="1">
                <a:spLocks noRot="1" noChangeAspect="1" noMove="1" noResize="1" noEditPoints="1" noAdjustHandles="1" noChangeArrowheads="1" noChangeShapeType="1" noTextEdit="1"/>
              </p:cNvSpPr>
              <p:nvPr/>
            </p:nvSpPr>
            <p:spPr>
              <a:xfrm>
                <a:off x="1695333" y="3252524"/>
                <a:ext cx="231068" cy="123111"/>
              </a:xfrm>
              <a:prstGeom prst="rect">
                <a:avLst/>
              </a:prstGeom>
              <a:blipFill>
                <a:blip r:embed="rId15"/>
                <a:stretch>
                  <a:fillRect l="-15789" t="-20000" r="-15789" b="-60000"/>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DF724E4D-357F-3AE0-E17B-AD7DACA6B2B3}"/>
                  </a:ext>
                </a:extLst>
              </p:cNvPr>
              <p:cNvSpPr txBox="1"/>
              <p:nvPr/>
            </p:nvSpPr>
            <p:spPr>
              <a:xfrm>
                <a:off x="1861788" y="3975517"/>
                <a:ext cx="231068" cy="123111"/>
              </a:xfrm>
              <a:prstGeom prst="rect">
                <a:avLst/>
              </a:prstGeom>
              <a:noFill/>
              <a:ln>
                <a:noFill/>
              </a:ln>
            </p:spPr>
            <p:txBody>
              <a:bodyPr wrap="square" lIns="0" tIns="0" rIns="0" bIns="0" rtlCol="0">
                <a:spAutoFit/>
              </a:bodyPr>
              <a:lstStyle/>
              <a:p>
                <a14:m>
                  <m:oMath xmlns:m="http://schemas.openxmlformats.org/officeDocument/2006/math">
                    <m:r>
                      <a:rPr lang="en-US" sz="800" b="1" i="1" smtClean="0">
                        <a:solidFill>
                          <a:schemeClr val="tx1"/>
                        </a:solidFill>
                        <a:latin typeface="Cambria Math" charset="0"/>
                      </a:rPr>
                      <m:t>𝝀</m:t>
                    </m:r>
                  </m:oMath>
                </a14:m>
                <a:r>
                  <a:rPr lang="en-US" sz="800" b="1" i="1" dirty="0">
                    <a:solidFill>
                      <a:schemeClr val="tx1"/>
                    </a:solidFill>
                  </a:rPr>
                  <a:t> &gt; 1</a:t>
                </a:r>
                <a:endParaRPr lang="en-US" sz="800" dirty="0">
                  <a:solidFill>
                    <a:schemeClr val="tx1"/>
                  </a:solidFill>
                  <a:latin typeface="Arial" panose="020B0604020202020204" pitchFamily="34" charset="0"/>
                  <a:cs typeface="Arial" panose="020B0604020202020204" pitchFamily="34" charset="0"/>
                </a:endParaRPr>
              </a:p>
            </p:txBody>
          </p:sp>
        </mc:Choice>
        <mc:Fallback xmlns="">
          <p:sp>
            <p:nvSpPr>
              <p:cNvPr id="78" name="TextBox 77">
                <a:extLst>
                  <a:ext uri="{FF2B5EF4-FFF2-40B4-BE49-F238E27FC236}">
                    <a16:creationId xmlns:a16="http://schemas.microsoft.com/office/drawing/2014/main" id="{DF724E4D-357F-3AE0-E17B-AD7DACA6B2B3}"/>
                  </a:ext>
                </a:extLst>
              </p:cNvPr>
              <p:cNvSpPr txBox="1">
                <a:spLocks noRot="1" noChangeAspect="1" noMove="1" noResize="1" noEditPoints="1" noAdjustHandles="1" noChangeArrowheads="1" noChangeShapeType="1" noTextEdit="1"/>
              </p:cNvSpPr>
              <p:nvPr/>
            </p:nvSpPr>
            <p:spPr>
              <a:xfrm>
                <a:off x="1861788" y="3975517"/>
                <a:ext cx="231068" cy="123111"/>
              </a:xfrm>
              <a:prstGeom prst="rect">
                <a:avLst/>
              </a:prstGeom>
              <a:blipFill>
                <a:blip r:embed="rId23"/>
                <a:stretch>
                  <a:fillRect l="-15789" t="-9091" r="-15789" b="-54545"/>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7912AD2F-5CBB-8371-A03B-8BD1B90835FE}"/>
                  </a:ext>
                </a:extLst>
              </p:cNvPr>
              <p:cNvSpPr txBox="1"/>
              <p:nvPr/>
            </p:nvSpPr>
            <p:spPr>
              <a:xfrm>
                <a:off x="1669091" y="4726272"/>
                <a:ext cx="231068" cy="123111"/>
              </a:xfrm>
              <a:prstGeom prst="rect">
                <a:avLst/>
              </a:prstGeom>
              <a:noFill/>
              <a:ln>
                <a:noFill/>
              </a:ln>
            </p:spPr>
            <p:txBody>
              <a:bodyPr wrap="square" lIns="0" tIns="0" rIns="0" bIns="0" rtlCol="0">
                <a:spAutoFit/>
              </a:bodyPr>
              <a:lstStyle/>
              <a:p>
                <a14:m>
                  <m:oMath xmlns:m="http://schemas.openxmlformats.org/officeDocument/2006/math">
                    <m:r>
                      <a:rPr lang="en-US" sz="800" b="1" i="1" smtClean="0">
                        <a:solidFill>
                          <a:schemeClr val="tx1"/>
                        </a:solidFill>
                        <a:latin typeface="Cambria Math" charset="0"/>
                      </a:rPr>
                      <m:t>𝝀</m:t>
                    </m:r>
                  </m:oMath>
                </a14:m>
                <a:r>
                  <a:rPr lang="en-US" sz="800" b="1" i="1" dirty="0">
                    <a:solidFill>
                      <a:schemeClr val="tx1"/>
                    </a:solidFill>
                  </a:rPr>
                  <a:t> &gt; 1</a:t>
                </a:r>
                <a:endParaRPr lang="en-US" sz="800" dirty="0">
                  <a:solidFill>
                    <a:schemeClr val="tx1"/>
                  </a:solidFill>
                  <a:latin typeface="Arial" panose="020B0604020202020204" pitchFamily="34" charset="0"/>
                  <a:cs typeface="Arial" panose="020B0604020202020204" pitchFamily="34" charset="0"/>
                </a:endParaRPr>
              </a:p>
            </p:txBody>
          </p:sp>
        </mc:Choice>
        <mc:Fallback xmlns="">
          <p:sp>
            <p:nvSpPr>
              <p:cNvPr id="79" name="TextBox 78">
                <a:extLst>
                  <a:ext uri="{FF2B5EF4-FFF2-40B4-BE49-F238E27FC236}">
                    <a16:creationId xmlns:a16="http://schemas.microsoft.com/office/drawing/2014/main" id="{7912AD2F-5CBB-8371-A03B-8BD1B90835FE}"/>
                  </a:ext>
                </a:extLst>
              </p:cNvPr>
              <p:cNvSpPr txBox="1">
                <a:spLocks noRot="1" noChangeAspect="1" noMove="1" noResize="1" noEditPoints="1" noAdjustHandles="1" noChangeArrowheads="1" noChangeShapeType="1" noTextEdit="1"/>
              </p:cNvSpPr>
              <p:nvPr/>
            </p:nvSpPr>
            <p:spPr>
              <a:xfrm>
                <a:off x="1669091" y="4726272"/>
                <a:ext cx="231068" cy="123111"/>
              </a:xfrm>
              <a:prstGeom prst="rect">
                <a:avLst/>
              </a:prstGeom>
              <a:blipFill>
                <a:blip r:embed="rId15"/>
                <a:stretch>
                  <a:fillRect l="-15789" t="-18182" r="-15789" b="-45455"/>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3BAE9097-2B68-09F3-953B-AE7799310A37}"/>
                  </a:ext>
                </a:extLst>
              </p:cNvPr>
              <p:cNvSpPr txBox="1"/>
              <p:nvPr/>
            </p:nvSpPr>
            <p:spPr>
              <a:xfrm>
                <a:off x="1893958" y="5421540"/>
                <a:ext cx="231068" cy="123111"/>
              </a:xfrm>
              <a:prstGeom prst="rect">
                <a:avLst/>
              </a:prstGeom>
              <a:noFill/>
              <a:ln>
                <a:noFill/>
              </a:ln>
            </p:spPr>
            <p:txBody>
              <a:bodyPr wrap="square" lIns="0" tIns="0" rIns="0" bIns="0" rtlCol="0">
                <a:spAutoFit/>
              </a:bodyPr>
              <a:lstStyle/>
              <a:p>
                <a14:m>
                  <m:oMath xmlns:m="http://schemas.openxmlformats.org/officeDocument/2006/math">
                    <m:r>
                      <a:rPr lang="en-US" sz="800" b="1" i="1" smtClean="0">
                        <a:solidFill>
                          <a:schemeClr val="tx1"/>
                        </a:solidFill>
                        <a:latin typeface="Cambria Math" charset="0"/>
                      </a:rPr>
                      <m:t>𝝀</m:t>
                    </m:r>
                  </m:oMath>
                </a14:m>
                <a:r>
                  <a:rPr lang="en-US" sz="800" b="1" i="1" dirty="0">
                    <a:solidFill>
                      <a:schemeClr val="tx1"/>
                    </a:solidFill>
                  </a:rPr>
                  <a:t> &gt; 1</a:t>
                </a:r>
                <a:endParaRPr lang="en-US" sz="800" dirty="0">
                  <a:solidFill>
                    <a:schemeClr val="tx1"/>
                  </a:solidFill>
                  <a:latin typeface="Arial" panose="020B0604020202020204" pitchFamily="34" charset="0"/>
                  <a:cs typeface="Arial" panose="020B0604020202020204" pitchFamily="34" charset="0"/>
                </a:endParaRPr>
              </a:p>
            </p:txBody>
          </p:sp>
        </mc:Choice>
        <mc:Fallback xmlns="">
          <p:sp>
            <p:nvSpPr>
              <p:cNvPr id="80" name="TextBox 79">
                <a:extLst>
                  <a:ext uri="{FF2B5EF4-FFF2-40B4-BE49-F238E27FC236}">
                    <a16:creationId xmlns:a16="http://schemas.microsoft.com/office/drawing/2014/main" id="{3BAE9097-2B68-09F3-953B-AE7799310A37}"/>
                  </a:ext>
                </a:extLst>
              </p:cNvPr>
              <p:cNvSpPr txBox="1">
                <a:spLocks noRot="1" noChangeAspect="1" noMove="1" noResize="1" noEditPoints="1" noAdjustHandles="1" noChangeArrowheads="1" noChangeShapeType="1" noTextEdit="1"/>
              </p:cNvSpPr>
              <p:nvPr/>
            </p:nvSpPr>
            <p:spPr>
              <a:xfrm>
                <a:off x="1893958" y="5421540"/>
                <a:ext cx="231068" cy="123111"/>
              </a:xfrm>
              <a:prstGeom prst="rect">
                <a:avLst/>
              </a:prstGeom>
              <a:blipFill>
                <a:blip r:embed="rId24"/>
                <a:stretch>
                  <a:fillRect l="-21053" t="-9091" r="-15789" b="-54545"/>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2E17B858-1EB2-D8D0-9A6E-8952D15C0576}"/>
                  </a:ext>
                </a:extLst>
              </p:cNvPr>
              <p:cNvSpPr txBox="1"/>
              <p:nvPr/>
            </p:nvSpPr>
            <p:spPr>
              <a:xfrm>
                <a:off x="1689006" y="6132074"/>
                <a:ext cx="231068" cy="123111"/>
              </a:xfrm>
              <a:prstGeom prst="rect">
                <a:avLst/>
              </a:prstGeom>
              <a:noFill/>
              <a:ln>
                <a:noFill/>
              </a:ln>
            </p:spPr>
            <p:txBody>
              <a:bodyPr wrap="square" lIns="0" tIns="0" rIns="0" bIns="0" rtlCol="0">
                <a:spAutoFit/>
              </a:bodyPr>
              <a:lstStyle/>
              <a:p>
                <a14:m>
                  <m:oMath xmlns:m="http://schemas.openxmlformats.org/officeDocument/2006/math">
                    <m:r>
                      <a:rPr lang="en-US" sz="800" b="1" i="1" smtClean="0">
                        <a:solidFill>
                          <a:schemeClr val="tx1"/>
                        </a:solidFill>
                        <a:latin typeface="Cambria Math" charset="0"/>
                      </a:rPr>
                      <m:t>𝝀</m:t>
                    </m:r>
                  </m:oMath>
                </a14:m>
                <a:r>
                  <a:rPr lang="en-US" sz="800" b="1" i="1" dirty="0">
                    <a:solidFill>
                      <a:schemeClr val="tx1"/>
                    </a:solidFill>
                  </a:rPr>
                  <a:t> &gt; 1</a:t>
                </a:r>
                <a:endParaRPr lang="en-US" sz="800" dirty="0">
                  <a:solidFill>
                    <a:schemeClr val="tx1"/>
                  </a:solidFill>
                  <a:latin typeface="Arial" panose="020B0604020202020204" pitchFamily="34" charset="0"/>
                  <a:cs typeface="Arial" panose="020B0604020202020204" pitchFamily="34" charset="0"/>
                </a:endParaRPr>
              </a:p>
            </p:txBody>
          </p:sp>
        </mc:Choice>
        <mc:Fallback xmlns="">
          <p:sp>
            <p:nvSpPr>
              <p:cNvPr id="81" name="TextBox 80">
                <a:extLst>
                  <a:ext uri="{FF2B5EF4-FFF2-40B4-BE49-F238E27FC236}">
                    <a16:creationId xmlns:a16="http://schemas.microsoft.com/office/drawing/2014/main" id="{2E17B858-1EB2-D8D0-9A6E-8952D15C0576}"/>
                  </a:ext>
                </a:extLst>
              </p:cNvPr>
              <p:cNvSpPr txBox="1">
                <a:spLocks noRot="1" noChangeAspect="1" noMove="1" noResize="1" noEditPoints="1" noAdjustHandles="1" noChangeArrowheads="1" noChangeShapeType="1" noTextEdit="1"/>
              </p:cNvSpPr>
              <p:nvPr/>
            </p:nvSpPr>
            <p:spPr>
              <a:xfrm>
                <a:off x="1689006" y="6132074"/>
                <a:ext cx="231068" cy="123111"/>
              </a:xfrm>
              <a:prstGeom prst="rect">
                <a:avLst/>
              </a:prstGeom>
              <a:blipFill>
                <a:blip r:embed="rId25"/>
                <a:stretch>
                  <a:fillRect l="-15000" t="-18182" r="-15000" b="-54545"/>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181367884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BA6DFE-98E5-18FC-43A5-413A0BE43E95}"/>
            </a:ext>
          </a:extLst>
        </p:cNvPr>
        <p:cNvGrpSpPr/>
        <p:nvPr/>
      </p:nvGrpSpPr>
      <p:grpSpPr>
        <a:xfrm>
          <a:off x="0" y="0"/>
          <a:ext cx="0" cy="0"/>
          <a:chOff x="0" y="0"/>
          <a:chExt cx="0" cy="0"/>
        </a:xfrm>
      </p:grpSpPr>
      <p:grpSp>
        <p:nvGrpSpPr>
          <p:cNvPr id="51" name="Group 50">
            <a:extLst>
              <a:ext uri="{FF2B5EF4-FFF2-40B4-BE49-F238E27FC236}">
                <a16:creationId xmlns:a16="http://schemas.microsoft.com/office/drawing/2014/main" id="{83643A7B-48DF-778C-E6BA-9F310F85BD6C}"/>
              </a:ext>
            </a:extLst>
          </p:cNvPr>
          <p:cNvGrpSpPr/>
          <p:nvPr/>
        </p:nvGrpSpPr>
        <p:grpSpPr>
          <a:xfrm>
            <a:off x="7847342" y="122634"/>
            <a:ext cx="2682263" cy="1908063"/>
            <a:chOff x="6037801" y="0"/>
            <a:chExt cx="3029177" cy="2186833"/>
          </a:xfrm>
        </p:grpSpPr>
        <p:pic>
          <p:nvPicPr>
            <p:cNvPr id="52" name="Picture 51">
              <a:extLst>
                <a:ext uri="{FF2B5EF4-FFF2-40B4-BE49-F238E27FC236}">
                  <a16:creationId xmlns:a16="http://schemas.microsoft.com/office/drawing/2014/main" id="{2703BFF4-0D6D-E875-4B4B-E0475016C72C}"/>
                </a:ext>
              </a:extLst>
            </p:cNvPr>
            <p:cNvPicPr>
              <a:picLocks noChangeAspect="1"/>
            </p:cNvPicPr>
            <p:nvPr/>
          </p:nvPicPr>
          <p:blipFill>
            <a:blip r:embed="rId3"/>
            <a:stretch>
              <a:fillRect/>
            </a:stretch>
          </p:blipFill>
          <p:spPr>
            <a:xfrm>
              <a:off x="6037801" y="330398"/>
              <a:ext cx="594069" cy="1165860"/>
            </a:xfrm>
            <a:prstGeom prst="rect">
              <a:avLst/>
            </a:prstGeom>
          </p:spPr>
        </p:pic>
        <p:sp>
          <p:nvSpPr>
            <p:cNvPr id="53" name="Oval 52">
              <a:extLst>
                <a:ext uri="{FF2B5EF4-FFF2-40B4-BE49-F238E27FC236}">
                  <a16:creationId xmlns:a16="http://schemas.microsoft.com/office/drawing/2014/main" id="{71FB6DBB-3CB0-58E6-8A5E-5A2C817867B7}"/>
                </a:ext>
              </a:extLst>
            </p:cNvPr>
            <p:cNvSpPr/>
            <p:nvPr/>
          </p:nvSpPr>
          <p:spPr>
            <a:xfrm>
              <a:off x="6431044" y="500562"/>
              <a:ext cx="325120" cy="32512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5" name="Straight Connector 54">
              <a:extLst>
                <a:ext uri="{FF2B5EF4-FFF2-40B4-BE49-F238E27FC236}">
                  <a16:creationId xmlns:a16="http://schemas.microsoft.com/office/drawing/2014/main" id="{E6973D9F-6E8A-5289-8BED-BA3401B9019F}"/>
                </a:ext>
              </a:extLst>
            </p:cNvPr>
            <p:cNvCxnSpPr>
              <a:cxnSpLocks/>
              <a:stCxn id="53" idx="7"/>
            </p:cNvCxnSpPr>
            <p:nvPr/>
          </p:nvCxnSpPr>
          <p:spPr>
            <a:xfrm flipV="1">
              <a:off x="6708551" y="60181"/>
              <a:ext cx="279725" cy="487994"/>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47F71A93-32A1-6D2E-EC5C-C8F1DAD9D94C}"/>
                </a:ext>
              </a:extLst>
            </p:cNvPr>
            <p:cNvCxnSpPr>
              <a:cxnSpLocks/>
            </p:cNvCxnSpPr>
            <p:nvPr/>
          </p:nvCxnSpPr>
          <p:spPr>
            <a:xfrm>
              <a:off x="6656569" y="797543"/>
              <a:ext cx="327372" cy="138929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57" name="Rectangle 56">
              <a:extLst>
                <a:ext uri="{FF2B5EF4-FFF2-40B4-BE49-F238E27FC236}">
                  <a16:creationId xmlns:a16="http://schemas.microsoft.com/office/drawing/2014/main" id="{0F3FD561-BEC7-AF7B-5BE4-A912C536B605}"/>
                </a:ext>
              </a:extLst>
            </p:cNvPr>
            <p:cNvSpPr/>
            <p:nvPr/>
          </p:nvSpPr>
          <p:spPr>
            <a:xfrm>
              <a:off x="6988278" y="0"/>
              <a:ext cx="2078700" cy="2186833"/>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extBox 1">
            <a:extLst>
              <a:ext uri="{FF2B5EF4-FFF2-40B4-BE49-F238E27FC236}">
                <a16:creationId xmlns:a16="http://schemas.microsoft.com/office/drawing/2014/main" id="{FF99860E-6D3F-72A3-71E5-0142A176D1E1}"/>
              </a:ext>
            </a:extLst>
          </p:cNvPr>
          <p:cNvSpPr txBox="1"/>
          <p:nvPr/>
        </p:nvSpPr>
        <p:spPr>
          <a:xfrm>
            <a:off x="6875290" y="6492875"/>
            <a:ext cx="5316710" cy="369332"/>
          </a:xfrm>
          <a:prstGeom prst="rect">
            <a:avLst/>
          </a:prstGeom>
          <a:noFill/>
        </p:spPr>
        <p:txBody>
          <a:bodyPr wrap="square" rtlCol="0">
            <a:spAutoFit/>
          </a:bodyPr>
          <a:lstStyle/>
          <a:p>
            <a:pPr algn="r"/>
            <a:r>
              <a:rPr lang="en-US" dirty="0">
                <a:cs typeface="Franklin Gothic Medium"/>
              </a:rPr>
              <a:t>Brook et al. 2018. </a:t>
            </a:r>
            <a:r>
              <a:rPr lang="en-US" i="1" dirty="0">
                <a:cs typeface="Franklin Gothic Medium"/>
              </a:rPr>
              <a:t>Conservation Biology.</a:t>
            </a:r>
            <a:r>
              <a:rPr lang="en-US" dirty="0">
                <a:cs typeface="Franklin Gothic Medium"/>
              </a:rPr>
              <a:t> </a:t>
            </a:r>
            <a:endParaRPr lang="en-US" dirty="0">
              <a:latin typeface="+mj-lt"/>
              <a:cs typeface="Franklin Gothic Medium"/>
            </a:endParaRPr>
          </a:p>
        </p:txBody>
      </p:sp>
      <p:pic>
        <p:nvPicPr>
          <p:cNvPr id="4" name="Picture 3">
            <a:extLst>
              <a:ext uri="{FF2B5EF4-FFF2-40B4-BE49-F238E27FC236}">
                <a16:creationId xmlns:a16="http://schemas.microsoft.com/office/drawing/2014/main" id="{5950A6DA-228B-55AB-7AAB-354D53CC6E53}"/>
              </a:ext>
            </a:extLst>
          </p:cNvPr>
          <p:cNvPicPr>
            <a:picLocks noChangeAspect="1"/>
          </p:cNvPicPr>
          <p:nvPr/>
        </p:nvPicPr>
        <p:blipFill rotWithShape="1">
          <a:blip r:embed="rId4"/>
          <a:srcRect l="19430" t="13650" r="13319" b="16183"/>
          <a:stretch/>
        </p:blipFill>
        <p:spPr>
          <a:xfrm>
            <a:off x="8685126" y="170759"/>
            <a:ext cx="1840639" cy="1818035"/>
          </a:xfrm>
          <a:prstGeom prst="rect">
            <a:avLst/>
          </a:prstGeom>
        </p:spPr>
      </p:pic>
      <p:grpSp>
        <p:nvGrpSpPr>
          <p:cNvPr id="5" name="Group 4">
            <a:extLst>
              <a:ext uri="{FF2B5EF4-FFF2-40B4-BE49-F238E27FC236}">
                <a16:creationId xmlns:a16="http://schemas.microsoft.com/office/drawing/2014/main" id="{B1BD86F0-9647-A4C0-8ADA-099D7AF6E879}"/>
              </a:ext>
            </a:extLst>
          </p:cNvPr>
          <p:cNvGrpSpPr/>
          <p:nvPr/>
        </p:nvGrpSpPr>
        <p:grpSpPr>
          <a:xfrm>
            <a:off x="14781" y="1424603"/>
            <a:ext cx="7347134" cy="5434974"/>
            <a:chOff x="-100174" y="1327717"/>
            <a:chExt cx="5601346" cy="4463085"/>
          </a:xfrm>
        </p:grpSpPr>
        <p:pic>
          <p:nvPicPr>
            <p:cNvPr id="6" name="Picture 5">
              <a:extLst>
                <a:ext uri="{FF2B5EF4-FFF2-40B4-BE49-F238E27FC236}">
                  <a16:creationId xmlns:a16="http://schemas.microsoft.com/office/drawing/2014/main" id="{D6CCA917-E869-616E-8D10-64A222621A5C}"/>
                </a:ext>
              </a:extLst>
            </p:cNvPr>
            <p:cNvPicPr>
              <a:picLocks noChangeAspect="1"/>
            </p:cNvPicPr>
            <p:nvPr/>
          </p:nvPicPr>
          <p:blipFill rotWithShape="1">
            <a:blip r:embed="rId5"/>
            <a:srcRect l="236" t="39195" r="96897" b="42831"/>
            <a:stretch/>
          </p:blipFill>
          <p:spPr>
            <a:xfrm rot="10800000">
              <a:off x="5353780" y="2748696"/>
              <a:ext cx="147392" cy="1245704"/>
            </a:xfrm>
            <a:prstGeom prst="rect">
              <a:avLst/>
            </a:prstGeom>
          </p:spPr>
        </p:pic>
        <p:grpSp>
          <p:nvGrpSpPr>
            <p:cNvPr id="7" name="Group 6">
              <a:extLst>
                <a:ext uri="{FF2B5EF4-FFF2-40B4-BE49-F238E27FC236}">
                  <a16:creationId xmlns:a16="http://schemas.microsoft.com/office/drawing/2014/main" id="{9B6B95C7-CE5E-CB2A-89D3-798E2AE9673A}"/>
                </a:ext>
              </a:extLst>
            </p:cNvPr>
            <p:cNvGrpSpPr/>
            <p:nvPr/>
          </p:nvGrpSpPr>
          <p:grpSpPr>
            <a:xfrm>
              <a:off x="-100174" y="1327717"/>
              <a:ext cx="5440645" cy="4463085"/>
              <a:chOff x="-67993" y="2378595"/>
              <a:chExt cx="5440645" cy="4463085"/>
            </a:xfrm>
          </p:grpSpPr>
          <p:grpSp>
            <p:nvGrpSpPr>
              <p:cNvPr id="8" name="Group 7">
                <a:extLst>
                  <a:ext uri="{FF2B5EF4-FFF2-40B4-BE49-F238E27FC236}">
                    <a16:creationId xmlns:a16="http://schemas.microsoft.com/office/drawing/2014/main" id="{B1FB58C8-0470-A377-F589-B098FDBC6471}"/>
                  </a:ext>
                </a:extLst>
              </p:cNvPr>
              <p:cNvGrpSpPr/>
              <p:nvPr/>
            </p:nvGrpSpPr>
            <p:grpSpPr>
              <a:xfrm>
                <a:off x="-54345" y="5362006"/>
                <a:ext cx="5426997" cy="1479674"/>
                <a:chOff x="-54345" y="5362006"/>
                <a:chExt cx="5426997" cy="1479674"/>
              </a:xfrm>
            </p:grpSpPr>
            <p:pic>
              <p:nvPicPr>
                <p:cNvPr id="30" name="Picture 29" descr="A screenshot of a computer&#10;&#10;Description automatically generated">
                  <a:extLst>
                    <a:ext uri="{FF2B5EF4-FFF2-40B4-BE49-F238E27FC236}">
                      <a16:creationId xmlns:a16="http://schemas.microsoft.com/office/drawing/2014/main" id="{C14FB4C5-D9B2-F46F-28E9-47B2D49DAC78}"/>
                    </a:ext>
                  </a:extLst>
                </p:cNvPr>
                <p:cNvPicPr>
                  <a:picLocks noChangeAspect="1"/>
                </p:cNvPicPr>
                <p:nvPr/>
              </p:nvPicPr>
              <p:blipFill rotWithShape="1">
                <a:blip r:embed="rId6"/>
                <a:srcRect l="9411" t="78014" r="8974" b="703"/>
                <a:stretch/>
              </p:blipFill>
              <p:spPr>
                <a:xfrm>
                  <a:off x="1057190" y="5362006"/>
                  <a:ext cx="4194942" cy="1479674"/>
                </a:xfrm>
                <a:prstGeom prst="rect">
                  <a:avLst/>
                </a:prstGeom>
              </p:spPr>
            </p:pic>
            <p:pic>
              <p:nvPicPr>
                <p:cNvPr id="31" name="Picture 30">
                  <a:extLst>
                    <a:ext uri="{FF2B5EF4-FFF2-40B4-BE49-F238E27FC236}">
                      <a16:creationId xmlns:a16="http://schemas.microsoft.com/office/drawing/2014/main" id="{AC62C2DB-784F-0D90-D8AE-6F52D8AD24D8}"/>
                    </a:ext>
                  </a:extLst>
                </p:cNvPr>
                <p:cNvPicPr>
                  <a:picLocks noChangeAspect="1"/>
                </p:cNvPicPr>
                <p:nvPr/>
              </p:nvPicPr>
              <p:blipFill rotWithShape="1">
                <a:blip r:embed="rId7"/>
                <a:srcRect l="14000" r="27174" b="25759"/>
                <a:stretch/>
              </p:blipFill>
              <p:spPr>
                <a:xfrm>
                  <a:off x="-36082" y="5381998"/>
                  <a:ext cx="892501" cy="663033"/>
                </a:xfrm>
                <a:prstGeom prst="rect">
                  <a:avLst/>
                </a:prstGeom>
                <a:ln>
                  <a:noFill/>
                </a:ln>
                <a:effectLst>
                  <a:softEdge rad="112500"/>
                </a:effectLst>
              </p:spPr>
            </p:pic>
            <p:pic>
              <p:nvPicPr>
                <p:cNvPr id="32" name="Picture 31">
                  <a:extLst>
                    <a:ext uri="{FF2B5EF4-FFF2-40B4-BE49-F238E27FC236}">
                      <a16:creationId xmlns:a16="http://schemas.microsoft.com/office/drawing/2014/main" id="{AD77A338-08E9-EEAA-DD84-322DC909120C}"/>
                    </a:ext>
                  </a:extLst>
                </p:cNvPr>
                <p:cNvPicPr>
                  <a:picLocks noChangeAspect="1"/>
                </p:cNvPicPr>
                <p:nvPr/>
              </p:nvPicPr>
              <p:blipFill rotWithShape="1">
                <a:blip r:embed="rId8"/>
                <a:srcRect l="18133" t="16489" r="26453" b="20158"/>
                <a:stretch/>
              </p:blipFill>
              <p:spPr>
                <a:xfrm>
                  <a:off x="-54345" y="5993988"/>
                  <a:ext cx="929867" cy="687990"/>
                </a:xfrm>
                <a:prstGeom prst="rect">
                  <a:avLst/>
                </a:prstGeom>
                <a:ln>
                  <a:noFill/>
                </a:ln>
                <a:effectLst>
                  <a:softEdge rad="112500"/>
                </a:effectLst>
              </p:spPr>
            </p:pic>
            <p:pic>
              <p:nvPicPr>
                <p:cNvPr id="33" name="Picture 32">
                  <a:extLst>
                    <a:ext uri="{FF2B5EF4-FFF2-40B4-BE49-F238E27FC236}">
                      <a16:creationId xmlns:a16="http://schemas.microsoft.com/office/drawing/2014/main" id="{7D429A92-9AD5-A195-E690-81FDF1956492}"/>
                    </a:ext>
                  </a:extLst>
                </p:cNvPr>
                <p:cNvPicPr>
                  <a:picLocks noChangeAspect="1"/>
                </p:cNvPicPr>
                <p:nvPr/>
              </p:nvPicPr>
              <p:blipFill rotWithShape="1">
                <a:blip r:embed="rId5"/>
                <a:srcRect l="93000" t="78784" r="851" b="3741"/>
                <a:stretch/>
              </p:blipFill>
              <p:spPr>
                <a:xfrm>
                  <a:off x="779466" y="5414020"/>
                  <a:ext cx="316256" cy="1211128"/>
                </a:xfrm>
                <a:prstGeom prst="rect">
                  <a:avLst/>
                </a:prstGeom>
              </p:spPr>
            </p:pic>
            <p:pic>
              <p:nvPicPr>
                <p:cNvPr id="34" name="Picture 33">
                  <a:extLst>
                    <a:ext uri="{FF2B5EF4-FFF2-40B4-BE49-F238E27FC236}">
                      <a16:creationId xmlns:a16="http://schemas.microsoft.com/office/drawing/2014/main" id="{46BBD2EF-5AF8-6028-8133-43C5E05636B9}"/>
                    </a:ext>
                  </a:extLst>
                </p:cNvPr>
                <p:cNvPicPr>
                  <a:picLocks noChangeAspect="1"/>
                </p:cNvPicPr>
                <p:nvPr/>
              </p:nvPicPr>
              <p:blipFill rotWithShape="1">
                <a:blip r:embed="rId5"/>
                <a:srcRect l="5666" t="667" r="93155" b="81683"/>
                <a:stretch/>
              </p:blipFill>
              <p:spPr>
                <a:xfrm rot="10800000">
                  <a:off x="5166436" y="5381997"/>
                  <a:ext cx="60677" cy="1223269"/>
                </a:xfrm>
                <a:prstGeom prst="rect">
                  <a:avLst/>
                </a:prstGeom>
              </p:spPr>
            </p:pic>
            <p:pic>
              <p:nvPicPr>
                <p:cNvPr id="35" name="Picture 34">
                  <a:extLst>
                    <a:ext uri="{FF2B5EF4-FFF2-40B4-BE49-F238E27FC236}">
                      <a16:creationId xmlns:a16="http://schemas.microsoft.com/office/drawing/2014/main" id="{C1977306-45FA-EAFC-B48D-48C0129E9BAA}"/>
                    </a:ext>
                  </a:extLst>
                </p:cNvPr>
                <p:cNvPicPr>
                  <a:picLocks noChangeAspect="1"/>
                </p:cNvPicPr>
                <p:nvPr/>
              </p:nvPicPr>
              <p:blipFill rotWithShape="1">
                <a:blip r:embed="rId5"/>
                <a:srcRect l="2550" t="78227" r="93934" b="3741"/>
                <a:stretch/>
              </p:blipFill>
              <p:spPr>
                <a:xfrm>
                  <a:off x="5191836" y="5381998"/>
                  <a:ext cx="180816" cy="1249776"/>
                </a:xfrm>
                <a:prstGeom prst="rect">
                  <a:avLst/>
                </a:prstGeom>
              </p:spPr>
            </p:pic>
          </p:grpSp>
          <p:grpSp>
            <p:nvGrpSpPr>
              <p:cNvPr id="9" name="Group 8">
                <a:extLst>
                  <a:ext uri="{FF2B5EF4-FFF2-40B4-BE49-F238E27FC236}">
                    <a16:creationId xmlns:a16="http://schemas.microsoft.com/office/drawing/2014/main" id="{4C44A5AD-ACDE-12AF-3446-133941571951}"/>
                  </a:ext>
                </a:extLst>
              </p:cNvPr>
              <p:cNvGrpSpPr/>
              <p:nvPr/>
            </p:nvGrpSpPr>
            <p:grpSpPr>
              <a:xfrm>
                <a:off x="-67993" y="3577432"/>
                <a:ext cx="5396594" cy="1308058"/>
                <a:chOff x="-53567" y="1753775"/>
                <a:chExt cx="5396594" cy="1308058"/>
              </a:xfrm>
            </p:grpSpPr>
            <p:pic>
              <p:nvPicPr>
                <p:cNvPr id="24" name="Picture 23" descr="A screenshot of a computer&#10;&#10;Description automatically generated">
                  <a:extLst>
                    <a:ext uri="{FF2B5EF4-FFF2-40B4-BE49-F238E27FC236}">
                      <a16:creationId xmlns:a16="http://schemas.microsoft.com/office/drawing/2014/main" id="{C58F54AB-81A9-92D0-D80D-B53ED088A1C7}"/>
                    </a:ext>
                  </a:extLst>
                </p:cNvPr>
                <p:cNvPicPr>
                  <a:picLocks noChangeAspect="1"/>
                </p:cNvPicPr>
                <p:nvPr/>
              </p:nvPicPr>
              <p:blipFill rotWithShape="1">
                <a:blip r:embed="rId6"/>
                <a:srcRect l="8982" t="26195" r="9403" b="55890"/>
                <a:stretch/>
              </p:blipFill>
              <p:spPr>
                <a:xfrm>
                  <a:off x="1036392" y="1766550"/>
                  <a:ext cx="4194942" cy="1245705"/>
                </a:xfrm>
                <a:prstGeom prst="rect">
                  <a:avLst/>
                </a:prstGeom>
              </p:spPr>
            </p:pic>
            <p:pic>
              <p:nvPicPr>
                <p:cNvPr id="25" name="Picture 24">
                  <a:extLst>
                    <a:ext uri="{FF2B5EF4-FFF2-40B4-BE49-F238E27FC236}">
                      <a16:creationId xmlns:a16="http://schemas.microsoft.com/office/drawing/2014/main" id="{5F3B2B14-479A-C044-D3DD-AF2FB2E95A5A}"/>
                    </a:ext>
                  </a:extLst>
                </p:cNvPr>
                <p:cNvPicPr>
                  <a:picLocks noChangeAspect="1"/>
                </p:cNvPicPr>
                <p:nvPr/>
              </p:nvPicPr>
              <p:blipFill rotWithShape="1">
                <a:blip r:embed="rId9"/>
                <a:srcRect l="-1" t="10740" r="41742" b="54974"/>
                <a:stretch/>
              </p:blipFill>
              <p:spPr>
                <a:xfrm>
                  <a:off x="-11412" y="1755600"/>
                  <a:ext cx="808480" cy="697934"/>
                </a:xfrm>
                <a:prstGeom prst="rect">
                  <a:avLst/>
                </a:prstGeom>
                <a:ln>
                  <a:noFill/>
                </a:ln>
                <a:effectLst>
                  <a:softEdge rad="112500"/>
                </a:effectLst>
              </p:spPr>
            </p:pic>
            <p:pic>
              <p:nvPicPr>
                <p:cNvPr id="26" name="Picture 25">
                  <a:extLst>
                    <a:ext uri="{FF2B5EF4-FFF2-40B4-BE49-F238E27FC236}">
                      <a16:creationId xmlns:a16="http://schemas.microsoft.com/office/drawing/2014/main" id="{B598E4B4-800D-3166-876A-FCC3A34DD3CC}"/>
                    </a:ext>
                  </a:extLst>
                </p:cNvPr>
                <p:cNvPicPr>
                  <a:picLocks noChangeAspect="1"/>
                </p:cNvPicPr>
                <p:nvPr/>
              </p:nvPicPr>
              <p:blipFill rotWithShape="1">
                <a:blip r:embed="rId10"/>
                <a:srcRect l="15925" t="5321" r="17485" b="60660"/>
                <a:stretch/>
              </p:blipFill>
              <p:spPr>
                <a:xfrm>
                  <a:off x="-53567" y="2404157"/>
                  <a:ext cx="818848" cy="657676"/>
                </a:xfrm>
                <a:prstGeom prst="rect">
                  <a:avLst/>
                </a:prstGeom>
                <a:ln>
                  <a:noFill/>
                </a:ln>
                <a:effectLst>
                  <a:softEdge rad="112500"/>
                </a:effectLst>
              </p:spPr>
            </p:pic>
            <p:pic>
              <p:nvPicPr>
                <p:cNvPr id="27" name="Picture 26">
                  <a:extLst>
                    <a:ext uri="{FF2B5EF4-FFF2-40B4-BE49-F238E27FC236}">
                      <a16:creationId xmlns:a16="http://schemas.microsoft.com/office/drawing/2014/main" id="{EDEE1DE6-CC5D-A80F-FBAE-8363E29EEE00}"/>
                    </a:ext>
                  </a:extLst>
                </p:cNvPr>
                <p:cNvPicPr>
                  <a:picLocks noChangeAspect="1"/>
                </p:cNvPicPr>
                <p:nvPr/>
              </p:nvPicPr>
              <p:blipFill rotWithShape="1">
                <a:blip r:embed="rId5"/>
                <a:srcRect l="5666" t="667" r="93155" b="81683"/>
                <a:stretch/>
              </p:blipFill>
              <p:spPr>
                <a:xfrm rot="10800000">
                  <a:off x="5153736" y="1753775"/>
                  <a:ext cx="60677" cy="1223269"/>
                </a:xfrm>
                <a:prstGeom prst="rect">
                  <a:avLst/>
                </a:prstGeom>
              </p:spPr>
            </p:pic>
            <p:pic>
              <p:nvPicPr>
                <p:cNvPr id="28" name="Picture 27">
                  <a:extLst>
                    <a:ext uri="{FF2B5EF4-FFF2-40B4-BE49-F238E27FC236}">
                      <a16:creationId xmlns:a16="http://schemas.microsoft.com/office/drawing/2014/main" id="{A559CE4C-901B-119F-87C8-19979C90E721}"/>
                    </a:ext>
                  </a:extLst>
                </p:cNvPr>
                <p:cNvPicPr>
                  <a:picLocks noChangeAspect="1"/>
                </p:cNvPicPr>
                <p:nvPr/>
              </p:nvPicPr>
              <p:blipFill rotWithShape="1">
                <a:blip r:embed="rId5"/>
                <a:srcRect l="3148" t="79116" r="93913" b="3740"/>
                <a:stretch/>
              </p:blipFill>
              <p:spPr>
                <a:xfrm>
                  <a:off x="5191836" y="1817274"/>
                  <a:ext cx="151191" cy="1188147"/>
                </a:xfrm>
                <a:prstGeom prst="rect">
                  <a:avLst/>
                </a:prstGeom>
              </p:spPr>
            </p:pic>
            <p:pic>
              <p:nvPicPr>
                <p:cNvPr id="29" name="Picture 28">
                  <a:extLst>
                    <a:ext uri="{FF2B5EF4-FFF2-40B4-BE49-F238E27FC236}">
                      <a16:creationId xmlns:a16="http://schemas.microsoft.com/office/drawing/2014/main" id="{467FB3BA-A1B4-3386-B636-5F2E6D42476A}"/>
                    </a:ext>
                  </a:extLst>
                </p:cNvPr>
                <p:cNvPicPr>
                  <a:picLocks noChangeAspect="1"/>
                </p:cNvPicPr>
                <p:nvPr/>
              </p:nvPicPr>
              <p:blipFill rotWithShape="1">
                <a:blip r:embed="rId5"/>
                <a:srcRect l="92849" t="26867" r="726" b="56196"/>
                <a:stretch/>
              </p:blipFill>
              <p:spPr>
                <a:xfrm>
                  <a:off x="778205" y="1817274"/>
                  <a:ext cx="330441" cy="1173766"/>
                </a:xfrm>
                <a:prstGeom prst="rect">
                  <a:avLst/>
                </a:prstGeom>
              </p:spPr>
            </p:pic>
          </p:grpSp>
          <p:grpSp>
            <p:nvGrpSpPr>
              <p:cNvPr id="10" name="Group 9">
                <a:extLst>
                  <a:ext uri="{FF2B5EF4-FFF2-40B4-BE49-F238E27FC236}">
                    <a16:creationId xmlns:a16="http://schemas.microsoft.com/office/drawing/2014/main" id="{87654C8E-11D6-BAFC-81B2-F50627B712A2}"/>
                  </a:ext>
                </a:extLst>
              </p:cNvPr>
              <p:cNvGrpSpPr/>
              <p:nvPr/>
            </p:nvGrpSpPr>
            <p:grpSpPr>
              <a:xfrm>
                <a:off x="-13461" y="2378595"/>
                <a:ext cx="5351816" cy="1283502"/>
                <a:chOff x="-6485" y="-36659"/>
                <a:chExt cx="5351816" cy="1283502"/>
              </a:xfrm>
            </p:grpSpPr>
            <p:pic>
              <p:nvPicPr>
                <p:cNvPr id="17" name="Picture 16">
                  <a:extLst>
                    <a:ext uri="{FF2B5EF4-FFF2-40B4-BE49-F238E27FC236}">
                      <a16:creationId xmlns:a16="http://schemas.microsoft.com/office/drawing/2014/main" id="{A71E75D8-ED80-BB6B-ADDB-F31430B14BF2}"/>
                    </a:ext>
                  </a:extLst>
                </p:cNvPr>
                <p:cNvPicPr>
                  <a:picLocks noChangeAspect="1"/>
                </p:cNvPicPr>
                <p:nvPr/>
              </p:nvPicPr>
              <p:blipFill rotWithShape="1">
                <a:blip r:embed="rId11"/>
                <a:srcRect l="20388" t="6368" r="23208" b="49665"/>
                <a:stretch/>
              </p:blipFill>
              <p:spPr>
                <a:xfrm>
                  <a:off x="-6485" y="589168"/>
                  <a:ext cx="850636" cy="657675"/>
                </a:xfrm>
                <a:prstGeom prst="rect">
                  <a:avLst/>
                </a:prstGeom>
                <a:ln>
                  <a:noFill/>
                </a:ln>
                <a:effectLst>
                  <a:softEdge rad="112500"/>
                </a:effectLst>
              </p:spPr>
            </p:pic>
            <p:pic>
              <p:nvPicPr>
                <p:cNvPr id="18" name="Picture 17">
                  <a:extLst>
                    <a:ext uri="{FF2B5EF4-FFF2-40B4-BE49-F238E27FC236}">
                      <a16:creationId xmlns:a16="http://schemas.microsoft.com/office/drawing/2014/main" id="{EBA76DB0-2015-7FFD-2F1D-C938ACBB61F8}"/>
                    </a:ext>
                  </a:extLst>
                </p:cNvPr>
                <p:cNvPicPr>
                  <a:picLocks noChangeAspect="1"/>
                </p:cNvPicPr>
                <p:nvPr/>
              </p:nvPicPr>
              <p:blipFill rotWithShape="1">
                <a:blip r:embed="rId12"/>
                <a:srcRect l="13813" r="14819" b="-2001"/>
                <a:stretch/>
              </p:blipFill>
              <p:spPr>
                <a:xfrm>
                  <a:off x="5290" y="-36659"/>
                  <a:ext cx="774176" cy="698015"/>
                </a:xfrm>
                <a:prstGeom prst="rect">
                  <a:avLst/>
                </a:prstGeom>
                <a:ln>
                  <a:noFill/>
                </a:ln>
                <a:effectLst>
                  <a:softEdge rad="112500"/>
                </a:effectLst>
              </p:spPr>
            </p:pic>
            <p:grpSp>
              <p:nvGrpSpPr>
                <p:cNvPr id="19" name="Group 18">
                  <a:extLst>
                    <a:ext uri="{FF2B5EF4-FFF2-40B4-BE49-F238E27FC236}">
                      <a16:creationId xmlns:a16="http://schemas.microsoft.com/office/drawing/2014/main" id="{85E3DE6F-6A5A-15CE-40C0-3208E7E87792}"/>
                    </a:ext>
                  </a:extLst>
                </p:cNvPr>
                <p:cNvGrpSpPr/>
                <p:nvPr/>
              </p:nvGrpSpPr>
              <p:grpSpPr>
                <a:xfrm>
                  <a:off x="1021779" y="18221"/>
                  <a:ext cx="4323552" cy="1193182"/>
                  <a:chOff x="1021779" y="18221"/>
                  <a:chExt cx="4323552" cy="1193182"/>
                </a:xfrm>
              </p:grpSpPr>
              <p:pic>
                <p:nvPicPr>
                  <p:cNvPr id="21" name="Picture 20" descr="A screenshot of a computer&#10;&#10;Description automatically generated">
                    <a:extLst>
                      <a:ext uri="{FF2B5EF4-FFF2-40B4-BE49-F238E27FC236}">
                        <a16:creationId xmlns:a16="http://schemas.microsoft.com/office/drawing/2014/main" id="{518C5A39-8E02-DB43-741D-6B96313C324B}"/>
                      </a:ext>
                    </a:extLst>
                  </p:cNvPr>
                  <p:cNvPicPr>
                    <a:picLocks noChangeAspect="1"/>
                  </p:cNvPicPr>
                  <p:nvPr/>
                </p:nvPicPr>
                <p:blipFill rotWithShape="1">
                  <a:blip r:embed="rId6"/>
                  <a:srcRect l="8982" t="639" r="9403" b="82479"/>
                  <a:stretch/>
                </p:blipFill>
                <p:spPr>
                  <a:xfrm>
                    <a:off x="1021779" y="18221"/>
                    <a:ext cx="4194942" cy="1173766"/>
                  </a:xfrm>
                  <a:prstGeom prst="rect">
                    <a:avLst/>
                  </a:prstGeom>
                </p:spPr>
              </p:pic>
              <p:pic>
                <p:nvPicPr>
                  <p:cNvPr id="22" name="Picture 21">
                    <a:extLst>
                      <a:ext uri="{FF2B5EF4-FFF2-40B4-BE49-F238E27FC236}">
                        <a16:creationId xmlns:a16="http://schemas.microsoft.com/office/drawing/2014/main" id="{A89F4BF6-2F05-35C8-3A34-81BB79E98B20}"/>
                      </a:ext>
                    </a:extLst>
                  </p:cNvPr>
                  <p:cNvPicPr>
                    <a:picLocks noChangeAspect="1"/>
                  </p:cNvPicPr>
                  <p:nvPr/>
                </p:nvPicPr>
                <p:blipFill rotWithShape="1">
                  <a:blip r:embed="rId5"/>
                  <a:srcRect l="5666" t="667" r="93357" b="82599"/>
                  <a:stretch/>
                </p:blipFill>
                <p:spPr>
                  <a:xfrm rot="10800000">
                    <a:off x="5166434" y="23254"/>
                    <a:ext cx="50282" cy="1159771"/>
                  </a:xfrm>
                  <a:prstGeom prst="rect">
                    <a:avLst/>
                  </a:prstGeom>
                </p:spPr>
              </p:pic>
              <p:pic>
                <p:nvPicPr>
                  <p:cNvPr id="23" name="Picture 22">
                    <a:extLst>
                      <a:ext uri="{FF2B5EF4-FFF2-40B4-BE49-F238E27FC236}">
                        <a16:creationId xmlns:a16="http://schemas.microsoft.com/office/drawing/2014/main" id="{7A4D51EB-151A-6230-3E93-A189E18C06F3}"/>
                      </a:ext>
                    </a:extLst>
                  </p:cNvPr>
                  <p:cNvPicPr>
                    <a:picLocks noChangeAspect="1"/>
                  </p:cNvPicPr>
                  <p:nvPr/>
                </p:nvPicPr>
                <p:blipFill rotWithShape="1">
                  <a:blip r:embed="rId5"/>
                  <a:srcRect l="3148" t="79116" r="93913" b="3740"/>
                  <a:stretch/>
                </p:blipFill>
                <p:spPr>
                  <a:xfrm>
                    <a:off x="5194140" y="23256"/>
                    <a:ext cx="151191" cy="1188147"/>
                  </a:xfrm>
                  <a:prstGeom prst="rect">
                    <a:avLst/>
                  </a:prstGeom>
                </p:spPr>
              </p:pic>
            </p:grpSp>
            <p:pic>
              <p:nvPicPr>
                <p:cNvPr id="20" name="Picture 19">
                  <a:extLst>
                    <a:ext uri="{FF2B5EF4-FFF2-40B4-BE49-F238E27FC236}">
                      <a16:creationId xmlns:a16="http://schemas.microsoft.com/office/drawing/2014/main" id="{0616BDAA-987F-D32A-99E6-D46DF1CD4C44}"/>
                    </a:ext>
                  </a:extLst>
                </p:cNvPr>
                <p:cNvPicPr>
                  <a:picLocks noChangeAspect="1"/>
                </p:cNvPicPr>
                <p:nvPr/>
              </p:nvPicPr>
              <p:blipFill rotWithShape="1">
                <a:blip r:embed="rId5"/>
                <a:srcRect l="92907" t="504" r="668" b="82559"/>
                <a:stretch/>
              </p:blipFill>
              <p:spPr>
                <a:xfrm>
                  <a:off x="765281" y="20736"/>
                  <a:ext cx="330441" cy="1173766"/>
                </a:xfrm>
                <a:prstGeom prst="rect">
                  <a:avLst/>
                </a:prstGeom>
              </p:spPr>
            </p:pic>
          </p:grpSp>
          <p:grpSp>
            <p:nvGrpSpPr>
              <p:cNvPr id="11" name="Group 10">
                <a:extLst>
                  <a:ext uri="{FF2B5EF4-FFF2-40B4-BE49-F238E27FC236}">
                    <a16:creationId xmlns:a16="http://schemas.microsoft.com/office/drawing/2014/main" id="{42E6A341-4EB1-A8AE-15D0-E043140B279F}"/>
                  </a:ext>
                </a:extLst>
              </p:cNvPr>
              <p:cNvGrpSpPr/>
              <p:nvPr/>
            </p:nvGrpSpPr>
            <p:grpSpPr>
              <a:xfrm>
                <a:off x="-50447" y="4786049"/>
                <a:ext cx="5402450" cy="665949"/>
                <a:chOff x="-37746" y="3589020"/>
                <a:chExt cx="5402450" cy="665949"/>
              </a:xfrm>
            </p:grpSpPr>
            <p:pic>
              <p:nvPicPr>
                <p:cNvPr id="12" name="Picture 11" descr="A screenshot of a computer&#10;&#10;Description automatically generated">
                  <a:extLst>
                    <a:ext uri="{FF2B5EF4-FFF2-40B4-BE49-F238E27FC236}">
                      <a16:creationId xmlns:a16="http://schemas.microsoft.com/office/drawing/2014/main" id="{E6C21416-DDE3-A4E8-D2C4-EB674A9DF9EF}"/>
                    </a:ext>
                  </a:extLst>
                </p:cNvPr>
                <p:cNvPicPr>
                  <a:picLocks noChangeAspect="1"/>
                </p:cNvPicPr>
                <p:nvPr/>
              </p:nvPicPr>
              <p:blipFill rotWithShape="1">
                <a:blip r:embed="rId6"/>
                <a:srcRect l="8982" t="52258" r="9403" b="38244"/>
                <a:stretch/>
              </p:blipFill>
              <p:spPr>
                <a:xfrm>
                  <a:off x="1030425" y="3589020"/>
                  <a:ext cx="4211661" cy="663033"/>
                </a:xfrm>
                <a:prstGeom prst="rect">
                  <a:avLst/>
                </a:prstGeom>
              </p:spPr>
            </p:pic>
            <p:pic>
              <p:nvPicPr>
                <p:cNvPr id="13" name="Picture 12">
                  <a:extLst>
                    <a:ext uri="{FF2B5EF4-FFF2-40B4-BE49-F238E27FC236}">
                      <a16:creationId xmlns:a16="http://schemas.microsoft.com/office/drawing/2014/main" id="{17C5F390-0D2F-CEC0-E95F-DBCF64B92077}"/>
                    </a:ext>
                  </a:extLst>
                </p:cNvPr>
                <p:cNvPicPr>
                  <a:picLocks noChangeAspect="1"/>
                </p:cNvPicPr>
                <p:nvPr/>
              </p:nvPicPr>
              <p:blipFill>
                <a:blip r:embed="rId13"/>
                <a:stretch>
                  <a:fillRect/>
                </a:stretch>
              </p:blipFill>
              <p:spPr>
                <a:xfrm>
                  <a:off x="-37746" y="3631781"/>
                  <a:ext cx="850636" cy="623188"/>
                </a:xfrm>
                <a:prstGeom prst="rect">
                  <a:avLst/>
                </a:prstGeom>
                <a:ln>
                  <a:noFill/>
                </a:ln>
                <a:effectLst>
                  <a:softEdge rad="112500"/>
                </a:effectLst>
              </p:spPr>
            </p:pic>
            <p:pic>
              <p:nvPicPr>
                <p:cNvPr id="14" name="Picture 13">
                  <a:extLst>
                    <a:ext uri="{FF2B5EF4-FFF2-40B4-BE49-F238E27FC236}">
                      <a16:creationId xmlns:a16="http://schemas.microsoft.com/office/drawing/2014/main" id="{21FE84EC-E39C-790F-73D1-3CB095A09100}"/>
                    </a:ext>
                  </a:extLst>
                </p:cNvPr>
                <p:cNvPicPr>
                  <a:picLocks noChangeAspect="1"/>
                </p:cNvPicPr>
                <p:nvPr/>
              </p:nvPicPr>
              <p:blipFill rotWithShape="1">
                <a:blip r:embed="rId5"/>
                <a:srcRect l="5666" t="667" r="93446" b="91249"/>
                <a:stretch/>
              </p:blipFill>
              <p:spPr>
                <a:xfrm rot="10800000">
                  <a:off x="5190370" y="3603420"/>
                  <a:ext cx="45719" cy="560256"/>
                </a:xfrm>
                <a:prstGeom prst="rect">
                  <a:avLst/>
                </a:prstGeom>
              </p:spPr>
            </p:pic>
            <p:pic>
              <p:nvPicPr>
                <p:cNvPr id="15" name="Picture 14">
                  <a:extLst>
                    <a:ext uri="{FF2B5EF4-FFF2-40B4-BE49-F238E27FC236}">
                      <a16:creationId xmlns:a16="http://schemas.microsoft.com/office/drawing/2014/main" id="{21ECBC52-D630-F64E-6260-580EF8FE386B}"/>
                    </a:ext>
                  </a:extLst>
                </p:cNvPr>
                <p:cNvPicPr>
                  <a:picLocks noChangeAspect="1"/>
                </p:cNvPicPr>
                <p:nvPr/>
              </p:nvPicPr>
              <p:blipFill rotWithShape="1">
                <a:blip r:embed="rId5"/>
                <a:srcRect l="3148" t="87668" r="93913" b="3740"/>
                <a:stretch/>
              </p:blipFill>
              <p:spPr>
                <a:xfrm>
                  <a:off x="5213513" y="3596587"/>
                  <a:ext cx="151191" cy="595467"/>
                </a:xfrm>
                <a:prstGeom prst="rect">
                  <a:avLst/>
                </a:prstGeom>
              </p:spPr>
            </p:pic>
            <p:pic>
              <p:nvPicPr>
                <p:cNvPr id="16" name="Picture 15">
                  <a:extLst>
                    <a:ext uri="{FF2B5EF4-FFF2-40B4-BE49-F238E27FC236}">
                      <a16:creationId xmlns:a16="http://schemas.microsoft.com/office/drawing/2014/main" id="{09120798-6630-4C1D-A810-E055C54F2C66}"/>
                    </a:ext>
                  </a:extLst>
                </p:cNvPr>
                <p:cNvPicPr>
                  <a:picLocks noChangeAspect="1"/>
                </p:cNvPicPr>
                <p:nvPr/>
              </p:nvPicPr>
              <p:blipFill rotWithShape="1">
                <a:blip r:embed="rId5"/>
                <a:srcRect l="92847" t="52524" r="729" b="39006"/>
                <a:stretch/>
              </p:blipFill>
              <p:spPr>
                <a:xfrm>
                  <a:off x="770694" y="3603419"/>
                  <a:ext cx="330441" cy="586997"/>
                </a:xfrm>
                <a:prstGeom prst="rect">
                  <a:avLst/>
                </a:prstGeom>
              </p:spPr>
            </p:pic>
          </p:grpSp>
        </p:grpSp>
      </p:grpSp>
      <p:sp>
        <p:nvSpPr>
          <p:cNvPr id="36" name="Freeform 35">
            <a:extLst>
              <a:ext uri="{FF2B5EF4-FFF2-40B4-BE49-F238E27FC236}">
                <a16:creationId xmlns:a16="http://schemas.microsoft.com/office/drawing/2014/main" id="{1DAD7302-D3F9-F594-1F70-A8FE4A62104E}"/>
              </a:ext>
            </a:extLst>
          </p:cNvPr>
          <p:cNvSpPr/>
          <p:nvPr/>
        </p:nvSpPr>
        <p:spPr>
          <a:xfrm>
            <a:off x="1596887" y="1530626"/>
            <a:ext cx="5247861" cy="609600"/>
          </a:xfrm>
          <a:custGeom>
            <a:avLst/>
            <a:gdLst>
              <a:gd name="connsiteX0" fmla="*/ 0 w 5247861"/>
              <a:gd name="connsiteY0" fmla="*/ 0 h 609600"/>
              <a:gd name="connsiteX1" fmla="*/ 5214730 w 5247861"/>
              <a:gd name="connsiteY1" fmla="*/ 609600 h 609600"/>
              <a:gd name="connsiteX2" fmla="*/ 5247861 w 5247861"/>
              <a:gd name="connsiteY2" fmla="*/ 609600 h 609600"/>
              <a:gd name="connsiteX3" fmla="*/ 5247861 w 5247861"/>
              <a:gd name="connsiteY3" fmla="*/ 410817 h 609600"/>
              <a:gd name="connsiteX4" fmla="*/ 0 w 5247861"/>
              <a:gd name="connsiteY4" fmla="*/ 0 h 609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47861" h="609600">
                <a:moveTo>
                  <a:pt x="0" y="0"/>
                </a:moveTo>
                <a:lnTo>
                  <a:pt x="5214730" y="609600"/>
                </a:lnTo>
                <a:lnTo>
                  <a:pt x="5247861" y="609600"/>
                </a:lnTo>
                <a:lnTo>
                  <a:pt x="5247861" y="410817"/>
                </a:lnTo>
                <a:lnTo>
                  <a:pt x="0" y="0"/>
                </a:lnTo>
                <a:close/>
              </a:path>
            </a:pathLst>
          </a:cu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36">
            <a:extLst>
              <a:ext uri="{FF2B5EF4-FFF2-40B4-BE49-F238E27FC236}">
                <a16:creationId xmlns:a16="http://schemas.microsoft.com/office/drawing/2014/main" id="{20990DCC-BEDA-D9DB-2477-74EDAA804C99}"/>
              </a:ext>
            </a:extLst>
          </p:cNvPr>
          <p:cNvSpPr/>
          <p:nvPr/>
        </p:nvSpPr>
        <p:spPr>
          <a:xfrm>
            <a:off x="1616765" y="2981739"/>
            <a:ext cx="2564296" cy="609600"/>
          </a:xfrm>
          <a:custGeom>
            <a:avLst/>
            <a:gdLst>
              <a:gd name="connsiteX0" fmla="*/ 0 w 2564296"/>
              <a:gd name="connsiteY0" fmla="*/ 0 h 609600"/>
              <a:gd name="connsiteX1" fmla="*/ 212035 w 2564296"/>
              <a:gd name="connsiteY1" fmla="*/ 66261 h 609600"/>
              <a:gd name="connsiteX2" fmla="*/ 569844 w 2564296"/>
              <a:gd name="connsiteY2" fmla="*/ 172278 h 609600"/>
              <a:gd name="connsiteX3" fmla="*/ 788505 w 2564296"/>
              <a:gd name="connsiteY3" fmla="*/ 251791 h 609600"/>
              <a:gd name="connsiteX4" fmla="*/ 1046922 w 2564296"/>
              <a:gd name="connsiteY4" fmla="*/ 377687 h 609600"/>
              <a:gd name="connsiteX5" fmla="*/ 1417983 w 2564296"/>
              <a:gd name="connsiteY5" fmla="*/ 609600 h 609600"/>
              <a:gd name="connsiteX6" fmla="*/ 2564296 w 2564296"/>
              <a:gd name="connsiteY6" fmla="*/ 609600 h 609600"/>
              <a:gd name="connsiteX7" fmla="*/ 0 w 2564296"/>
              <a:gd name="connsiteY7" fmla="*/ 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64296" h="609600">
                <a:moveTo>
                  <a:pt x="0" y="0"/>
                </a:moveTo>
                <a:lnTo>
                  <a:pt x="212035" y="66261"/>
                </a:lnTo>
                <a:lnTo>
                  <a:pt x="569844" y="172278"/>
                </a:lnTo>
                <a:lnTo>
                  <a:pt x="788505" y="251791"/>
                </a:lnTo>
                <a:lnTo>
                  <a:pt x="1046922" y="377687"/>
                </a:lnTo>
                <a:lnTo>
                  <a:pt x="1417983" y="609600"/>
                </a:lnTo>
                <a:lnTo>
                  <a:pt x="2564296" y="609600"/>
                </a:lnTo>
                <a:lnTo>
                  <a:pt x="0" y="0"/>
                </a:lnTo>
                <a:close/>
              </a:path>
            </a:pathLst>
          </a:cu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Freeform 37">
            <a:extLst>
              <a:ext uri="{FF2B5EF4-FFF2-40B4-BE49-F238E27FC236}">
                <a16:creationId xmlns:a16="http://schemas.microsoft.com/office/drawing/2014/main" id="{3423B209-4B08-09BB-5348-E26C9EB2EE15}"/>
              </a:ext>
            </a:extLst>
          </p:cNvPr>
          <p:cNvSpPr/>
          <p:nvPr/>
        </p:nvSpPr>
        <p:spPr>
          <a:xfrm>
            <a:off x="1616765" y="3717235"/>
            <a:ext cx="1716157" cy="616226"/>
          </a:xfrm>
          <a:custGeom>
            <a:avLst/>
            <a:gdLst>
              <a:gd name="connsiteX0" fmla="*/ 0 w 1716157"/>
              <a:gd name="connsiteY0" fmla="*/ 0 h 616226"/>
              <a:gd name="connsiteX1" fmla="*/ 304800 w 1716157"/>
              <a:gd name="connsiteY1" fmla="*/ 86139 h 616226"/>
              <a:gd name="connsiteX2" fmla="*/ 549965 w 1716157"/>
              <a:gd name="connsiteY2" fmla="*/ 165652 h 616226"/>
              <a:gd name="connsiteX3" fmla="*/ 881270 w 1716157"/>
              <a:gd name="connsiteY3" fmla="*/ 291548 h 616226"/>
              <a:gd name="connsiteX4" fmla="*/ 1232452 w 1716157"/>
              <a:gd name="connsiteY4" fmla="*/ 483704 h 616226"/>
              <a:gd name="connsiteX5" fmla="*/ 1404731 w 1716157"/>
              <a:gd name="connsiteY5" fmla="*/ 616226 h 616226"/>
              <a:gd name="connsiteX6" fmla="*/ 1716157 w 1716157"/>
              <a:gd name="connsiteY6" fmla="*/ 616226 h 616226"/>
              <a:gd name="connsiteX7" fmla="*/ 1716157 w 1716157"/>
              <a:gd name="connsiteY7" fmla="*/ 616226 h 616226"/>
              <a:gd name="connsiteX8" fmla="*/ 1596887 w 1716157"/>
              <a:gd name="connsiteY8" fmla="*/ 536713 h 616226"/>
              <a:gd name="connsiteX9" fmla="*/ 1272209 w 1716157"/>
              <a:gd name="connsiteY9" fmla="*/ 390939 h 616226"/>
              <a:gd name="connsiteX10" fmla="*/ 868018 w 1716157"/>
              <a:gd name="connsiteY10" fmla="*/ 251791 h 616226"/>
              <a:gd name="connsiteX11" fmla="*/ 79513 w 1716157"/>
              <a:gd name="connsiteY11" fmla="*/ 19878 h 616226"/>
              <a:gd name="connsiteX12" fmla="*/ 0 w 1716157"/>
              <a:gd name="connsiteY12" fmla="*/ 0 h 616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16157" h="616226">
                <a:moveTo>
                  <a:pt x="0" y="0"/>
                </a:moveTo>
                <a:lnTo>
                  <a:pt x="304800" y="86139"/>
                </a:lnTo>
                <a:lnTo>
                  <a:pt x="549965" y="165652"/>
                </a:lnTo>
                <a:lnTo>
                  <a:pt x="881270" y="291548"/>
                </a:lnTo>
                <a:lnTo>
                  <a:pt x="1232452" y="483704"/>
                </a:lnTo>
                <a:lnTo>
                  <a:pt x="1404731" y="616226"/>
                </a:lnTo>
                <a:lnTo>
                  <a:pt x="1716157" y="616226"/>
                </a:lnTo>
                <a:lnTo>
                  <a:pt x="1716157" y="616226"/>
                </a:lnTo>
                <a:lnTo>
                  <a:pt x="1596887" y="536713"/>
                </a:lnTo>
                <a:lnTo>
                  <a:pt x="1272209" y="390939"/>
                </a:lnTo>
                <a:lnTo>
                  <a:pt x="868018" y="251791"/>
                </a:lnTo>
                <a:lnTo>
                  <a:pt x="79513" y="19878"/>
                </a:lnTo>
                <a:lnTo>
                  <a:pt x="0" y="0"/>
                </a:lnTo>
                <a:close/>
              </a:path>
            </a:pathLst>
          </a:cu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Freeform 38">
            <a:extLst>
              <a:ext uri="{FF2B5EF4-FFF2-40B4-BE49-F238E27FC236}">
                <a16:creationId xmlns:a16="http://schemas.microsoft.com/office/drawing/2014/main" id="{774F3C19-B562-8F67-AA0B-FB366CAAE588}"/>
              </a:ext>
            </a:extLst>
          </p:cNvPr>
          <p:cNvSpPr/>
          <p:nvPr/>
        </p:nvSpPr>
        <p:spPr>
          <a:xfrm>
            <a:off x="1603513" y="4439478"/>
            <a:ext cx="2597426" cy="616226"/>
          </a:xfrm>
          <a:custGeom>
            <a:avLst/>
            <a:gdLst>
              <a:gd name="connsiteX0" fmla="*/ 0 w 2597426"/>
              <a:gd name="connsiteY0" fmla="*/ 0 h 616226"/>
              <a:gd name="connsiteX1" fmla="*/ 284922 w 2597426"/>
              <a:gd name="connsiteY1" fmla="*/ 72887 h 616226"/>
              <a:gd name="connsiteX2" fmla="*/ 556591 w 2597426"/>
              <a:gd name="connsiteY2" fmla="*/ 165652 h 616226"/>
              <a:gd name="connsiteX3" fmla="*/ 828261 w 2597426"/>
              <a:gd name="connsiteY3" fmla="*/ 265044 h 616226"/>
              <a:gd name="connsiteX4" fmla="*/ 1126435 w 2597426"/>
              <a:gd name="connsiteY4" fmla="*/ 417444 h 616226"/>
              <a:gd name="connsiteX5" fmla="*/ 1424609 w 2597426"/>
              <a:gd name="connsiteY5" fmla="*/ 616226 h 616226"/>
              <a:gd name="connsiteX6" fmla="*/ 2597426 w 2597426"/>
              <a:gd name="connsiteY6" fmla="*/ 609600 h 616226"/>
              <a:gd name="connsiteX7" fmla="*/ 2405270 w 2597426"/>
              <a:gd name="connsiteY7" fmla="*/ 516835 h 616226"/>
              <a:gd name="connsiteX8" fmla="*/ 1941444 w 2597426"/>
              <a:gd name="connsiteY8" fmla="*/ 357809 h 616226"/>
              <a:gd name="connsiteX9" fmla="*/ 1570383 w 2597426"/>
              <a:gd name="connsiteY9" fmla="*/ 271670 h 616226"/>
              <a:gd name="connsiteX10" fmla="*/ 662609 w 2597426"/>
              <a:gd name="connsiteY10" fmla="*/ 92765 h 616226"/>
              <a:gd name="connsiteX11" fmla="*/ 0 w 2597426"/>
              <a:gd name="connsiteY11" fmla="*/ 0 h 616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97426" h="616226">
                <a:moveTo>
                  <a:pt x="0" y="0"/>
                </a:moveTo>
                <a:lnTo>
                  <a:pt x="284922" y="72887"/>
                </a:lnTo>
                <a:lnTo>
                  <a:pt x="556591" y="165652"/>
                </a:lnTo>
                <a:lnTo>
                  <a:pt x="828261" y="265044"/>
                </a:lnTo>
                <a:lnTo>
                  <a:pt x="1126435" y="417444"/>
                </a:lnTo>
                <a:lnTo>
                  <a:pt x="1424609" y="616226"/>
                </a:lnTo>
                <a:lnTo>
                  <a:pt x="2597426" y="609600"/>
                </a:lnTo>
                <a:lnTo>
                  <a:pt x="2405270" y="516835"/>
                </a:lnTo>
                <a:lnTo>
                  <a:pt x="1941444" y="357809"/>
                </a:lnTo>
                <a:lnTo>
                  <a:pt x="1570383" y="271670"/>
                </a:lnTo>
                <a:lnTo>
                  <a:pt x="662609" y="92765"/>
                </a:lnTo>
                <a:lnTo>
                  <a:pt x="0" y="0"/>
                </a:lnTo>
                <a:close/>
              </a:path>
            </a:pathLst>
          </a:custGeom>
          <a:solidFill>
            <a:schemeClr val="tx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Freeform 39">
            <a:extLst>
              <a:ext uri="{FF2B5EF4-FFF2-40B4-BE49-F238E27FC236}">
                <a16:creationId xmlns:a16="http://schemas.microsoft.com/office/drawing/2014/main" id="{8BF83DCB-0CA3-9208-3E36-AE3FC97374EC}"/>
              </a:ext>
            </a:extLst>
          </p:cNvPr>
          <p:cNvSpPr/>
          <p:nvPr/>
        </p:nvSpPr>
        <p:spPr>
          <a:xfrm>
            <a:off x="1630017" y="5161722"/>
            <a:ext cx="5174974" cy="616226"/>
          </a:xfrm>
          <a:custGeom>
            <a:avLst/>
            <a:gdLst>
              <a:gd name="connsiteX0" fmla="*/ 0 w 5174974"/>
              <a:gd name="connsiteY0" fmla="*/ 0 h 616226"/>
              <a:gd name="connsiteX1" fmla="*/ 563218 w 5174974"/>
              <a:gd name="connsiteY1" fmla="*/ 86139 h 616226"/>
              <a:gd name="connsiteX2" fmla="*/ 1205948 w 5174974"/>
              <a:gd name="connsiteY2" fmla="*/ 185530 h 616226"/>
              <a:gd name="connsiteX3" fmla="*/ 1908313 w 5174974"/>
              <a:gd name="connsiteY3" fmla="*/ 344556 h 616226"/>
              <a:gd name="connsiteX4" fmla="*/ 2431774 w 5174974"/>
              <a:gd name="connsiteY4" fmla="*/ 530087 h 616226"/>
              <a:gd name="connsiteX5" fmla="*/ 2617305 w 5174974"/>
              <a:gd name="connsiteY5" fmla="*/ 609600 h 616226"/>
              <a:gd name="connsiteX6" fmla="*/ 5174974 w 5174974"/>
              <a:gd name="connsiteY6" fmla="*/ 616226 h 616226"/>
              <a:gd name="connsiteX7" fmla="*/ 3465444 w 5174974"/>
              <a:gd name="connsiteY7" fmla="*/ 417443 h 616226"/>
              <a:gd name="connsiteX8" fmla="*/ 1742661 w 5174974"/>
              <a:gd name="connsiteY8" fmla="*/ 205408 h 616226"/>
              <a:gd name="connsiteX9" fmla="*/ 0 w 5174974"/>
              <a:gd name="connsiteY9" fmla="*/ 0 h 616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74974" h="616226">
                <a:moveTo>
                  <a:pt x="0" y="0"/>
                </a:moveTo>
                <a:lnTo>
                  <a:pt x="563218" y="86139"/>
                </a:lnTo>
                <a:lnTo>
                  <a:pt x="1205948" y="185530"/>
                </a:lnTo>
                <a:lnTo>
                  <a:pt x="1908313" y="344556"/>
                </a:lnTo>
                <a:lnTo>
                  <a:pt x="2431774" y="530087"/>
                </a:lnTo>
                <a:lnTo>
                  <a:pt x="2617305" y="609600"/>
                </a:lnTo>
                <a:lnTo>
                  <a:pt x="5174974" y="616226"/>
                </a:lnTo>
                <a:lnTo>
                  <a:pt x="3465444" y="417443"/>
                </a:lnTo>
                <a:lnTo>
                  <a:pt x="1742661" y="205408"/>
                </a:lnTo>
                <a:lnTo>
                  <a:pt x="0" y="0"/>
                </a:lnTo>
                <a:close/>
              </a:path>
            </a:pathLst>
          </a:custGeom>
          <a:solidFill>
            <a:schemeClr val="tx1"/>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reeform 40">
            <a:extLst>
              <a:ext uri="{FF2B5EF4-FFF2-40B4-BE49-F238E27FC236}">
                <a16:creationId xmlns:a16="http://schemas.microsoft.com/office/drawing/2014/main" id="{68888030-FCB6-4D33-D1B8-68A57C0B6FAA}"/>
              </a:ext>
            </a:extLst>
          </p:cNvPr>
          <p:cNvSpPr/>
          <p:nvPr/>
        </p:nvSpPr>
        <p:spPr>
          <a:xfrm>
            <a:off x="1630017" y="5897217"/>
            <a:ext cx="1722783" cy="616226"/>
          </a:xfrm>
          <a:custGeom>
            <a:avLst/>
            <a:gdLst>
              <a:gd name="connsiteX0" fmla="*/ 0 w 1722783"/>
              <a:gd name="connsiteY0" fmla="*/ 0 h 616226"/>
              <a:gd name="connsiteX1" fmla="*/ 510209 w 1722783"/>
              <a:gd name="connsiteY1" fmla="*/ 145774 h 616226"/>
              <a:gd name="connsiteX2" fmla="*/ 974035 w 1722783"/>
              <a:gd name="connsiteY2" fmla="*/ 344557 h 616226"/>
              <a:gd name="connsiteX3" fmla="*/ 1411357 w 1722783"/>
              <a:gd name="connsiteY3" fmla="*/ 609600 h 616226"/>
              <a:gd name="connsiteX4" fmla="*/ 1722783 w 1722783"/>
              <a:gd name="connsiteY4" fmla="*/ 616226 h 616226"/>
              <a:gd name="connsiteX5" fmla="*/ 1444487 w 1722783"/>
              <a:gd name="connsiteY5" fmla="*/ 457200 h 616226"/>
              <a:gd name="connsiteX6" fmla="*/ 1099931 w 1722783"/>
              <a:gd name="connsiteY6" fmla="*/ 324679 h 616226"/>
              <a:gd name="connsiteX7" fmla="*/ 0 w 1722783"/>
              <a:gd name="connsiteY7" fmla="*/ 0 h 616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22783" h="616226">
                <a:moveTo>
                  <a:pt x="0" y="0"/>
                </a:moveTo>
                <a:lnTo>
                  <a:pt x="510209" y="145774"/>
                </a:lnTo>
                <a:lnTo>
                  <a:pt x="974035" y="344557"/>
                </a:lnTo>
                <a:lnTo>
                  <a:pt x="1411357" y="609600"/>
                </a:lnTo>
                <a:lnTo>
                  <a:pt x="1722783" y="616226"/>
                </a:lnTo>
                <a:lnTo>
                  <a:pt x="1444487" y="457200"/>
                </a:lnTo>
                <a:lnTo>
                  <a:pt x="1099931" y="324679"/>
                </a:lnTo>
                <a:lnTo>
                  <a:pt x="0" y="0"/>
                </a:lnTo>
                <a:close/>
              </a:path>
            </a:pathLst>
          </a:custGeom>
          <a:solidFill>
            <a:schemeClr val="tx1"/>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itle 1">
            <a:extLst>
              <a:ext uri="{FF2B5EF4-FFF2-40B4-BE49-F238E27FC236}">
                <a16:creationId xmlns:a16="http://schemas.microsoft.com/office/drawing/2014/main" id="{BCFB3124-C1E2-8E5B-0710-569367A0BA7F}"/>
              </a:ext>
            </a:extLst>
          </p:cNvPr>
          <p:cNvSpPr txBox="1">
            <a:spLocks/>
          </p:cNvSpPr>
          <p:nvPr/>
        </p:nvSpPr>
        <p:spPr>
          <a:xfrm>
            <a:off x="259908" y="122634"/>
            <a:ext cx="6830008" cy="1276694"/>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2800" dirty="0">
                <a:latin typeface="+mn-lt"/>
              </a:rPr>
              <a:t>By contrast, </a:t>
            </a:r>
            <a:r>
              <a:rPr lang="en-US" sz="2800" b="1" dirty="0">
                <a:solidFill>
                  <a:srgbClr val="C00000"/>
                </a:solidFill>
                <a:latin typeface="+mn-lt"/>
              </a:rPr>
              <a:t>larger-bodied lemurs </a:t>
            </a:r>
            <a:r>
              <a:rPr lang="en-US" sz="2800" dirty="0">
                <a:latin typeface="+mn-lt"/>
              </a:rPr>
              <a:t>are severely </a:t>
            </a:r>
            <a:r>
              <a:rPr lang="en-US" sz="2800" b="1" dirty="0">
                <a:solidFill>
                  <a:srgbClr val="C00000"/>
                </a:solidFill>
                <a:latin typeface="+mn-lt"/>
              </a:rPr>
              <a:t>threatened</a:t>
            </a:r>
            <a:r>
              <a:rPr lang="en-US" sz="2800" dirty="0">
                <a:latin typeface="+mn-lt"/>
              </a:rPr>
              <a:t>.</a:t>
            </a:r>
          </a:p>
        </p:txBody>
      </p:sp>
      <p:sp>
        <p:nvSpPr>
          <p:cNvPr id="88" name="Rectangle 87">
            <a:extLst>
              <a:ext uri="{FF2B5EF4-FFF2-40B4-BE49-F238E27FC236}">
                <a16:creationId xmlns:a16="http://schemas.microsoft.com/office/drawing/2014/main" id="{2E4B2E7C-4EA7-DC87-0EDB-F9F0690EAD13}"/>
              </a:ext>
            </a:extLst>
          </p:cNvPr>
          <p:cNvSpPr/>
          <p:nvPr/>
        </p:nvSpPr>
        <p:spPr>
          <a:xfrm>
            <a:off x="1571119" y="5159270"/>
            <a:ext cx="5325006" cy="704587"/>
          </a:xfrm>
          <a:prstGeom prst="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88">
            <a:extLst>
              <a:ext uri="{FF2B5EF4-FFF2-40B4-BE49-F238E27FC236}">
                <a16:creationId xmlns:a16="http://schemas.microsoft.com/office/drawing/2014/main" id="{A6C31A3F-5675-EC51-98EB-A3BF5B3E1FA1}"/>
              </a:ext>
            </a:extLst>
          </p:cNvPr>
          <p:cNvSpPr/>
          <p:nvPr/>
        </p:nvSpPr>
        <p:spPr>
          <a:xfrm>
            <a:off x="1554011" y="5878998"/>
            <a:ext cx="5342191" cy="668756"/>
          </a:xfrm>
          <a:prstGeom prst="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a:extLst>
              <a:ext uri="{FF2B5EF4-FFF2-40B4-BE49-F238E27FC236}">
                <a16:creationId xmlns:a16="http://schemas.microsoft.com/office/drawing/2014/main" id="{07919346-1F01-9EF0-B50F-20AD86ABCB16}"/>
              </a:ext>
            </a:extLst>
          </p:cNvPr>
          <p:cNvSpPr/>
          <p:nvPr/>
        </p:nvSpPr>
        <p:spPr>
          <a:xfrm>
            <a:off x="1571120" y="4397270"/>
            <a:ext cx="5325006" cy="704587"/>
          </a:xfrm>
          <a:prstGeom prst="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ectangle 90">
            <a:extLst>
              <a:ext uri="{FF2B5EF4-FFF2-40B4-BE49-F238E27FC236}">
                <a16:creationId xmlns:a16="http://schemas.microsoft.com/office/drawing/2014/main" id="{60EA3558-C714-FCEB-B471-883BA7C13E09}"/>
              </a:ext>
            </a:extLst>
          </p:cNvPr>
          <p:cNvSpPr/>
          <p:nvPr/>
        </p:nvSpPr>
        <p:spPr>
          <a:xfrm>
            <a:off x="1554014" y="3680088"/>
            <a:ext cx="5345957" cy="668756"/>
          </a:xfrm>
          <a:prstGeom prst="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a:extLst>
              <a:ext uri="{FF2B5EF4-FFF2-40B4-BE49-F238E27FC236}">
                <a16:creationId xmlns:a16="http://schemas.microsoft.com/office/drawing/2014/main" id="{A8DAC3D0-574C-ADED-4F54-EFC7124BB52A}"/>
              </a:ext>
            </a:extLst>
          </p:cNvPr>
          <p:cNvSpPr/>
          <p:nvPr/>
        </p:nvSpPr>
        <p:spPr>
          <a:xfrm>
            <a:off x="1571124" y="2938589"/>
            <a:ext cx="5325006" cy="704587"/>
          </a:xfrm>
          <a:prstGeom prst="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Diamond 92">
            <a:extLst>
              <a:ext uri="{FF2B5EF4-FFF2-40B4-BE49-F238E27FC236}">
                <a16:creationId xmlns:a16="http://schemas.microsoft.com/office/drawing/2014/main" id="{683CA52F-BC8B-DE90-8A8F-FB663437A218}"/>
              </a:ext>
            </a:extLst>
          </p:cNvPr>
          <p:cNvSpPr/>
          <p:nvPr/>
        </p:nvSpPr>
        <p:spPr>
          <a:xfrm>
            <a:off x="2173924" y="3140785"/>
            <a:ext cx="85391" cy="75626"/>
          </a:xfrm>
          <a:prstGeom prst="diamond">
            <a:avLst/>
          </a:prstGeom>
          <a:solidFill>
            <a:srgbClr val="B263C7"/>
          </a:solidFill>
          <a:ln>
            <a:solidFill>
              <a:srgbClr val="B263C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Diamond 93">
            <a:extLst>
              <a:ext uri="{FF2B5EF4-FFF2-40B4-BE49-F238E27FC236}">
                <a16:creationId xmlns:a16="http://schemas.microsoft.com/office/drawing/2014/main" id="{3CB62337-F6FE-BE85-3275-0221ED6BC799}"/>
              </a:ext>
            </a:extLst>
          </p:cNvPr>
          <p:cNvSpPr/>
          <p:nvPr/>
        </p:nvSpPr>
        <p:spPr>
          <a:xfrm>
            <a:off x="2469760" y="3152288"/>
            <a:ext cx="85391" cy="75626"/>
          </a:xfrm>
          <a:prstGeom prst="diamond">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Diamond 94">
            <a:extLst>
              <a:ext uri="{FF2B5EF4-FFF2-40B4-BE49-F238E27FC236}">
                <a16:creationId xmlns:a16="http://schemas.microsoft.com/office/drawing/2014/main" id="{C8CC311D-EE79-A781-2337-3E6717F95E44}"/>
              </a:ext>
            </a:extLst>
          </p:cNvPr>
          <p:cNvSpPr/>
          <p:nvPr/>
        </p:nvSpPr>
        <p:spPr>
          <a:xfrm>
            <a:off x="3095370" y="4862792"/>
            <a:ext cx="85391" cy="75626"/>
          </a:xfrm>
          <a:prstGeom prst="diamond">
            <a:avLst/>
          </a:prstGeom>
          <a:solidFill>
            <a:srgbClr val="66D36C"/>
          </a:solidFill>
          <a:ln>
            <a:solidFill>
              <a:srgbClr val="66D3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Diamond 95">
            <a:extLst>
              <a:ext uri="{FF2B5EF4-FFF2-40B4-BE49-F238E27FC236}">
                <a16:creationId xmlns:a16="http://schemas.microsoft.com/office/drawing/2014/main" id="{6F5BF715-97E0-4383-6AC7-4630B2F50084}"/>
              </a:ext>
            </a:extLst>
          </p:cNvPr>
          <p:cNvSpPr/>
          <p:nvPr/>
        </p:nvSpPr>
        <p:spPr>
          <a:xfrm>
            <a:off x="4912904" y="5550544"/>
            <a:ext cx="85391" cy="75626"/>
          </a:xfrm>
          <a:prstGeom prst="diamond">
            <a:avLst/>
          </a:prstGeom>
          <a:solidFill>
            <a:schemeClr val="accent4">
              <a:lumMod val="75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7" name="Straight Connector 96">
            <a:extLst>
              <a:ext uri="{FF2B5EF4-FFF2-40B4-BE49-F238E27FC236}">
                <a16:creationId xmlns:a16="http://schemas.microsoft.com/office/drawing/2014/main" id="{4541F69A-CF47-6259-209A-6B6ED690184A}"/>
              </a:ext>
            </a:extLst>
          </p:cNvPr>
          <p:cNvCxnSpPr>
            <a:cxnSpLocks/>
          </p:cNvCxnSpPr>
          <p:nvPr/>
        </p:nvCxnSpPr>
        <p:spPr>
          <a:xfrm>
            <a:off x="3138065" y="4671988"/>
            <a:ext cx="0" cy="410043"/>
          </a:xfrm>
          <a:prstGeom prst="line">
            <a:avLst/>
          </a:prstGeom>
          <a:ln w="28575">
            <a:solidFill>
              <a:srgbClr val="66D36C"/>
            </a:solidFill>
            <a:prstDash val="dashDot"/>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A61D19E5-BDE7-28C1-D824-8FD687A4446F}"/>
              </a:ext>
            </a:extLst>
          </p:cNvPr>
          <p:cNvCxnSpPr>
            <a:cxnSpLocks/>
          </p:cNvCxnSpPr>
          <p:nvPr/>
        </p:nvCxnSpPr>
        <p:spPr>
          <a:xfrm>
            <a:off x="3094707" y="3955480"/>
            <a:ext cx="0" cy="410043"/>
          </a:xfrm>
          <a:prstGeom prst="line">
            <a:avLst/>
          </a:prstGeom>
          <a:ln w="28575">
            <a:solidFill>
              <a:schemeClr val="accent4">
                <a:lumMod val="75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C23FF645-1EBE-5B09-F12B-E1319070466A}"/>
              </a:ext>
            </a:extLst>
          </p:cNvPr>
          <p:cNvCxnSpPr>
            <a:cxnSpLocks/>
          </p:cNvCxnSpPr>
          <p:nvPr/>
        </p:nvCxnSpPr>
        <p:spPr>
          <a:xfrm>
            <a:off x="3146316" y="6123197"/>
            <a:ext cx="0" cy="410043"/>
          </a:xfrm>
          <a:prstGeom prst="line">
            <a:avLst/>
          </a:prstGeom>
          <a:ln w="28575">
            <a:solidFill>
              <a:srgbClr val="00B050"/>
            </a:solidFill>
            <a:prstDash val="dashDot"/>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99FE89C7-0F40-D639-B742-BC4153C8F30D}"/>
              </a:ext>
            </a:extLst>
          </p:cNvPr>
          <p:cNvCxnSpPr>
            <a:cxnSpLocks/>
          </p:cNvCxnSpPr>
          <p:nvPr/>
        </p:nvCxnSpPr>
        <p:spPr>
          <a:xfrm>
            <a:off x="4959611" y="5364995"/>
            <a:ext cx="0" cy="410043"/>
          </a:xfrm>
          <a:prstGeom prst="line">
            <a:avLst/>
          </a:prstGeom>
          <a:ln w="28575">
            <a:solidFill>
              <a:schemeClr val="accent4">
                <a:lumMod val="75000"/>
              </a:schemeClr>
            </a:solidFill>
            <a:prstDash val="dashDot"/>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1" name="TextBox 100">
                <a:extLst>
                  <a:ext uri="{FF2B5EF4-FFF2-40B4-BE49-F238E27FC236}">
                    <a16:creationId xmlns:a16="http://schemas.microsoft.com/office/drawing/2014/main" id="{6A154B96-15BC-5FDF-888B-B5A8E0832788}"/>
                  </a:ext>
                </a:extLst>
              </p:cNvPr>
              <p:cNvSpPr txBox="1"/>
              <p:nvPr/>
            </p:nvSpPr>
            <p:spPr>
              <a:xfrm>
                <a:off x="5922400" y="1841062"/>
                <a:ext cx="221223" cy="123111"/>
              </a:xfrm>
              <a:prstGeom prst="rect">
                <a:avLst/>
              </a:prstGeom>
              <a:solidFill>
                <a:schemeClr val="tx1"/>
              </a:solidFill>
              <a:ln>
                <a:noFill/>
              </a:ln>
            </p:spPr>
            <p:txBody>
              <a:bodyPr wrap="square" lIns="0" tIns="0" rIns="0" bIns="0" rtlCol="0">
                <a:spAutoFit/>
              </a:bodyPr>
              <a:lstStyle/>
              <a:p>
                <a14:m>
                  <m:oMath xmlns:m="http://schemas.openxmlformats.org/officeDocument/2006/math">
                    <m:r>
                      <a:rPr lang="en-US" sz="800" b="1" i="1" smtClean="0">
                        <a:solidFill>
                          <a:schemeClr val="bg1"/>
                        </a:solidFill>
                        <a:latin typeface="Cambria Math" charset="0"/>
                      </a:rPr>
                      <m:t>𝝀</m:t>
                    </m:r>
                  </m:oMath>
                </a14:m>
                <a:r>
                  <a:rPr lang="en-US" sz="800" b="1" i="1" dirty="0">
                    <a:solidFill>
                      <a:schemeClr val="bg1"/>
                    </a:solidFill>
                  </a:rPr>
                  <a:t> &lt; 1</a:t>
                </a:r>
                <a:endParaRPr lang="en-US" sz="800" dirty="0">
                  <a:solidFill>
                    <a:schemeClr val="bg1"/>
                  </a:solidFill>
                  <a:latin typeface="Arial" panose="020B0604020202020204" pitchFamily="34" charset="0"/>
                  <a:cs typeface="Arial" panose="020B0604020202020204" pitchFamily="34" charset="0"/>
                </a:endParaRPr>
              </a:p>
            </p:txBody>
          </p:sp>
        </mc:Choice>
        <mc:Fallback xmlns="">
          <p:sp>
            <p:nvSpPr>
              <p:cNvPr id="101" name="TextBox 100">
                <a:extLst>
                  <a:ext uri="{FF2B5EF4-FFF2-40B4-BE49-F238E27FC236}">
                    <a16:creationId xmlns:a16="http://schemas.microsoft.com/office/drawing/2014/main" id="{6A154B96-15BC-5FDF-888B-B5A8E0832788}"/>
                  </a:ext>
                </a:extLst>
              </p:cNvPr>
              <p:cNvSpPr txBox="1">
                <a:spLocks noRot="1" noChangeAspect="1" noMove="1" noResize="1" noEditPoints="1" noAdjustHandles="1" noChangeArrowheads="1" noChangeShapeType="1" noTextEdit="1"/>
              </p:cNvSpPr>
              <p:nvPr/>
            </p:nvSpPr>
            <p:spPr>
              <a:xfrm>
                <a:off x="5922400" y="1841062"/>
                <a:ext cx="221223" cy="123111"/>
              </a:xfrm>
              <a:prstGeom prst="rect">
                <a:avLst/>
              </a:prstGeom>
              <a:blipFill>
                <a:blip r:embed="rId14"/>
                <a:stretch>
                  <a:fillRect l="-16667" t="-9091" r="-22222" b="-54545"/>
                </a:stretch>
              </a:blipFill>
              <a:ln>
                <a:noFill/>
              </a:ln>
            </p:spPr>
            <p:txBody>
              <a:bodyPr/>
              <a:lstStyle/>
              <a:p>
                <a:r>
                  <a:rPr lang="en-US">
                    <a:noFill/>
                  </a:rPr>
                  <a:t> </a:t>
                </a:r>
              </a:p>
            </p:txBody>
          </p:sp>
        </mc:Fallback>
      </mc:AlternateContent>
      <p:sp>
        <p:nvSpPr>
          <p:cNvPr id="102" name="TextBox 101">
            <a:extLst>
              <a:ext uri="{FF2B5EF4-FFF2-40B4-BE49-F238E27FC236}">
                <a16:creationId xmlns:a16="http://schemas.microsoft.com/office/drawing/2014/main" id="{9BE3C3B1-7374-96FB-8E9F-7C23577243E8}"/>
              </a:ext>
            </a:extLst>
          </p:cNvPr>
          <p:cNvSpPr txBox="1"/>
          <p:nvPr/>
        </p:nvSpPr>
        <p:spPr>
          <a:xfrm>
            <a:off x="5392224" y="1647902"/>
            <a:ext cx="1346909" cy="123111"/>
          </a:xfrm>
          <a:prstGeom prst="rect">
            <a:avLst/>
          </a:prstGeom>
          <a:solidFill>
            <a:schemeClr val="tx1"/>
          </a:solidFill>
        </p:spPr>
        <p:txBody>
          <a:bodyPr wrap="square" lIns="0" tIns="0" rIns="0" bIns="0" rtlCol="0">
            <a:spAutoFit/>
          </a:bodyPr>
          <a:lstStyle/>
          <a:p>
            <a:pPr algn="ctr"/>
            <a:r>
              <a:rPr lang="en-US" sz="800" dirty="0">
                <a:solidFill>
                  <a:schemeClr val="bg1"/>
                </a:solidFill>
                <a:latin typeface="Arial" panose="020B0604020202020204" pitchFamily="34" charset="0"/>
                <a:cs typeface="Arial" panose="020B0604020202020204" pitchFamily="34" charset="0"/>
              </a:rPr>
              <a:t>population decline</a:t>
            </a:r>
          </a:p>
        </p:txBody>
      </p:sp>
      <mc:AlternateContent xmlns:mc="http://schemas.openxmlformats.org/markup-compatibility/2006" xmlns:a14="http://schemas.microsoft.com/office/drawing/2010/main">
        <mc:Choice Requires="a14">
          <p:sp>
            <p:nvSpPr>
              <p:cNvPr id="103" name="TextBox 102">
                <a:extLst>
                  <a:ext uri="{FF2B5EF4-FFF2-40B4-BE49-F238E27FC236}">
                    <a16:creationId xmlns:a16="http://schemas.microsoft.com/office/drawing/2014/main" id="{9D61E988-B619-4B1A-7D6B-614AB7F06BB9}"/>
                  </a:ext>
                </a:extLst>
              </p:cNvPr>
              <p:cNvSpPr txBox="1"/>
              <p:nvPr/>
            </p:nvSpPr>
            <p:spPr>
              <a:xfrm>
                <a:off x="1784075" y="1805176"/>
                <a:ext cx="231068" cy="123111"/>
              </a:xfrm>
              <a:prstGeom prst="rect">
                <a:avLst/>
              </a:prstGeom>
              <a:noFill/>
              <a:ln>
                <a:noFill/>
              </a:ln>
            </p:spPr>
            <p:txBody>
              <a:bodyPr wrap="square" lIns="0" tIns="0" rIns="0" bIns="0" rtlCol="0">
                <a:spAutoFit/>
              </a:bodyPr>
              <a:lstStyle/>
              <a:p>
                <a14:m>
                  <m:oMath xmlns:m="http://schemas.openxmlformats.org/officeDocument/2006/math">
                    <m:r>
                      <a:rPr lang="en-US" sz="800" b="1" i="1" smtClean="0">
                        <a:solidFill>
                          <a:schemeClr val="tx1"/>
                        </a:solidFill>
                        <a:latin typeface="Cambria Math" charset="0"/>
                      </a:rPr>
                      <m:t>𝝀</m:t>
                    </m:r>
                  </m:oMath>
                </a14:m>
                <a:r>
                  <a:rPr lang="en-US" sz="800" b="1" i="1" dirty="0">
                    <a:solidFill>
                      <a:schemeClr val="tx1"/>
                    </a:solidFill>
                  </a:rPr>
                  <a:t> &gt; 1</a:t>
                </a:r>
                <a:endParaRPr lang="en-US" sz="800" dirty="0">
                  <a:solidFill>
                    <a:schemeClr val="tx1"/>
                  </a:solidFill>
                  <a:latin typeface="Arial" panose="020B0604020202020204" pitchFamily="34" charset="0"/>
                  <a:cs typeface="Arial" panose="020B0604020202020204" pitchFamily="34" charset="0"/>
                </a:endParaRPr>
              </a:p>
            </p:txBody>
          </p:sp>
        </mc:Choice>
        <mc:Fallback xmlns="">
          <p:sp>
            <p:nvSpPr>
              <p:cNvPr id="103" name="TextBox 102">
                <a:extLst>
                  <a:ext uri="{FF2B5EF4-FFF2-40B4-BE49-F238E27FC236}">
                    <a16:creationId xmlns:a16="http://schemas.microsoft.com/office/drawing/2014/main" id="{9D61E988-B619-4B1A-7D6B-614AB7F06BB9}"/>
                  </a:ext>
                </a:extLst>
              </p:cNvPr>
              <p:cNvSpPr txBox="1">
                <a:spLocks noRot="1" noChangeAspect="1" noMove="1" noResize="1" noEditPoints="1" noAdjustHandles="1" noChangeArrowheads="1" noChangeShapeType="1" noTextEdit="1"/>
              </p:cNvSpPr>
              <p:nvPr/>
            </p:nvSpPr>
            <p:spPr>
              <a:xfrm>
                <a:off x="1784075" y="1805176"/>
                <a:ext cx="231068" cy="123111"/>
              </a:xfrm>
              <a:prstGeom prst="rect">
                <a:avLst/>
              </a:prstGeom>
              <a:blipFill>
                <a:blip r:embed="rId15"/>
                <a:stretch>
                  <a:fillRect l="-15789" t="-20000" r="-15789" b="-60000"/>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4" name="TextBox 103">
                <a:extLst>
                  <a:ext uri="{FF2B5EF4-FFF2-40B4-BE49-F238E27FC236}">
                    <a16:creationId xmlns:a16="http://schemas.microsoft.com/office/drawing/2014/main" id="{FDA23BD2-E06A-6C7E-6096-A2B886C6C9CC}"/>
                  </a:ext>
                </a:extLst>
              </p:cNvPr>
              <p:cNvSpPr txBox="1"/>
              <p:nvPr/>
            </p:nvSpPr>
            <p:spPr>
              <a:xfrm>
                <a:off x="5886060" y="2594459"/>
                <a:ext cx="221223" cy="123111"/>
              </a:xfrm>
              <a:prstGeom prst="rect">
                <a:avLst/>
              </a:prstGeom>
              <a:solidFill>
                <a:schemeClr val="tx1"/>
              </a:solidFill>
              <a:ln>
                <a:noFill/>
              </a:ln>
            </p:spPr>
            <p:txBody>
              <a:bodyPr wrap="square" lIns="0" tIns="0" rIns="0" bIns="0" rtlCol="0">
                <a:spAutoFit/>
              </a:bodyPr>
              <a:lstStyle/>
              <a:p>
                <a14:m>
                  <m:oMath xmlns:m="http://schemas.openxmlformats.org/officeDocument/2006/math">
                    <m:r>
                      <a:rPr lang="en-US" sz="800" b="1" i="1" smtClean="0">
                        <a:solidFill>
                          <a:schemeClr val="bg1"/>
                        </a:solidFill>
                        <a:latin typeface="Cambria Math" charset="0"/>
                      </a:rPr>
                      <m:t>𝝀</m:t>
                    </m:r>
                  </m:oMath>
                </a14:m>
                <a:r>
                  <a:rPr lang="en-US" sz="800" b="1" i="1" dirty="0">
                    <a:solidFill>
                      <a:schemeClr val="bg1"/>
                    </a:solidFill>
                  </a:rPr>
                  <a:t> &lt; 1</a:t>
                </a:r>
                <a:endParaRPr lang="en-US" sz="800" dirty="0">
                  <a:solidFill>
                    <a:schemeClr val="bg1"/>
                  </a:solidFill>
                  <a:latin typeface="Arial" panose="020B0604020202020204" pitchFamily="34" charset="0"/>
                  <a:cs typeface="Arial" panose="020B0604020202020204" pitchFamily="34" charset="0"/>
                </a:endParaRPr>
              </a:p>
            </p:txBody>
          </p:sp>
        </mc:Choice>
        <mc:Fallback xmlns="">
          <p:sp>
            <p:nvSpPr>
              <p:cNvPr id="104" name="TextBox 103">
                <a:extLst>
                  <a:ext uri="{FF2B5EF4-FFF2-40B4-BE49-F238E27FC236}">
                    <a16:creationId xmlns:a16="http://schemas.microsoft.com/office/drawing/2014/main" id="{FDA23BD2-E06A-6C7E-6096-A2B886C6C9CC}"/>
                  </a:ext>
                </a:extLst>
              </p:cNvPr>
              <p:cNvSpPr txBox="1">
                <a:spLocks noRot="1" noChangeAspect="1" noMove="1" noResize="1" noEditPoints="1" noAdjustHandles="1" noChangeArrowheads="1" noChangeShapeType="1" noTextEdit="1"/>
              </p:cNvSpPr>
              <p:nvPr/>
            </p:nvSpPr>
            <p:spPr>
              <a:xfrm>
                <a:off x="5886060" y="2594459"/>
                <a:ext cx="221223" cy="123111"/>
              </a:xfrm>
              <a:prstGeom prst="rect">
                <a:avLst/>
              </a:prstGeom>
              <a:blipFill>
                <a:blip r:embed="rId16"/>
                <a:stretch>
                  <a:fillRect l="-16667" t="-18182" r="-22222" b="-45455"/>
                </a:stretch>
              </a:blipFill>
              <a:ln>
                <a:noFill/>
              </a:ln>
            </p:spPr>
            <p:txBody>
              <a:bodyPr/>
              <a:lstStyle/>
              <a:p>
                <a:r>
                  <a:rPr lang="en-US">
                    <a:noFill/>
                  </a:rPr>
                  <a:t> </a:t>
                </a:r>
              </a:p>
            </p:txBody>
          </p:sp>
        </mc:Fallback>
      </mc:AlternateContent>
      <p:sp>
        <p:nvSpPr>
          <p:cNvPr id="105" name="TextBox 104">
            <a:extLst>
              <a:ext uri="{FF2B5EF4-FFF2-40B4-BE49-F238E27FC236}">
                <a16:creationId xmlns:a16="http://schemas.microsoft.com/office/drawing/2014/main" id="{27E7DB28-605D-50C3-2BA8-5CEDEACFDFED}"/>
              </a:ext>
            </a:extLst>
          </p:cNvPr>
          <p:cNvSpPr txBox="1"/>
          <p:nvPr/>
        </p:nvSpPr>
        <p:spPr>
          <a:xfrm>
            <a:off x="5355884" y="2401299"/>
            <a:ext cx="1346909" cy="123111"/>
          </a:xfrm>
          <a:prstGeom prst="rect">
            <a:avLst/>
          </a:prstGeom>
          <a:solidFill>
            <a:schemeClr val="tx1"/>
          </a:solidFill>
        </p:spPr>
        <p:txBody>
          <a:bodyPr wrap="square" lIns="0" tIns="0" rIns="0" bIns="0" rtlCol="0">
            <a:spAutoFit/>
          </a:bodyPr>
          <a:lstStyle/>
          <a:p>
            <a:pPr algn="ctr"/>
            <a:r>
              <a:rPr lang="en-US" sz="800" dirty="0">
                <a:solidFill>
                  <a:schemeClr val="bg1"/>
                </a:solidFill>
                <a:latin typeface="Arial" panose="020B0604020202020204" pitchFamily="34" charset="0"/>
                <a:cs typeface="Arial" panose="020B0604020202020204" pitchFamily="34" charset="0"/>
              </a:rPr>
              <a:t>population decline</a:t>
            </a:r>
          </a:p>
        </p:txBody>
      </p:sp>
      <mc:AlternateContent xmlns:mc="http://schemas.openxmlformats.org/markup-compatibility/2006" xmlns:a14="http://schemas.microsoft.com/office/drawing/2010/main">
        <mc:Choice Requires="a14">
          <p:sp>
            <p:nvSpPr>
              <p:cNvPr id="106" name="TextBox 105">
                <a:extLst>
                  <a:ext uri="{FF2B5EF4-FFF2-40B4-BE49-F238E27FC236}">
                    <a16:creationId xmlns:a16="http://schemas.microsoft.com/office/drawing/2014/main" id="{ADA4AAE6-408C-8FD9-AD30-11684D8B29CD}"/>
                  </a:ext>
                </a:extLst>
              </p:cNvPr>
              <p:cNvSpPr txBox="1"/>
              <p:nvPr/>
            </p:nvSpPr>
            <p:spPr>
              <a:xfrm>
                <a:off x="5940751" y="3322573"/>
                <a:ext cx="221223" cy="123111"/>
              </a:xfrm>
              <a:prstGeom prst="rect">
                <a:avLst/>
              </a:prstGeom>
              <a:solidFill>
                <a:schemeClr val="tx1"/>
              </a:solidFill>
              <a:ln>
                <a:noFill/>
              </a:ln>
            </p:spPr>
            <p:txBody>
              <a:bodyPr wrap="square" lIns="0" tIns="0" rIns="0" bIns="0" rtlCol="0">
                <a:spAutoFit/>
              </a:bodyPr>
              <a:lstStyle/>
              <a:p>
                <a14:m>
                  <m:oMath xmlns:m="http://schemas.openxmlformats.org/officeDocument/2006/math">
                    <m:r>
                      <a:rPr lang="en-US" sz="800" b="1" i="1" smtClean="0">
                        <a:solidFill>
                          <a:schemeClr val="bg1"/>
                        </a:solidFill>
                        <a:latin typeface="Cambria Math" charset="0"/>
                      </a:rPr>
                      <m:t>𝝀</m:t>
                    </m:r>
                  </m:oMath>
                </a14:m>
                <a:r>
                  <a:rPr lang="en-US" sz="800" b="1" i="1" dirty="0">
                    <a:solidFill>
                      <a:schemeClr val="bg1"/>
                    </a:solidFill>
                  </a:rPr>
                  <a:t> &lt; 1</a:t>
                </a:r>
                <a:endParaRPr lang="en-US" sz="800" dirty="0">
                  <a:solidFill>
                    <a:schemeClr val="bg1"/>
                  </a:solidFill>
                  <a:latin typeface="Arial" panose="020B0604020202020204" pitchFamily="34" charset="0"/>
                  <a:cs typeface="Arial" panose="020B0604020202020204" pitchFamily="34" charset="0"/>
                </a:endParaRPr>
              </a:p>
            </p:txBody>
          </p:sp>
        </mc:Choice>
        <mc:Fallback xmlns="">
          <p:sp>
            <p:nvSpPr>
              <p:cNvPr id="106" name="TextBox 105">
                <a:extLst>
                  <a:ext uri="{FF2B5EF4-FFF2-40B4-BE49-F238E27FC236}">
                    <a16:creationId xmlns:a16="http://schemas.microsoft.com/office/drawing/2014/main" id="{ADA4AAE6-408C-8FD9-AD30-11684D8B29CD}"/>
                  </a:ext>
                </a:extLst>
              </p:cNvPr>
              <p:cNvSpPr txBox="1">
                <a:spLocks noRot="1" noChangeAspect="1" noMove="1" noResize="1" noEditPoints="1" noAdjustHandles="1" noChangeArrowheads="1" noChangeShapeType="1" noTextEdit="1"/>
              </p:cNvSpPr>
              <p:nvPr/>
            </p:nvSpPr>
            <p:spPr>
              <a:xfrm>
                <a:off x="5940751" y="3322573"/>
                <a:ext cx="221223" cy="123111"/>
              </a:xfrm>
              <a:prstGeom prst="rect">
                <a:avLst/>
              </a:prstGeom>
              <a:blipFill>
                <a:blip r:embed="rId17"/>
                <a:stretch>
                  <a:fillRect l="-22222" t="-18182" r="-22222" b="-45455"/>
                </a:stretch>
              </a:blipFill>
              <a:ln>
                <a:noFill/>
              </a:ln>
            </p:spPr>
            <p:txBody>
              <a:bodyPr/>
              <a:lstStyle/>
              <a:p>
                <a:r>
                  <a:rPr lang="en-US">
                    <a:noFill/>
                  </a:rPr>
                  <a:t> </a:t>
                </a:r>
              </a:p>
            </p:txBody>
          </p:sp>
        </mc:Fallback>
      </mc:AlternateContent>
      <p:sp>
        <p:nvSpPr>
          <p:cNvPr id="107" name="TextBox 106">
            <a:extLst>
              <a:ext uri="{FF2B5EF4-FFF2-40B4-BE49-F238E27FC236}">
                <a16:creationId xmlns:a16="http://schemas.microsoft.com/office/drawing/2014/main" id="{131CEA52-4B3B-662F-7728-96274F37F66E}"/>
              </a:ext>
            </a:extLst>
          </p:cNvPr>
          <p:cNvSpPr txBox="1"/>
          <p:nvPr/>
        </p:nvSpPr>
        <p:spPr>
          <a:xfrm>
            <a:off x="5410575" y="3129413"/>
            <a:ext cx="1346909" cy="123111"/>
          </a:xfrm>
          <a:prstGeom prst="rect">
            <a:avLst/>
          </a:prstGeom>
          <a:solidFill>
            <a:schemeClr val="tx1"/>
          </a:solidFill>
        </p:spPr>
        <p:txBody>
          <a:bodyPr wrap="square" lIns="0" tIns="0" rIns="0" bIns="0" rtlCol="0">
            <a:spAutoFit/>
          </a:bodyPr>
          <a:lstStyle/>
          <a:p>
            <a:pPr algn="ctr"/>
            <a:r>
              <a:rPr lang="en-US" sz="800" dirty="0">
                <a:solidFill>
                  <a:schemeClr val="bg1"/>
                </a:solidFill>
                <a:latin typeface="Arial" panose="020B0604020202020204" pitchFamily="34" charset="0"/>
                <a:cs typeface="Arial" panose="020B0604020202020204" pitchFamily="34" charset="0"/>
              </a:rPr>
              <a:t>population decline</a:t>
            </a:r>
          </a:p>
        </p:txBody>
      </p:sp>
      <mc:AlternateContent xmlns:mc="http://schemas.openxmlformats.org/markup-compatibility/2006" xmlns:a14="http://schemas.microsoft.com/office/drawing/2010/main">
        <mc:Choice Requires="a14">
          <p:sp>
            <p:nvSpPr>
              <p:cNvPr id="108" name="TextBox 107">
                <a:extLst>
                  <a:ext uri="{FF2B5EF4-FFF2-40B4-BE49-F238E27FC236}">
                    <a16:creationId xmlns:a16="http://schemas.microsoft.com/office/drawing/2014/main" id="{18A85674-7419-6011-B41A-855A2A21B59F}"/>
                  </a:ext>
                </a:extLst>
              </p:cNvPr>
              <p:cNvSpPr txBox="1"/>
              <p:nvPr/>
            </p:nvSpPr>
            <p:spPr>
              <a:xfrm>
                <a:off x="5921343" y="4046107"/>
                <a:ext cx="221223" cy="123111"/>
              </a:xfrm>
              <a:prstGeom prst="rect">
                <a:avLst/>
              </a:prstGeom>
              <a:solidFill>
                <a:schemeClr val="tx1"/>
              </a:solidFill>
              <a:ln>
                <a:noFill/>
              </a:ln>
            </p:spPr>
            <p:txBody>
              <a:bodyPr wrap="square" lIns="0" tIns="0" rIns="0" bIns="0" rtlCol="0">
                <a:spAutoFit/>
              </a:bodyPr>
              <a:lstStyle/>
              <a:p>
                <a14:m>
                  <m:oMath xmlns:m="http://schemas.openxmlformats.org/officeDocument/2006/math">
                    <m:r>
                      <a:rPr lang="en-US" sz="800" b="1" i="1" smtClean="0">
                        <a:solidFill>
                          <a:schemeClr val="bg1"/>
                        </a:solidFill>
                        <a:latin typeface="Cambria Math" charset="0"/>
                      </a:rPr>
                      <m:t>𝝀</m:t>
                    </m:r>
                  </m:oMath>
                </a14:m>
                <a:r>
                  <a:rPr lang="en-US" sz="800" b="1" i="1" dirty="0">
                    <a:solidFill>
                      <a:schemeClr val="bg1"/>
                    </a:solidFill>
                  </a:rPr>
                  <a:t> &lt; 1</a:t>
                </a:r>
                <a:endParaRPr lang="en-US" sz="800" dirty="0">
                  <a:solidFill>
                    <a:schemeClr val="bg1"/>
                  </a:solidFill>
                  <a:latin typeface="Arial" panose="020B0604020202020204" pitchFamily="34" charset="0"/>
                  <a:cs typeface="Arial" panose="020B0604020202020204" pitchFamily="34" charset="0"/>
                </a:endParaRPr>
              </a:p>
            </p:txBody>
          </p:sp>
        </mc:Choice>
        <mc:Fallback xmlns="">
          <p:sp>
            <p:nvSpPr>
              <p:cNvPr id="108" name="TextBox 107">
                <a:extLst>
                  <a:ext uri="{FF2B5EF4-FFF2-40B4-BE49-F238E27FC236}">
                    <a16:creationId xmlns:a16="http://schemas.microsoft.com/office/drawing/2014/main" id="{18A85674-7419-6011-B41A-855A2A21B59F}"/>
                  </a:ext>
                </a:extLst>
              </p:cNvPr>
              <p:cNvSpPr txBox="1">
                <a:spLocks noRot="1" noChangeAspect="1" noMove="1" noResize="1" noEditPoints="1" noAdjustHandles="1" noChangeArrowheads="1" noChangeShapeType="1" noTextEdit="1"/>
              </p:cNvSpPr>
              <p:nvPr/>
            </p:nvSpPr>
            <p:spPr>
              <a:xfrm>
                <a:off x="5921343" y="4046107"/>
                <a:ext cx="221223" cy="123111"/>
              </a:xfrm>
              <a:prstGeom prst="rect">
                <a:avLst/>
              </a:prstGeom>
              <a:blipFill>
                <a:blip r:embed="rId18"/>
                <a:stretch>
                  <a:fillRect l="-16667" t="-18182" r="-22222" b="-45455"/>
                </a:stretch>
              </a:blipFill>
              <a:ln>
                <a:noFill/>
              </a:ln>
            </p:spPr>
            <p:txBody>
              <a:bodyPr/>
              <a:lstStyle/>
              <a:p>
                <a:r>
                  <a:rPr lang="en-US">
                    <a:noFill/>
                  </a:rPr>
                  <a:t> </a:t>
                </a:r>
              </a:p>
            </p:txBody>
          </p:sp>
        </mc:Fallback>
      </mc:AlternateContent>
      <p:sp>
        <p:nvSpPr>
          <p:cNvPr id="109" name="TextBox 108">
            <a:extLst>
              <a:ext uri="{FF2B5EF4-FFF2-40B4-BE49-F238E27FC236}">
                <a16:creationId xmlns:a16="http://schemas.microsoft.com/office/drawing/2014/main" id="{848C3189-A159-FB68-57D2-39E9BB3E580E}"/>
              </a:ext>
            </a:extLst>
          </p:cNvPr>
          <p:cNvSpPr txBox="1"/>
          <p:nvPr/>
        </p:nvSpPr>
        <p:spPr>
          <a:xfrm>
            <a:off x="5391167" y="3852947"/>
            <a:ext cx="1346909" cy="123111"/>
          </a:xfrm>
          <a:prstGeom prst="rect">
            <a:avLst/>
          </a:prstGeom>
          <a:solidFill>
            <a:schemeClr val="tx1"/>
          </a:solidFill>
        </p:spPr>
        <p:txBody>
          <a:bodyPr wrap="square" lIns="0" tIns="0" rIns="0" bIns="0" rtlCol="0">
            <a:spAutoFit/>
          </a:bodyPr>
          <a:lstStyle/>
          <a:p>
            <a:pPr algn="ctr"/>
            <a:r>
              <a:rPr lang="en-US" sz="800" dirty="0">
                <a:solidFill>
                  <a:schemeClr val="bg1"/>
                </a:solidFill>
                <a:latin typeface="Arial" panose="020B0604020202020204" pitchFamily="34" charset="0"/>
                <a:cs typeface="Arial" panose="020B0604020202020204" pitchFamily="34" charset="0"/>
              </a:rPr>
              <a:t>population decline</a:t>
            </a:r>
          </a:p>
        </p:txBody>
      </p:sp>
      <mc:AlternateContent xmlns:mc="http://schemas.openxmlformats.org/markup-compatibility/2006" xmlns:a14="http://schemas.microsoft.com/office/drawing/2010/main">
        <mc:Choice Requires="a14">
          <p:sp>
            <p:nvSpPr>
              <p:cNvPr id="110" name="TextBox 109">
                <a:extLst>
                  <a:ext uri="{FF2B5EF4-FFF2-40B4-BE49-F238E27FC236}">
                    <a16:creationId xmlns:a16="http://schemas.microsoft.com/office/drawing/2014/main" id="{86B3CD2A-FE97-3C67-2F3D-4AED919B2118}"/>
                  </a:ext>
                </a:extLst>
              </p:cNvPr>
              <p:cNvSpPr txBox="1"/>
              <p:nvPr/>
            </p:nvSpPr>
            <p:spPr>
              <a:xfrm>
                <a:off x="5798219" y="4768222"/>
                <a:ext cx="221223" cy="123111"/>
              </a:xfrm>
              <a:prstGeom prst="rect">
                <a:avLst/>
              </a:prstGeom>
              <a:solidFill>
                <a:schemeClr val="tx1"/>
              </a:solidFill>
              <a:ln>
                <a:noFill/>
              </a:ln>
            </p:spPr>
            <p:txBody>
              <a:bodyPr wrap="square" lIns="0" tIns="0" rIns="0" bIns="0" rtlCol="0">
                <a:spAutoFit/>
              </a:bodyPr>
              <a:lstStyle/>
              <a:p>
                <a14:m>
                  <m:oMath xmlns:m="http://schemas.openxmlformats.org/officeDocument/2006/math">
                    <m:r>
                      <a:rPr lang="en-US" sz="800" b="1" i="1" smtClean="0">
                        <a:solidFill>
                          <a:schemeClr val="bg1"/>
                        </a:solidFill>
                        <a:latin typeface="Cambria Math" charset="0"/>
                      </a:rPr>
                      <m:t>𝝀</m:t>
                    </m:r>
                  </m:oMath>
                </a14:m>
                <a:r>
                  <a:rPr lang="en-US" sz="800" b="1" i="1" dirty="0">
                    <a:solidFill>
                      <a:schemeClr val="bg1"/>
                    </a:solidFill>
                  </a:rPr>
                  <a:t> &lt; 1</a:t>
                </a:r>
                <a:endParaRPr lang="en-US" sz="800" dirty="0">
                  <a:solidFill>
                    <a:schemeClr val="bg1"/>
                  </a:solidFill>
                  <a:latin typeface="Arial" panose="020B0604020202020204" pitchFamily="34" charset="0"/>
                  <a:cs typeface="Arial" panose="020B0604020202020204" pitchFamily="34" charset="0"/>
                </a:endParaRPr>
              </a:p>
            </p:txBody>
          </p:sp>
        </mc:Choice>
        <mc:Fallback xmlns="">
          <p:sp>
            <p:nvSpPr>
              <p:cNvPr id="110" name="TextBox 109">
                <a:extLst>
                  <a:ext uri="{FF2B5EF4-FFF2-40B4-BE49-F238E27FC236}">
                    <a16:creationId xmlns:a16="http://schemas.microsoft.com/office/drawing/2014/main" id="{86B3CD2A-FE97-3C67-2F3D-4AED919B2118}"/>
                  </a:ext>
                </a:extLst>
              </p:cNvPr>
              <p:cNvSpPr txBox="1">
                <a:spLocks noRot="1" noChangeAspect="1" noMove="1" noResize="1" noEditPoints="1" noAdjustHandles="1" noChangeArrowheads="1" noChangeShapeType="1" noTextEdit="1"/>
              </p:cNvSpPr>
              <p:nvPr/>
            </p:nvSpPr>
            <p:spPr>
              <a:xfrm>
                <a:off x="5798219" y="4768222"/>
                <a:ext cx="221223" cy="123111"/>
              </a:xfrm>
              <a:prstGeom prst="rect">
                <a:avLst/>
              </a:prstGeom>
              <a:blipFill>
                <a:blip r:embed="rId19"/>
                <a:stretch>
                  <a:fillRect l="-16667" t="-20000" r="-22222" b="-60000"/>
                </a:stretch>
              </a:blipFill>
              <a:ln>
                <a:noFill/>
              </a:ln>
            </p:spPr>
            <p:txBody>
              <a:bodyPr/>
              <a:lstStyle/>
              <a:p>
                <a:r>
                  <a:rPr lang="en-US">
                    <a:noFill/>
                  </a:rPr>
                  <a:t> </a:t>
                </a:r>
              </a:p>
            </p:txBody>
          </p:sp>
        </mc:Fallback>
      </mc:AlternateContent>
      <p:sp>
        <p:nvSpPr>
          <p:cNvPr id="111" name="TextBox 110">
            <a:extLst>
              <a:ext uri="{FF2B5EF4-FFF2-40B4-BE49-F238E27FC236}">
                <a16:creationId xmlns:a16="http://schemas.microsoft.com/office/drawing/2014/main" id="{4C4B1EAA-BAB1-F469-DFBD-ED6A07B45B22}"/>
              </a:ext>
            </a:extLst>
          </p:cNvPr>
          <p:cNvSpPr txBox="1"/>
          <p:nvPr/>
        </p:nvSpPr>
        <p:spPr>
          <a:xfrm>
            <a:off x="5268043" y="4575063"/>
            <a:ext cx="1466496" cy="123111"/>
          </a:xfrm>
          <a:prstGeom prst="rect">
            <a:avLst/>
          </a:prstGeom>
          <a:solidFill>
            <a:schemeClr val="tx1"/>
          </a:solidFill>
        </p:spPr>
        <p:txBody>
          <a:bodyPr wrap="square" lIns="0" tIns="0" rIns="0" bIns="0" rtlCol="0">
            <a:spAutoFit/>
          </a:bodyPr>
          <a:lstStyle/>
          <a:p>
            <a:pPr algn="ctr"/>
            <a:r>
              <a:rPr lang="en-US" sz="800" dirty="0">
                <a:solidFill>
                  <a:schemeClr val="bg1"/>
                </a:solidFill>
                <a:latin typeface="Arial" panose="020B0604020202020204" pitchFamily="34" charset="0"/>
                <a:cs typeface="Arial" panose="020B0604020202020204" pitchFamily="34" charset="0"/>
              </a:rPr>
              <a:t>population decline</a:t>
            </a:r>
          </a:p>
        </p:txBody>
      </p:sp>
      <mc:AlternateContent xmlns:mc="http://schemas.openxmlformats.org/markup-compatibility/2006" xmlns:a14="http://schemas.microsoft.com/office/drawing/2010/main">
        <mc:Choice Requires="a14">
          <p:sp>
            <p:nvSpPr>
              <p:cNvPr id="112" name="TextBox 111">
                <a:extLst>
                  <a:ext uri="{FF2B5EF4-FFF2-40B4-BE49-F238E27FC236}">
                    <a16:creationId xmlns:a16="http://schemas.microsoft.com/office/drawing/2014/main" id="{AB2E23E6-B359-7D12-7C0E-7D79A017F87C}"/>
                  </a:ext>
                </a:extLst>
              </p:cNvPr>
              <p:cNvSpPr txBox="1"/>
              <p:nvPr/>
            </p:nvSpPr>
            <p:spPr>
              <a:xfrm>
                <a:off x="5852250" y="5490765"/>
                <a:ext cx="221223" cy="123111"/>
              </a:xfrm>
              <a:prstGeom prst="rect">
                <a:avLst/>
              </a:prstGeom>
              <a:solidFill>
                <a:schemeClr val="tx1"/>
              </a:solidFill>
              <a:ln>
                <a:noFill/>
              </a:ln>
            </p:spPr>
            <p:txBody>
              <a:bodyPr wrap="square" lIns="0" tIns="0" rIns="0" bIns="0" rtlCol="0">
                <a:spAutoFit/>
              </a:bodyPr>
              <a:lstStyle/>
              <a:p>
                <a14:m>
                  <m:oMath xmlns:m="http://schemas.openxmlformats.org/officeDocument/2006/math">
                    <m:r>
                      <a:rPr lang="en-US" sz="800" b="1" i="1" smtClean="0">
                        <a:solidFill>
                          <a:schemeClr val="bg1"/>
                        </a:solidFill>
                        <a:latin typeface="Cambria Math" charset="0"/>
                      </a:rPr>
                      <m:t>𝝀</m:t>
                    </m:r>
                  </m:oMath>
                </a14:m>
                <a:r>
                  <a:rPr lang="en-US" sz="800" b="1" i="1" dirty="0">
                    <a:solidFill>
                      <a:schemeClr val="bg1"/>
                    </a:solidFill>
                  </a:rPr>
                  <a:t> &lt; 1</a:t>
                </a:r>
                <a:endParaRPr lang="en-US" sz="800" dirty="0">
                  <a:solidFill>
                    <a:schemeClr val="bg1"/>
                  </a:solidFill>
                  <a:latin typeface="Arial" panose="020B0604020202020204" pitchFamily="34" charset="0"/>
                  <a:cs typeface="Arial" panose="020B0604020202020204" pitchFamily="34" charset="0"/>
                </a:endParaRPr>
              </a:p>
            </p:txBody>
          </p:sp>
        </mc:Choice>
        <mc:Fallback xmlns="">
          <p:sp>
            <p:nvSpPr>
              <p:cNvPr id="112" name="TextBox 111">
                <a:extLst>
                  <a:ext uri="{FF2B5EF4-FFF2-40B4-BE49-F238E27FC236}">
                    <a16:creationId xmlns:a16="http://schemas.microsoft.com/office/drawing/2014/main" id="{AB2E23E6-B359-7D12-7C0E-7D79A017F87C}"/>
                  </a:ext>
                </a:extLst>
              </p:cNvPr>
              <p:cNvSpPr txBox="1">
                <a:spLocks noRot="1" noChangeAspect="1" noMove="1" noResize="1" noEditPoints="1" noAdjustHandles="1" noChangeArrowheads="1" noChangeShapeType="1" noTextEdit="1"/>
              </p:cNvSpPr>
              <p:nvPr/>
            </p:nvSpPr>
            <p:spPr>
              <a:xfrm>
                <a:off x="5852250" y="5490765"/>
                <a:ext cx="221223" cy="123111"/>
              </a:xfrm>
              <a:prstGeom prst="rect">
                <a:avLst/>
              </a:prstGeom>
              <a:blipFill>
                <a:blip r:embed="rId20"/>
                <a:stretch>
                  <a:fillRect l="-15789" t="-18182" r="-15789" b="-45455"/>
                </a:stretch>
              </a:blipFill>
              <a:ln>
                <a:noFill/>
              </a:ln>
            </p:spPr>
            <p:txBody>
              <a:bodyPr/>
              <a:lstStyle/>
              <a:p>
                <a:r>
                  <a:rPr lang="en-US">
                    <a:noFill/>
                  </a:rPr>
                  <a:t> </a:t>
                </a:r>
              </a:p>
            </p:txBody>
          </p:sp>
        </mc:Fallback>
      </mc:AlternateContent>
      <p:sp>
        <p:nvSpPr>
          <p:cNvPr id="113" name="TextBox 112">
            <a:extLst>
              <a:ext uri="{FF2B5EF4-FFF2-40B4-BE49-F238E27FC236}">
                <a16:creationId xmlns:a16="http://schemas.microsoft.com/office/drawing/2014/main" id="{194471D4-6998-E466-B874-4D5686C68357}"/>
              </a:ext>
            </a:extLst>
          </p:cNvPr>
          <p:cNvSpPr txBox="1"/>
          <p:nvPr/>
        </p:nvSpPr>
        <p:spPr>
          <a:xfrm>
            <a:off x="5322074" y="5297605"/>
            <a:ext cx="1346909" cy="123111"/>
          </a:xfrm>
          <a:prstGeom prst="rect">
            <a:avLst/>
          </a:prstGeom>
          <a:solidFill>
            <a:schemeClr val="tx1"/>
          </a:solidFill>
        </p:spPr>
        <p:txBody>
          <a:bodyPr wrap="square" lIns="0" tIns="0" rIns="0" bIns="0" rtlCol="0">
            <a:spAutoFit/>
          </a:bodyPr>
          <a:lstStyle/>
          <a:p>
            <a:pPr algn="ctr"/>
            <a:r>
              <a:rPr lang="en-US" sz="800" dirty="0">
                <a:solidFill>
                  <a:schemeClr val="bg1"/>
                </a:solidFill>
                <a:latin typeface="Arial" panose="020B0604020202020204" pitchFamily="34" charset="0"/>
                <a:cs typeface="Arial" panose="020B0604020202020204" pitchFamily="34" charset="0"/>
              </a:rPr>
              <a:t>population decline</a:t>
            </a:r>
          </a:p>
        </p:txBody>
      </p:sp>
      <mc:AlternateContent xmlns:mc="http://schemas.openxmlformats.org/markup-compatibility/2006" xmlns:a14="http://schemas.microsoft.com/office/drawing/2010/main">
        <mc:Choice Requires="a14">
          <p:sp>
            <p:nvSpPr>
              <p:cNvPr id="114" name="TextBox 113">
                <a:extLst>
                  <a:ext uri="{FF2B5EF4-FFF2-40B4-BE49-F238E27FC236}">
                    <a16:creationId xmlns:a16="http://schemas.microsoft.com/office/drawing/2014/main" id="{D9CA7F5A-1EF5-4715-0242-6BFA72CA36AD}"/>
                  </a:ext>
                </a:extLst>
              </p:cNvPr>
              <p:cNvSpPr txBox="1"/>
              <p:nvPr/>
            </p:nvSpPr>
            <p:spPr>
              <a:xfrm>
                <a:off x="5784634" y="6207511"/>
                <a:ext cx="232329" cy="123111"/>
              </a:xfrm>
              <a:prstGeom prst="rect">
                <a:avLst/>
              </a:prstGeom>
              <a:solidFill>
                <a:schemeClr val="tx1"/>
              </a:solidFill>
              <a:ln>
                <a:noFill/>
              </a:ln>
            </p:spPr>
            <p:txBody>
              <a:bodyPr wrap="square" lIns="0" tIns="0" rIns="0" bIns="0" rtlCol="0">
                <a:spAutoFit/>
              </a:bodyPr>
              <a:lstStyle/>
              <a:p>
                <a14:m>
                  <m:oMath xmlns:m="http://schemas.openxmlformats.org/officeDocument/2006/math">
                    <m:r>
                      <a:rPr lang="en-US" sz="800" b="1" i="1" smtClean="0">
                        <a:solidFill>
                          <a:schemeClr val="bg1"/>
                        </a:solidFill>
                        <a:latin typeface="Cambria Math" charset="0"/>
                      </a:rPr>
                      <m:t>𝝀</m:t>
                    </m:r>
                  </m:oMath>
                </a14:m>
                <a:r>
                  <a:rPr lang="en-US" sz="800" b="1" i="1" dirty="0">
                    <a:solidFill>
                      <a:schemeClr val="bg1"/>
                    </a:solidFill>
                  </a:rPr>
                  <a:t> &lt; 1</a:t>
                </a:r>
                <a:endParaRPr lang="en-US" sz="800" dirty="0">
                  <a:solidFill>
                    <a:schemeClr val="bg1"/>
                  </a:solidFill>
                  <a:latin typeface="Arial" panose="020B0604020202020204" pitchFamily="34" charset="0"/>
                  <a:cs typeface="Arial" panose="020B0604020202020204" pitchFamily="34" charset="0"/>
                </a:endParaRPr>
              </a:p>
            </p:txBody>
          </p:sp>
        </mc:Choice>
        <mc:Fallback xmlns="">
          <p:sp>
            <p:nvSpPr>
              <p:cNvPr id="114" name="TextBox 113">
                <a:extLst>
                  <a:ext uri="{FF2B5EF4-FFF2-40B4-BE49-F238E27FC236}">
                    <a16:creationId xmlns:a16="http://schemas.microsoft.com/office/drawing/2014/main" id="{D9CA7F5A-1EF5-4715-0242-6BFA72CA36AD}"/>
                  </a:ext>
                </a:extLst>
              </p:cNvPr>
              <p:cNvSpPr txBox="1">
                <a:spLocks noRot="1" noChangeAspect="1" noMove="1" noResize="1" noEditPoints="1" noAdjustHandles="1" noChangeArrowheads="1" noChangeShapeType="1" noTextEdit="1"/>
              </p:cNvSpPr>
              <p:nvPr/>
            </p:nvSpPr>
            <p:spPr>
              <a:xfrm>
                <a:off x="5784634" y="6207511"/>
                <a:ext cx="232329" cy="123111"/>
              </a:xfrm>
              <a:prstGeom prst="rect">
                <a:avLst/>
              </a:prstGeom>
              <a:blipFill>
                <a:blip r:embed="rId21"/>
                <a:stretch>
                  <a:fillRect l="-15789" t="-9091" r="-15789" b="-54545"/>
                </a:stretch>
              </a:blipFill>
              <a:ln>
                <a:noFill/>
              </a:ln>
            </p:spPr>
            <p:txBody>
              <a:bodyPr/>
              <a:lstStyle/>
              <a:p>
                <a:r>
                  <a:rPr lang="en-US">
                    <a:noFill/>
                  </a:rPr>
                  <a:t> </a:t>
                </a:r>
              </a:p>
            </p:txBody>
          </p:sp>
        </mc:Fallback>
      </mc:AlternateContent>
      <p:sp>
        <p:nvSpPr>
          <p:cNvPr id="115" name="TextBox 114">
            <a:extLst>
              <a:ext uri="{FF2B5EF4-FFF2-40B4-BE49-F238E27FC236}">
                <a16:creationId xmlns:a16="http://schemas.microsoft.com/office/drawing/2014/main" id="{8742E5BC-B39E-1D9D-1433-0B135D9A6353}"/>
              </a:ext>
            </a:extLst>
          </p:cNvPr>
          <p:cNvSpPr txBox="1"/>
          <p:nvPr/>
        </p:nvSpPr>
        <p:spPr>
          <a:xfrm>
            <a:off x="5254458" y="6014351"/>
            <a:ext cx="1414525" cy="123111"/>
          </a:xfrm>
          <a:prstGeom prst="rect">
            <a:avLst/>
          </a:prstGeom>
          <a:solidFill>
            <a:schemeClr val="tx1"/>
          </a:solidFill>
        </p:spPr>
        <p:txBody>
          <a:bodyPr wrap="square" lIns="0" tIns="0" rIns="0" bIns="0" rtlCol="0">
            <a:spAutoFit/>
          </a:bodyPr>
          <a:lstStyle/>
          <a:p>
            <a:pPr algn="ctr"/>
            <a:r>
              <a:rPr lang="en-US" sz="800" dirty="0">
                <a:solidFill>
                  <a:schemeClr val="bg1"/>
                </a:solidFill>
                <a:latin typeface="Arial" panose="020B0604020202020204" pitchFamily="34" charset="0"/>
                <a:cs typeface="Arial" panose="020B0604020202020204" pitchFamily="34" charset="0"/>
              </a:rPr>
              <a:t>population decline</a:t>
            </a:r>
          </a:p>
        </p:txBody>
      </p:sp>
      <mc:AlternateContent xmlns:mc="http://schemas.openxmlformats.org/markup-compatibility/2006" xmlns:a14="http://schemas.microsoft.com/office/drawing/2010/main">
        <mc:Choice Requires="a14">
          <p:sp>
            <p:nvSpPr>
              <p:cNvPr id="116" name="TextBox 115">
                <a:extLst>
                  <a:ext uri="{FF2B5EF4-FFF2-40B4-BE49-F238E27FC236}">
                    <a16:creationId xmlns:a16="http://schemas.microsoft.com/office/drawing/2014/main" id="{C3F9561C-BC6B-4870-3736-8FEC040B23AA}"/>
                  </a:ext>
                </a:extLst>
              </p:cNvPr>
              <p:cNvSpPr txBox="1"/>
              <p:nvPr/>
            </p:nvSpPr>
            <p:spPr>
              <a:xfrm>
                <a:off x="1700739" y="2499739"/>
                <a:ext cx="231068" cy="123111"/>
              </a:xfrm>
              <a:prstGeom prst="rect">
                <a:avLst/>
              </a:prstGeom>
              <a:noFill/>
              <a:ln>
                <a:noFill/>
              </a:ln>
            </p:spPr>
            <p:txBody>
              <a:bodyPr wrap="square" lIns="0" tIns="0" rIns="0" bIns="0" rtlCol="0">
                <a:spAutoFit/>
              </a:bodyPr>
              <a:lstStyle/>
              <a:p>
                <a14:m>
                  <m:oMath xmlns:m="http://schemas.openxmlformats.org/officeDocument/2006/math">
                    <m:r>
                      <a:rPr lang="en-US" sz="800" b="1" i="1" smtClean="0">
                        <a:solidFill>
                          <a:schemeClr val="tx1"/>
                        </a:solidFill>
                        <a:latin typeface="Cambria Math" charset="0"/>
                      </a:rPr>
                      <m:t>𝝀</m:t>
                    </m:r>
                  </m:oMath>
                </a14:m>
                <a:r>
                  <a:rPr lang="en-US" sz="800" b="1" i="1" dirty="0">
                    <a:solidFill>
                      <a:schemeClr val="tx1"/>
                    </a:solidFill>
                  </a:rPr>
                  <a:t> &gt; 1</a:t>
                </a:r>
                <a:endParaRPr lang="en-US" sz="800" dirty="0">
                  <a:solidFill>
                    <a:schemeClr val="tx1"/>
                  </a:solidFill>
                  <a:latin typeface="Arial" panose="020B0604020202020204" pitchFamily="34" charset="0"/>
                  <a:cs typeface="Arial" panose="020B0604020202020204" pitchFamily="34" charset="0"/>
                </a:endParaRPr>
              </a:p>
            </p:txBody>
          </p:sp>
        </mc:Choice>
        <mc:Fallback xmlns="">
          <p:sp>
            <p:nvSpPr>
              <p:cNvPr id="116" name="TextBox 115">
                <a:extLst>
                  <a:ext uri="{FF2B5EF4-FFF2-40B4-BE49-F238E27FC236}">
                    <a16:creationId xmlns:a16="http://schemas.microsoft.com/office/drawing/2014/main" id="{C3F9561C-BC6B-4870-3736-8FEC040B23AA}"/>
                  </a:ext>
                </a:extLst>
              </p:cNvPr>
              <p:cNvSpPr txBox="1">
                <a:spLocks noRot="1" noChangeAspect="1" noMove="1" noResize="1" noEditPoints="1" noAdjustHandles="1" noChangeArrowheads="1" noChangeShapeType="1" noTextEdit="1"/>
              </p:cNvSpPr>
              <p:nvPr/>
            </p:nvSpPr>
            <p:spPr>
              <a:xfrm>
                <a:off x="1700739" y="2499739"/>
                <a:ext cx="231068" cy="123111"/>
              </a:xfrm>
              <a:prstGeom prst="rect">
                <a:avLst/>
              </a:prstGeom>
              <a:blipFill>
                <a:blip r:embed="rId22"/>
                <a:stretch>
                  <a:fillRect l="-15000" t="-18182" r="-15000" b="-54545"/>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7" name="TextBox 116">
                <a:extLst>
                  <a:ext uri="{FF2B5EF4-FFF2-40B4-BE49-F238E27FC236}">
                    <a16:creationId xmlns:a16="http://schemas.microsoft.com/office/drawing/2014/main" id="{59B183FE-1B97-C02D-743E-F9E96ED973FE}"/>
                  </a:ext>
                </a:extLst>
              </p:cNvPr>
              <p:cNvSpPr txBox="1"/>
              <p:nvPr/>
            </p:nvSpPr>
            <p:spPr>
              <a:xfrm>
                <a:off x="1695333" y="3252524"/>
                <a:ext cx="231068" cy="123111"/>
              </a:xfrm>
              <a:prstGeom prst="rect">
                <a:avLst/>
              </a:prstGeom>
              <a:noFill/>
              <a:ln>
                <a:noFill/>
              </a:ln>
            </p:spPr>
            <p:txBody>
              <a:bodyPr wrap="square" lIns="0" tIns="0" rIns="0" bIns="0" rtlCol="0">
                <a:spAutoFit/>
              </a:bodyPr>
              <a:lstStyle/>
              <a:p>
                <a14:m>
                  <m:oMath xmlns:m="http://schemas.openxmlformats.org/officeDocument/2006/math">
                    <m:r>
                      <a:rPr lang="en-US" sz="800" b="1" i="1" smtClean="0">
                        <a:solidFill>
                          <a:schemeClr val="tx1"/>
                        </a:solidFill>
                        <a:latin typeface="Cambria Math" charset="0"/>
                      </a:rPr>
                      <m:t>𝝀</m:t>
                    </m:r>
                  </m:oMath>
                </a14:m>
                <a:r>
                  <a:rPr lang="en-US" sz="800" b="1" i="1" dirty="0">
                    <a:solidFill>
                      <a:schemeClr val="tx1"/>
                    </a:solidFill>
                  </a:rPr>
                  <a:t> &gt; 1</a:t>
                </a:r>
                <a:endParaRPr lang="en-US" sz="800" dirty="0">
                  <a:solidFill>
                    <a:schemeClr val="tx1"/>
                  </a:solidFill>
                  <a:latin typeface="Arial" panose="020B0604020202020204" pitchFamily="34" charset="0"/>
                  <a:cs typeface="Arial" panose="020B0604020202020204" pitchFamily="34" charset="0"/>
                </a:endParaRPr>
              </a:p>
            </p:txBody>
          </p:sp>
        </mc:Choice>
        <mc:Fallback xmlns="">
          <p:sp>
            <p:nvSpPr>
              <p:cNvPr id="117" name="TextBox 116">
                <a:extLst>
                  <a:ext uri="{FF2B5EF4-FFF2-40B4-BE49-F238E27FC236}">
                    <a16:creationId xmlns:a16="http://schemas.microsoft.com/office/drawing/2014/main" id="{59B183FE-1B97-C02D-743E-F9E96ED973FE}"/>
                  </a:ext>
                </a:extLst>
              </p:cNvPr>
              <p:cNvSpPr txBox="1">
                <a:spLocks noRot="1" noChangeAspect="1" noMove="1" noResize="1" noEditPoints="1" noAdjustHandles="1" noChangeArrowheads="1" noChangeShapeType="1" noTextEdit="1"/>
              </p:cNvSpPr>
              <p:nvPr/>
            </p:nvSpPr>
            <p:spPr>
              <a:xfrm>
                <a:off x="1695333" y="3252524"/>
                <a:ext cx="231068" cy="123111"/>
              </a:xfrm>
              <a:prstGeom prst="rect">
                <a:avLst/>
              </a:prstGeom>
              <a:blipFill>
                <a:blip r:embed="rId15"/>
                <a:stretch>
                  <a:fillRect l="-15789" t="-20000" r="-15789" b="-60000"/>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8" name="TextBox 117">
                <a:extLst>
                  <a:ext uri="{FF2B5EF4-FFF2-40B4-BE49-F238E27FC236}">
                    <a16:creationId xmlns:a16="http://schemas.microsoft.com/office/drawing/2014/main" id="{230ECEA8-C9AF-80D3-6FE1-4AC9842254E7}"/>
                  </a:ext>
                </a:extLst>
              </p:cNvPr>
              <p:cNvSpPr txBox="1"/>
              <p:nvPr/>
            </p:nvSpPr>
            <p:spPr>
              <a:xfrm>
                <a:off x="1861788" y="3975517"/>
                <a:ext cx="231068" cy="123111"/>
              </a:xfrm>
              <a:prstGeom prst="rect">
                <a:avLst/>
              </a:prstGeom>
              <a:noFill/>
              <a:ln>
                <a:noFill/>
              </a:ln>
            </p:spPr>
            <p:txBody>
              <a:bodyPr wrap="square" lIns="0" tIns="0" rIns="0" bIns="0" rtlCol="0">
                <a:spAutoFit/>
              </a:bodyPr>
              <a:lstStyle/>
              <a:p>
                <a14:m>
                  <m:oMath xmlns:m="http://schemas.openxmlformats.org/officeDocument/2006/math">
                    <m:r>
                      <a:rPr lang="en-US" sz="800" b="1" i="1" smtClean="0">
                        <a:solidFill>
                          <a:schemeClr val="tx1"/>
                        </a:solidFill>
                        <a:latin typeface="Cambria Math" charset="0"/>
                      </a:rPr>
                      <m:t>𝝀</m:t>
                    </m:r>
                  </m:oMath>
                </a14:m>
                <a:r>
                  <a:rPr lang="en-US" sz="800" b="1" i="1" dirty="0">
                    <a:solidFill>
                      <a:schemeClr val="tx1"/>
                    </a:solidFill>
                  </a:rPr>
                  <a:t> &gt; 1</a:t>
                </a:r>
                <a:endParaRPr lang="en-US" sz="800" dirty="0">
                  <a:solidFill>
                    <a:schemeClr val="tx1"/>
                  </a:solidFill>
                  <a:latin typeface="Arial" panose="020B0604020202020204" pitchFamily="34" charset="0"/>
                  <a:cs typeface="Arial" panose="020B0604020202020204" pitchFamily="34" charset="0"/>
                </a:endParaRPr>
              </a:p>
            </p:txBody>
          </p:sp>
        </mc:Choice>
        <mc:Fallback xmlns="">
          <p:sp>
            <p:nvSpPr>
              <p:cNvPr id="118" name="TextBox 117">
                <a:extLst>
                  <a:ext uri="{FF2B5EF4-FFF2-40B4-BE49-F238E27FC236}">
                    <a16:creationId xmlns:a16="http://schemas.microsoft.com/office/drawing/2014/main" id="{230ECEA8-C9AF-80D3-6FE1-4AC9842254E7}"/>
                  </a:ext>
                </a:extLst>
              </p:cNvPr>
              <p:cNvSpPr txBox="1">
                <a:spLocks noRot="1" noChangeAspect="1" noMove="1" noResize="1" noEditPoints="1" noAdjustHandles="1" noChangeArrowheads="1" noChangeShapeType="1" noTextEdit="1"/>
              </p:cNvSpPr>
              <p:nvPr/>
            </p:nvSpPr>
            <p:spPr>
              <a:xfrm>
                <a:off x="1861788" y="3975517"/>
                <a:ext cx="231068" cy="123111"/>
              </a:xfrm>
              <a:prstGeom prst="rect">
                <a:avLst/>
              </a:prstGeom>
              <a:blipFill>
                <a:blip r:embed="rId23"/>
                <a:stretch>
                  <a:fillRect l="-15789" t="-9091" r="-15789" b="-54545"/>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9" name="TextBox 118">
                <a:extLst>
                  <a:ext uri="{FF2B5EF4-FFF2-40B4-BE49-F238E27FC236}">
                    <a16:creationId xmlns:a16="http://schemas.microsoft.com/office/drawing/2014/main" id="{0A50FF03-A60F-ED3C-A401-2B0CBBCE1267}"/>
                  </a:ext>
                </a:extLst>
              </p:cNvPr>
              <p:cNvSpPr txBox="1"/>
              <p:nvPr/>
            </p:nvSpPr>
            <p:spPr>
              <a:xfrm>
                <a:off x="1669091" y="4726272"/>
                <a:ext cx="231068" cy="123111"/>
              </a:xfrm>
              <a:prstGeom prst="rect">
                <a:avLst/>
              </a:prstGeom>
              <a:noFill/>
              <a:ln>
                <a:noFill/>
              </a:ln>
            </p:spPr>
            <p:txBody>
              <a:bodyPr wrap="square" lIns="0" tIns="0" rIns="0" bIns="0" rtlCol="0">
                <a:spAutoFit/>
              </a:bodyPr>
              <a:lstStyle/>
              <a:p>
                <a14:m>
                  <m:oMath xmlns:m="http://schemas.openxmlformats.org/officeDocument/2006/math">
                    <m:r>
                      <a:rPr lang="en-US" sz="800" b="1" i="1" smtClean="0">
                        <a:solidFill>
                          <a:schemeClr val="tx1"/>
                        </a:solidFill>
                        <a:latin typeface="Cambria Math" charset="0"/>
                      </a:rPr>
                      <m:t>𝝀</m:t>
                    </m:r>
                  </m:oMath>
                </a14:m>
                <a:r>
                  <a:rPr lang="en-US" sz="800" b="1" i="1" dirty="0">
                    <a:solidFill>
                      <a:schemeClr val="tx1"/>
                    </a:solidFill>
                  </a:rPr>
                  <a:t> &gt; 1</a:t>
                </a:r>
                <a:endParaRPr lang="en-US" sz="800" dirty="0">
                  <a:solidFill>
                    <a:schemeClr val="tx1"/>
                  </a:solidFill>
                  <a:latin typeface="Arial" panose="020B0604020202020204" pitchFamily="34" charset="0"/>
                  <a:cs typeface="Arial" panose="020B0604020202020204" pitchFamily="34" charset="0"/>
                </a:endParaRPr>
              </a:p>
            </p:txBody>
          </p:sp>
        </mc:Choice>
        <mc:Fallback xmlns="">
          <p:sp>
            <p:nvSpPr>
              <p:cNvPr id="119" name="TextBox 118">
                <a:extLst>
                  <a:ext uri="{FF2B5EF4-FFF2-40B4-BE49-F238E27FC236}">
                    <a16:creationId xmlns:a16="http://schemas.microsoft.com/office/drawing/2014/main" id="{0A50FF03-A60F-ED3C-A401-2B0CBBCE1267}"/>
                  </a:ext>
                </a:extLst>
              </p:cNvPr>
              <p:cNvSpPr txBox="1">
                <a:spLocks noRot="1" noChangeAspect="1" noMove="1" noResize="1" noEditPoints="1" noAdjustHandles="1" noChangeArrowheads="1" noChangeShapeType="1" noTextEdit="1"/>
              </p:cNvSpPr>
              <p:nvPr/>
            </p:nvSpPr>
            <p:spPr>
              <a:xfrm>
                <a:off x="1669091" y="4726272"/>
                <a:ext cx="231068" cy="123111"/>
              </a:xfrm>
              <a:prstGeom prst="rect">
                <a:avLst/>
              </a:prstGeom>
              <a:blipFill>
                <a:blip r:embed="rId15"/>
                <a:stretch>
                  <a:fillRect l="-15789" t="-18182" r="-15789" b="-45455"/>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0" name="TextBox 119">
                <a:extLst>
                  <a:ext uri="{FF2B5EF4-FFF2-40B4-BE49-F238E27FC236}">
                    <a16:creationId xmlns:a16="http://schemas.microsoft.com/office/drawing/2014/main" id="{40C57AF1-A6B7-E5C3-5FDA-29A58D348AC5}"/>
                  </a:ext>
                </a:extLst>
              </p:cNvPr>
              <p:cNvSpPr txBox="1"/>
              <p:nvPr/>
            </p:nvSpPr>
            <p:spPr>
              <a:xfrm>
                <a:off x="1893958" y="5421540"/>
                <a:ext cx="231068" cy="123111"/>
              </a:xfrm>
              <a:prstGeom prst="rect">
                <a:avLst/>
              </a:prstGeom>
              <a:noFill/>
              <a:ln>
                <a:noFill/>
              </a:ln>
            </p:spPr>
            <p:txBody>
              <a:bodyPr wrap="square" lIns="0" tIns="0" rIns="0" bIns="0" rtlCol="0">
                <a:spAutoFit/>
              </a:bodyPr>
              <a:lstStyle/>
              <a:p>
                <a14:m>
                  <m:oMath xmlns:m="http://schemas.openxmlformats.org/officeDocument/2006/math">
                    <m:r>
                      <a:rPr lang="en-US" sz="800" b="1" i="1" smtClean="0">
                        <a:solidFill>
                          <a:schemeClr val="tx1"/>
                        </a:solidFill>
                        <a:latin typeface="Cambria Math" charset="0"/>
                      </a:rPr>
                      <m:t>𝝀</m:t>
                    </m:r>
                  </m:oMath>
                </a14:m>
                <a:r>
                  <a:rPr lang="en-US" sz="800" b="1" i="1" dirty="0">
                    <a:solidFill>
                      <a:schemeClr val="tx1"/>
                    </a:solidFill>
                  </a:rPr>
                  <a:t> &gt; 1</a:t>
                </a:r>
                <a:endParaRPr lang="en-US" sz="800" dirty="0">
                  <a:solidFill>
                    <a:schemeClr val="tx1"/>
                  </a:solidFill>
                  <a:latin typeface="Arial" panose="020B0604020202020204" pitchFamily="34" charset="0"/>
                  <a:cs typeface="Arial" panose="020B0604020202020204" pitchFamily="34" charset="0"/>
                </a:endParaRPr>
              </a:p>
            </p:txBody>
          </p:sp>
        </mc:Choice>
        <mc:Fallback xmlns="">
          <p:sp>
            <p:nvSpPr>
              <p:cNvPr id="120" name="TextBox 119">
                <a:extLst>
                  <a:ext uri="{FF2B5EF4-FFF2-40B4-BE49-F238E27FC236}">
                    <a16:creationId xmlns:a16="http://schemas.microsoft.com/office/drawing/2014/main" id="{40C57AF1-A6B7-E5C3-5FDA-29A58D348AC5}"/>
                  </a:ext>
                </a:extLst>
              </p:cNvPr>
              <p:cNvSpPr txBox="1">
                <a:spLocks noRot="1" noChangeAspect="1" noMove="1" noResize="1" noEditPoints="1" noAdjustHandles="1" noChangeArrowheads="1" noChangeShapeType="1" noTextEdit="1"/>
              </p:cNvSpPr>
              <p:nvPr/>
            </p:nvSpPr>
            <p:spPr>
              <a:xfrm>
                <a:off x="1893958" y="5421540"/>
                <a:ext cx="231068" cy="123111"/>
              </a:xfrm>
              <a:prstGeom prst="rect">
                <a:avLst/>
              </a:prstGeom>
              <a:blipFill>
                <a:blip r:embed="rId24"/>
                <a:stretch>
                  <a:fillRect l="-21053" t="-9091" r="-15789" b="-54545"/>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1" name="TextBox 120">
                <a:extLst>
                  <a:ext uri="{FF2B5EF4-FFF2-40B4-BE49-F238E27FC236}">
                    <a16:creationId xmlns:a16="http://schemas.microsoft.com/office/drawing/2014/main" id="{D43A104F-1AEB-AC9B-44C6-A6D336EA4103}"/>
                  </a:ext>
                </a:extLst>
              </p:cNvPr>
              <p:cNvSpPr txBox="1"/>
              <p:nvPr/>
            </p:nvSpPr>
            <p:spPr>
              <a:xfrm>
                <a:off x="1689006" y="6132074"/>
                <a:ext cx="231068" cy="123111"/>
              </a:xfrm>
              <a:prstGeom prst="rect">
                <a:avLst/>
              </a:prstGeom>
              <a:noFill/>
              <a:ln>
                <a:noFill/>
              </a:ln>
            </p:spPr>
            <p:txBody>
              <a:bodyPr wrap="square" lIns="0" tIns="0" rIns="0" bIns="0" rtlCol="0">
                <a:spAutoFit/>
              </a:bodyPr>
              <a:lstStyle/>
              <a:p>
                <a14:m>
                  <m:oMath xmlns:m="http://schemas.openxmlformats.org/officeDocument/2006/math">
                    <m:r>
                      <a:rPr lang="en-US" sz="800" b="1" i="1" smtClean="0">
                        <a:solidFill>
                          <a:schemeClr val="tx1"/>
                        </a:solidFill>
                        <a:latin typeface="Cambria Math" charset="0"/>
                      </a:rPr>
                      <m:t>𝝀</m:t>
                    </m:r>
                  </m:oMath>
                </a14:m>
                <a:r>
                  <a:rPr lang="en-US" sz="800" b="1" i="1" dirty="0">
                    <a:solidFill>
                      <a:schemeClr val="tx1"/>
                    </a:solidFill>
                  </a:rPr>
                  <a:t> &gt; 1</a:t>
                </a:r>
                <a:endParaRPr lang="en-US" sz="800" dirty="0">
                  <a:solidFill>
                    <a:schemeClr val="tx1"/>
                  </a:solidFill>
                  <a:latin typeface="Arial" panose="020B0604020202020204" pitchFamily="34" charset="0"/>
                  <a:cs typeface="Arial" panose="020B0604020202020204" pitchFamily="34" charset="0"/>
                </a:endParaRPr>
              </a:p>
            </p:txBody>
          </p:sp>
        </mc:Choice>
        <mc:Fallback xmlns="">
          <p:sp>
            <p:nvSpPr>
              <p:cNvPr id="121" name="TextBox 120">
                <a:extLst>
                  <a:ext uri="{FF2B5EF4-FFF2-40B4-BE49-F238E27FC236}">
                    <a16:creationId xmlns:a16="http://schemas.microsoft.com/office/drawing/2014/main" id="{D43A104F-1AEB-AC9B-44C6-A6D336EA4103}"/>
                  </a:ext>
                </a:extLst>
              </p:cNvPr>
              <p:cNvSpPr txBox="1">
                <a:spLocks noRot="1" noChangeAspect="1" noMove="1" noResize="1" noEditPoints="1" noAdjustHandles="1" noChangeArrowheads="1" noChangeShapeType="1" noTextEdit="1"/>
              </p:cNvSpPr>
              <p:nvPr/>
            </p:nvSpPr>
            <p:spPr>
              <a:xfrm>
                <a:off x="1689006" y="6132074"/>
                <a:ext cx="231068" cy="123111"/>
              </a:xfrm>
              <a:prstGeom prst="rect">
                <a:avLst/>
              </a:prstGeom>
              <a:blipFill>
                <a:blip r:embed="rId25"/>
                <a:stretch>
                  <a:fillRect l="-15000" t="-18182" r="-15000" b="-54545"/>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201376960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719599-2AD6-4265-32FC-B87A89A75601}"/>
            </a:ext>
          </a:extLst>
        </p:cNvPr>
        <p:cNvGrpSpPr/>
        <p:nvPr/>
      </p:nvGrpSpPr>
      <p:grpSpPr>
        <a:xfrm>
          <a:off x="0" y="0"/>
          <a:ext cx="0" cy="0"/>
          <a:chOff x="0" y="0"/>
          <a:chExt cx="0" cy="0"/>
        </a:xfrm>
      </p:grpSpPr>
      <p:grpSp>
        <p:nvGrpSpPr>
          <p:cNvPr id="51" name="Group 50">
            <a:extLst>
              <a:ext uri="{FF2B5EF4-FFF2-40B4-BE49-F238E27FC236}">
                <a16:creationId xmlns:a16="http://schemas.microsoft.com/office/drawing/2014/main" id="{DB14BBDE-57C2-7EA1-6D64-FB99E1D29B61}"/>
              </a:ext>
            </a:extLst>
          </p:cNvPr>
          <p:cNvGrpSpPr/>
          <p:nvPr/>
        </p:nvGrpSpPr>
        <p:grpSpPr>
          <a:xfrm>
            <a:off x="7847342" y="122634"/>
            <a:ext cx="2682263" cy="1908063"/>
            <a:chOff x="6037801" y="0"/>
            <a:chExt cx="3029177" cy="2186833"/>
          </a:xfrm>
        </p:grpSpPr>
        <p:pic>
          <p:nvPicPr>
            <p:cNvPr id="52" name="Picture 51">
              <a:extLst>
                <a:ext uri="{FF2B5EF4-FFF2-40B4-BE49-F238E27FC236}">
                  <a16:creationId xmlns:a16="http://schemas.microsoft.com/office/drawing/2014/main" id="{D218262A-6373-5ECF-19DC-702D5245D6A9}"/>
                </a:ext>
              </a:extLst>
            </p:cNvPr>
            <p:cNvPicPr>
              <a:picLocks noChangeAspect="1"/>
            </p:cNvPicPr>
            <p:nvPr/>
          </p:nvPicPr>
          <p:blipFill>
            <a:blip r:embed="rId3"/>
            <a:stretch>
              <a:fillRect/>
            </a:stretch>
          </p:blipFill>
          <p:spPr>
            <a:xfrm>
              <a:off x="6037801" y="330398"/>
              <a:ext cx="594069" cy="1165860"/>
            </a:xfrm>
            <a:prstGeom prst="rect">
              <a:avLst/>
            </a:prstGeom>
          </p:spPr>
        </p:pic>
        <p:sp>
          <p:nvSpPr>
            <p:cNvPr id="53" name="Oval 52">
              <a:extLst>
                <a:ext uri="{FF2B5EF4-FFF2-40B4-BE49-F238E27FC236}">
                  <a16:creationId xmlns:a16="http://schemas.microsoft.com/office/drawing/2014/main" id="{C744DD9C-CE37-D9EE-3F9E-C2DE5123C6DF}"/>
                </a:ext>
              </a:extLst>
            </p:cNvPr>
            <p:cNvSpPr/>
            <p:nvPr/>
          </p:nvSpPr>
          <p:spPr>
            <a:xfrm>
              <a:off x="6431044" y="500562"/>
              <a:ext cx="325120" cy="32512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5" name="Straight Connector 54">
              <a:extLst>
                <a:ext uri="{FF2B5EF4-FFF2-40B4-BE49-F238E27FC236}">
                  <a16:creationId xmlns:a16="http://schemas.microsoft.com/office/drawing/2014/main" id="{7EBB986C-CCA4-BBE6-5413-D5797DCACE22}"/>
                </a:ext>
              </a:extLst>
            </p:cNvPr>
            <p:cNvCxnSpPr>
              <a:cxnSpLocks/>
              <a:stCxn id="53" idx="7"/>
            </p:cNvCxnSpPr>
            <p:nvPr/>
          </p:nvCxnSpPr>
          <p:spPr>
            <a:xfrm flipV="1">
              <a:off x="6708551" y="60181"/>
              <a:ext cx="279725" cy="487994"/>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F7AD2D67-D760-C6FA-E229-ABA4D5A89891}"/>
                </a:ext>
              </a:extLst>
            </p:cNvPr>
            <p:cNvCxnSpPr>
              <a:cxnSpLocks/>
            </p:cNvCxnSpPr>
            <p:nvPr/>
          </p:nvCxnSpPr>
          <p:spPr>
            <a:xfrm>
              <a:off x="6656569" y="797543"/>
              <a:ext cx="327372" cy="138929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57" name="Rectangle 56">
              <a:extLst>
                <a:ext uri="{FF2B5EF4-FFF2-40B4-BE49-F238E27FC236}">
                  <a16:creationId xmlns:a16="http://schemas.microsoft.com/office/drawing/2014/main" id="{7D596BDE-9373-3E5C-115F-C266E72435F4}"/>
                </a:ext>
              </a:extLst>
            </p:cNvPr>
            <p:cNvSpPr/>
            <p:nvPr/>
          </p:nvSpPr>
          <p:spPr>
            <a:xfrm>
              <a:off x="6988278" y="0"/>
              <a:ext cx="2078700" cy="2186833"/>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extBox 1">
            <a:extLst>
              <a:ext uri="{FF2B5EF4-FFF2-40B4-BE49-F238E27FC236}">
                <a16:creationId xmlns:a16="http://schemas.microsoft.com/office/drawing/2014/main" id="{1C391556-4A6D-2DCE-7DBA-C15C11A44FE2}"/>
              </a:ext>
            </a:extLst>
          </p:cNvPr>
          <p:cNvSpPr txBox="1"/>
          <p:nvPr/>
        </p:nvSpPr>
        <p:spPr>
          <a:xfrm>
            <a:off x="6875290" y="6492875"/>
            <a:ext cx="5316710" cy="369332"/>
          </a:xfrm>
          <a:prstGeom prst="rect">
            <a:avLst/>
          </a:prstGeom>
          <a:noFill/>
        </p:spPr>
        <p:txBody>
          <a:bodyPr wrap="square" rtlCol="0">
            <a:spAutoFit/>
          </a:bodyPr>
          <a:lstStyle/>
          <a:p>
            <a:pPr algn="r"/>
            <a:r>
              <a:rPr lang="en-US" dirty="0">
                <a:cs typeface="Franklin Gothic Medium"/>
              </a:rPr>
              <a:t>Brook et al. 2018. </a:t>
            </a:r>
            <a:r>
              <a:rPr lang="en-US" i="1" dirty="0">
                <a:cs typeface="Franklin Gothic Medium"/>
              </a:rPr>
              <a:t>Conservation Biology.</a:t>
            </a:r>
            <a:r>
              <a:rPr lang="en-US" dirty="0">
                <a:cs typeface="Franklin Gothic Medium"/>
              </a:rPr>
              <a:t> </a:t>
            </a:r>
            <a:endParaRPr lang="en-US" dirty="0">
              <a:latin typeface="+mj-lt"/>
              <a:cs typeface="Franklin Gothic Medium"/>
            </a:endParaRPr>
          </a:p>
        </p:txBody>
      </p:sp>
      <p:pic>
        <p:nvPicPr>
          <p:cNvPr id="4" name="Picture 3">
            <a:extLst>
              <a:ext uri="{FF2B5EF4-FFF2-40B4-BE49-F238E27FC236}">
                <a16:creationId xmlns:a16="http://schemas.microsoft.com/office/drawing/2014/main" id="{0ED0C807-4C67-2BB5-45E3-6D242AE979BE}"/>
              </a:ext>
            </a:extLst>
          </p:cNvPr>
          <p:cNvPicPr>
            <a:picLocks noChangeAspect="1"/>
          </p:cNvPicPr>
          <p:nvPr/>
        </p:nvPicPr>
        <p:blipFill rotWithShape="1">
          <a:blip r:embed="rId4"/>
          <a:srcRect l="19430" t="13650" r="13319" b="16183"/>
          <a:stretch/>
        </p:blipFill>
        <p:spPr>
          <a:xfrm>
            <a:off x="8685126" y="170759"/>
            <a:ext cx="1840639" cy="1818035"/>
          </a:xfrm>
          <a:prstGeom prst="rect">
            <a:avLst/>
          </a:prstGeom>
        </p:spPr>
      </p:pic>
      <p:grpSp>
        <p:nvGrpSpPr>
          <p:cNvPr id="5" name="Group 4">
            <a:extLst>
              <a:ext uri="{FF2B5EF4-FFF2-40B4-BE49-F238E27FC236}">
                <a16:creationId xmlns:a16="http://schemas.microsoft.com/office/drawing/2014/main" id="{0723D52B-6ED4-1C49-90C8-47171E8247AE}"/>
              </a:ext>
            </a:extLst>
          </p:cNvPr>
          <p:cNvGrpSpPr/>
          <p:nvPr/>
        </p:nvGrpSpPr>
        <p:grpSpPr>
          <a:xfrm>
            <a:off x="14781" y="1424603"/>
            <a:ext cx="7347134" cy="5434974"/>
            <a:chOff x="-100174" y="1327717"/>
            <a:chExt cx="5601346" cy="4463085"/>
          </a:xfrm>
        </p:grpSpPr>
        <p:pic>
          <p:nvPicPr>
            <p:cNvPr id="6" name="Picture 5">
              <a:extLst>
                <a:ext uri="{FF2B5EF4-FFF2-40B4-BE49-F238E27FC236}">
                  <a16:creationId xmlns:a16="http://schemas.microsoft.com/office/drawing/2014/main" id="{EDBB7F11-A3D2-DFA4-5BB9-10AF7419F225}"/>
                </a:ext>
              </a:extLst>
            </p:cNvPr>
            <p:cNvPicPr>
              <a:picLocks noChangeAspect="1"/>
            </p:cNvPicPr>
            <p:nvPr/>
          </p:nvPicPr>
          <p:blipFill rotWithShape="1">
            <a:blip r:embed="rId5"/>
            <a:srcRect l="236" t="39195" r="96897" b="42831"/>
            <a:stretch/>
          </p:blipFill>
          <p:spPr>
            <a:xfrm rot="10800000">
              <a:off x="5353780" y="2748696"/>
              <a:ext cx="147392" cy="1245704"/>
            </a:xfrm>
            <a:prstGeom prst="rect">
              <a:avLst/>
            </a:prstGeom>
          </p:spPr>
        </p:pic>
        <p:grpSp>
          <p:nvGrpSpPr>
            <p:cNvPr id="7" name="Group 6">
              <a:extLst>
                <a:ext uri="{FF2B5EF4-FFF2-40B4-BE49-F238E27FC236}">
                  <a16:creationId xmlns:a16="http://schemas.microsoft.com/office/drawing/2014/main" id="{432FDC0F-9626-9120-FDF7-C77DF8D9F33D}"/>
                </a:ext>
              </a:extLst>
            </p:cNvPr>
            <p:cNvGrpSpPr/>
            <p:nvPr/>
          </p:nvGrpSpPr>
          <p:grpSpPr>
            <a:xfrm>
              <a:off x="-100174" y="1327717"/>
              <a:ext cx="5440645" cy="4463085"/>
              <a:chOff x="-67993" y="2378595"/>
              <a:chExt cx="5440645" cy="4463085"/>
            </a:xfrm>
          </p:grpSpPr>
          <p:grpSp>
            <p:nvGrpSpPr>
              <p:cNvPr id="8" name="Group 7">
                <a:extLst>
                  <a:ext uri="{FF2B5EF4-FFF2-40B4-BE49-F238E27FC236}">
                    <a16:creationId xmlns:a16="http://schemas.microsoft.com/office/drawing/2014/main" id="{368EDC18-405D-D01A-7152-1D0EACE2C7F4}"/>
                  </a:ext>
                </a:extLst>
              </p:cNvPr>
              <p:cNvGrpSpPr/>
              <p:nvPr/>
            </p:nvGrpSpPr>
            <p:grpSpPr>
              <a:xfrm>
                <a:off x="-54345" y="5362006"/>
                <a:ext cx="5426997" cy="1479674"/>
                <a:chOff x="-54345" y="5362006"/>
                <a:chExt cx="5426997" cy="1479674"/>
              </a:xfrm>
            </p:grpSpPr>
            <p:pic>
              <p:nvPicPr>
                <p:cNvPr id="30" name="Picture 29" descr="A screenshot of a computer&#10;&#10;Description automatically generated">
                  <a:extLst>
                    <a:ext uri="{FF2B5EF4-FFF2-40B4-BE49-F238E27FC236}">
                      <a16:creationId xmlns:a16="http://schemas.microsoft.com/office/drawing/2014/main" id="{BBFF420D-2144-793E-E14D-9DFD53AEBD17}"/>
                    </a:ext>
                  </a:extLst>
                </p:cNvPr>
                <p:cNvPicPr>
                  <a:picLocks noChangeAspect="1"/>
                </p:cNvPicPr>
                <p:nvPr/>
              </p:nvPicPr>
              <p:blipFill rotWithShape="1">
                <a:blip r:embed="rId6"/>
                <a:srcRect l="9411" t="78014" r="8974" b="703"/>
                <a:stretch/>
              </p:blipFill>
              <p:spPr>
                <a:xfrm>
                  <a:off x="1057190" y="5362006"/>
                  <a:ext cx="4194942" cy="1479674"/>
                </a:xfrm>
                <a:prstGeom prst="rect">
                  <a:avLst/>
                </a:prstGeom>
              </p:spPr>
            </p:pic>
            <p:pic>
              <p:nvPicPr>
                <p:cNvPr id="31" name="Picture 30">
                  <a:extLst>
                    <a:ext uri="{FF2B5EF4-FFF2-40B4-BE49-F238E27FC236}">
                      <a16:creationId xmlns:a16="http://schemas.microsoft.com/office/drawing/2014/main" id="{B60BDE16-F796-F672-31EC-8E8898871FDE}"/>
                    </a:ext>
                  </a:extLst>
                </p:cNvPr>
                <p:cNvPicPr>
                  <a:picLocks noChangeAspect="1"/>
                </p:cNvPicPr>
                <p:nvPr/>
              </p:nvPicPr>
              <p:blipFill rotWithShape="1">
                <a:blip r:embed="rId7"/>
                <a:srcRect l="14000" r="27174" b="25759"/>
                <a:stretch/>
              </p:blipFill>
              <p:spPr>
                <a:xfrm>
                  <a:off x="-36082" y="5381998"/>
                  <a:ext cx="892501" cy="663033"/>
                </a:xfrm>
                <a:prstGeom prst="rect">
                  <a:avLst/>
                </a:prstGeom>
                <a:ln>
                  <a:noFill/>
                </a:ln>
                <a:effectLst>
                  <a:softEdge rad="112500"/>
                </a:effectLst>
              </p:spPr>
            </p:pic>
            <p:pic>
              <p:nvPicPr>
                <p:cNvPr id="32" name="Picture 31">
                  <a:extLst>
                    <a:ext uri="{FF2B5EF4-FFF2-40B4-BE49-F238E27FC236}">
                      <a16:creationId xmlns:a16="http://schemas.microsoft.com/office/drawing/2014/main" id="{4490AAA6-0858-DB19-F43D-70133CB94D68}"/>
                    </a:ext>
                  </a:extLst>
                </p:cNvPr>
                <p:cNvPicPr>
                  <a:picLocks noChangeAspect="1"/>
                </p:cNvPicPr>
                <p:nvPr/>
              </p:nvPicPr>
              <p:blipFill rotWithShape="1">
                <a:blip r:embed="rId8"/>
                <a:srcRect l="18133" t="16489" r="26453" b="20158"/>
                <a:stretch/>
              </p:blipFill>
              <p:spPr>
                <a:xfrm>
                  <a:off x="-54345" y="5993988"/>
                  <a:ext cx="929867" cy="687990"/>
                </a:xfrm>
                <a:prstGeom prst="rect">
                  <a:avLst/>
                </a:prstGeom>
                <a:ln>
                  <a:noFill/>
                </a:ln>
                <a:effectLst>
                  <a:softEdge rad="112500"/>
                </a:effectLst>
              </p:spPr>
            </p:pic>
            <p:pic>
              <p:nvPicPr>
                <p:cNvPr id="33" name="Picture 32">
                  <a:extLst>
                    <a:ext uri="{FF2B5EF4-FFF2-40B4-BE49-F238E27FC236}">
                      <a16:creationId xmlns:a16="http://schemas.microsoft.com/office/drawing/2014/main" id="{AB02935E-79DB-8DD8-F390-0EBF160C1C29}"/>
                    </a:ext>
                  </a:extLst>
                </p:cNvPr>
                <p:cNvPicPr>
                  <a:picLocks noChangeAspect="1"/>
                </p:cNvPicPr>
                <p:nvPr/>
              </p:nvPicPr>
              <p:blipFill rotWithShape="1">
                <a:blip r:embed="rId5"/>
                <a:srcRect l="93000" t="78784" r="851" b="3741"/>
                <a:stretch/>
              </p:blipFill>
              <p:spPr>
                <a:xfrm>
                  <a:off x="779466" y="5414020"/>
                  <a:ext cx="316256" cy="1211128"/>
                </a:xfrm>
                <a:prstGeom prst="rect">
                  <a:avLst/>
                </a:prstGeom>
              </p:spPr>
            </p:pic>
            <p:pic>
              <p:nvPicPr>
                <p:cNvPr id="34" name="Picture 33">
                  <a:extLst>
                    <a:ext uri="{FF2B5EF4-FFF2-40B4-BE49-F238E27FC236}">
                      <a16:creationId xmlns:a16="http://schemas.microsoft.com/office/drawing/2014/main" id="{D2462373-5B2C-7F5F-6429-2F0DC4757281}"/>
                    </a:ext>
                  </a:extLst>
                </p:cNvPr>
                <p:cNvPicPr>
                  <a:picLocks noChangeAspect="1"/>
                </p:cNvPicPr>
                <p:nvPr/>
              </p:nvPicPr>
              <p:blipFill rotWithShape="1">
                <a:blip r:embed="rId5"/>
                <a:srcRect l="5666" t="667" r="93155" b="81683"/>
                <a:stretch/>
              </p:blipFill>
              <p:spPr>
                <a:xfrm rot="10800000">
                  <a:off x="5166436" y="5381997"/>
                  <a:ext cx="60677" cy="1223269"/>
                </a:xfrm>
                <a:prstGeom prst="rect">
                  <a:avLst/>
                </a:prstGeom>
              </p:spPr>
            </p:pic>
            <p:pic>
              <p:nvPicPr>
                <p:cNvPr id="35" name="Picture 34">
                  <a:extLst>
                    <a:ext uri="{FF2B5EF4-FFF2-40B4-BE49-F238E27FC236}">
                      <a16:creationId xmlns:a16="http://schemas.microsoft.com/office/drawing/2014/main" id="{128F724B-8130-3564-4DBC-68A9F8F73FE4}"/>
                    </a:ext>
                  </a:extLst>
                </p:cNvPr>
                <p:cNvPicPr>
                  <a:picLocks noChangeAspect="1"/>
                </p:cNvPicPr>
                <p:nvPr/>
              </p:nvPicPr>
              <p:blipFill rotWithShape="1">
                <a:blip r:embed="rId5"/>
                <a:srcRect l="2550" t="78227" r="93934" b="3741"/>
                <a:stretch/>
              </p:blipFill>
              <p:spPr>
                <a:xfrm>
                  <a:off x="5191836" y="5381998"/>
                  <a:ext cx="180816" cy="1249776"/>
                </a:xfrm>
                <a:prstGeom prst="rect">
                  <a:avLst/>
                </a:prstGeom>
              </p:spPr>
            </p:pic>
          </p:grpSp>
          <p:grpSp>
            <p:nvGrpSpPr>
              <p:cNvPr id="9" name="Group 8">
                <a:extLst>
                  <a:ext uri="{FF2B5EF4-FFF2-40B4-BE49-F238E27FC236}">
                    <a16:creationId xmlns:a16="http://schemas.microsoft.com/office/drawing/2014/main" id="{433B1F09-B93C-06D0-9AB2-961B0ABA3E49}"/>
                  </a:ext>
                </a:extLst>
              </p:cNvPr>
              <p:cNvGrpSpPr/>
              <p:nvPr/>
            </p:nvGrpSpPr>
            <p:grpSpPr>
              <a:xfrm>
                <a:off x="-67993" y="3577432"/>
                <a:ext cx="5396594" cy="1308058"/>
                <a:chOff x="-53567" y="1753775"/>
                <a:chExt cx="5396594" cy="1308058"/>
              </a:xfrm>
            </p:grpSpPr>
            <p:pic>
              <p:nvPicPr>
                <p:cNvPr id="24" name="Picture 23" descr="A screenshot of a computer&#10;&#10;Description automatically generated">
                  <a:extLst>
                    <a:ext uri="{FF2B5EF4-FFF2-40B4-BE49-F238E27FC236}">
                      <a16:creationId xmlns:a16="http://schemas.microsoft.com/office/drawing/2014/main" id="{C10F6512-CACE-A4D4-2DF3-D6C8DD9F2889}"/>
                    </a:ext>
                  </a:extLst>
                </p:cNvPr>
                <p:cNvPicPr>
                  <a:picLocks noChangeAspect="1"/>
                </p:cNvPicPr>
                <p:nvPr/>
              </p:nvPicPr>
              <p:blipFill rotWithShape="1">
                <a:blip r:embed="rId6"/>
                <a:srcRect l="8982" t="26195" r="9403" b="55890"/>
                <a:stretch/>
              </p:blipFill>
              <p:spPr>
                <a:xfrm>
                  <a:off x="1036392" y="1766550"/>
                  <a:ext cx="4194942" cy="1245705"/>
                </a:xfrm>
                <a:prstGeom prst="rect">
                  <a:avLst/>
                </a:prstGeom>
              </p:spPr>
            </p:pic>
            <p:pic>
              <p:nvPicPr>
                <p:cNvPr id="25" name="Picture 24">
                  <a:extLst>
                    <a:ext uri="{FF2B5EF4-FFF2-40B4-BE49-F238E27FC236}">
                      <a16:creationId xmlns:a16="http://schemas.microsoft.com/office/drawing/2014/main" id="{CD501FD9-14B8-3789-B627-CD16094C4621}"/>
                    </a:ext>
                  </a:extLst>
                </p:cNvPr>
                <p:cNvPicPr>
                  <a:picLocks noChangeAspect="1"/>
                </p:cNvPicPr>
                <p:nvPr/>
              </p:nvPicPr>
              <p:blipFill rotWithShape="1">
                <a:blip r:embed="rId9"/>
                <a:srcRect l="-1" t="10740" r="41742" b="54974"/>
                <a:stretch/>
              </p:blipFill>
              <p:spPr>
                <a:xfrm>
                  <a:off x="-11412" y="1755600"/>
                  <a:ext cx="808480" cy="697934"/>
                </a:xfrm>
                <a:prstGeom prst="rect">
                  <a:avLst/>
                </a:prstGeom>
                <a:ln>
                  <a:noFill/>
                </a:ln>
                <a:effectLst>
                  <a:softEdge rad="112500"/>
                </a:effectLst>
              </p:spPr>
            </p:pic>
            <p:pic>
              <p:nvPicPr>
                <p:cNvPr id="26" name="Picture 25">
                  <a:extLst>
                    <a:ext uri="{FF2B5EF4-FFF2-40B4-BE49-F238E27FC236}">
                      <a16:creationId xmlns:a16="http://schemas.microsoft.com/office/drawing/2014/main" id="{988292A0-8C4C-D7CD-F106-D4EDD68DD751}"/>
                    </a:ext>
                  </a:extLst>
                </p:cNvPr>
                <p:cNvPicPr>
                  <a:picLocks noChangeAspect="1"/>
                </p:cNvPicPr>
                <p:nvPr/>
              </p:nvPicPr>
              <p:blipFill rotWithShape="1">
                <a:blip r:embed="rId10"/>
                <a:srcRect l="15925" t="5321" r="17485" b="60660"/>
                <a:stretch/>
              </p:blipFill>
              <p:spPr>
                <a:xfrm>
                  <a:off x="-53567" y="2404157"/>
                  <a:ext cx="818848" cy="657676"/>
                </a:xfrm>
                <a:prstGeom prst="rect">
                  <a:avLst/>
                </a:prstGeom>
                <a:ln>
                  <a:noFill/>
                </a:ln>
                <a:effectLst>
                  <a:softEdge rad="112500"/>
                </a:effectLst>
              </p:spPr>
            </p:pic>
            <p:pic>
              <p:nvPicPr>
                <p:cNvPr id="27" name="Picture 26">
                  <a:extLst>
                    <a:ext uri="{FF2B5EF4-FFF2-40B4-BE49-F238E27FC236}">
                      <a16:creationId xmlns:a16="http://schemas.microsoft.com/office/drawing/2014/main" id="{90270E04-D272-C05E-3950-75BA2CEE573E}"/>
                    </a:ext>
                  </a:extLst>
                </p:cNvPr>
                <p:cNvPicPr>
                  <a:picLocks noChangeAspect="1"/>
                </p:cNvPicPr>
                <p:nvPr/>
              </p:nvPicPr>
              <p:blipFill rotWithShape="1">
                <a:blip r:embed="rId5"/>
                <a:srcRect l="5666" t="667" r="93155" b="81683"/>
                <a:stretch/>
              </p:blipFill>
              <p:spPr>
                <a:xfrm rot="10800000">
                  <a:off x="5153736" y="1753775"/>
                  <a:ext cx="60677" cy="1223269"/>
                </a:xfrm>
                <a:prstGeom prst="rect">
                  <a:avLst/>
                </a:prstGeom>
              </p:spPr>
            </p:pic>
            <p:pic>
              <p:nvPicPr>
                <p:cNvPr id="28" name="Picture 27">
                  <a:extLst>
                    <a:ext uri="{FF2B5EF4-FFF2-40B4-BE49-F238E27FC236}">
                      <a16:creationId xmlns:a16="http://schemas.microsoft.com/office/drawing/2014/main" id="{1EE29DE6-CE0E-44AA-B184-5288775CD81B}"/>
                    </a:ext>
                  </a:extLst>
                </p:cNvPr>
                <p:cNvPicPr>
                  <a:picLocks noChangeAspect="1"/>
                </p:cNvPicPr>
                <p:nvPr/>
              </p:nvPicPr>
              <p:blipFill rotWithShape="1">
                <a:blip r:embed="rId5"/>
                <a:srcRect l="3148" t="79116" r="93913" b="3740"/>
                <a:stretch/>
              </p:blipFill>
              <p:spPr>
                <a:xfrm>
                  <a:off x="5191836" y="1817274"/>
                  <a:ext cx="151191" cy="1188147"/>
                </a:xfrm>
                <a:prstGeom prst="rect">
                  <a:avLst/>
                </a:prstGeom>
              </p:spPr>
            </p:pic>
            <p:pic>
              <p:nvPicPr>
                <p:cNvPr id="29" name="Picture 28">
                  <a:extLst>
                    <a:ext uri="{FF2B5EF4-FFF2-40B4-BE49-F238E27FC236}">
                      <a16:creationId xmlns:a16="http://schemas.microsoft.com/office/drawing/2014/main" id="{F8292ED9-9794-3D8F-7A13-58FDE83CB369}"/>
                    </a:ext>
                  </a:extLst>
                </p:cNvPr>
                <p:cNvPicPr>
                  <a:picLocks noChangeAspect="1"/>
                </p:cNvPicPr>
                <p:nvPr/>
              </p:nvPicPr>
              <p:blipFill rotWithShape="1">
                <a:blip r:embed="rId5"/>
                <a:srcRect l="92849" t="26867" r="726" b="56196"/>
                <a:stretch/>
              </p:blipFill>
              <p:spPr>
                <a:xfrm>
                  <a:off x="778205" y="1817274"/>
                  <a:ext cx="330441" cy="1173766"/>
                </a:xfrm>
                <a:prstGeom prst="rect">
                  <a:avLst/>
                </a:prstGeom>
              </p:spPr>
            </p:pic>
          </p:grpSp>
          <p:grpSp>
            <p:nvGrpSpPr>
              <p:cNvPr id="10" name="Group 9">
                <a:extLst>
                  <a:ext uri="{FF2B5EF4-FFF2-40B4-BE49-F238E27FC236}">
                    <a16:creationId xmlns:a16="http://schemas.microsoft.com/office/drawing/2014/main" id="{1B8BCDF5-C245-A3E3-30D4-DF128ACA888D}"/>
                  </a:ext>
                </a:extLst>
              </p:cNvPr>
              <p:cNvGrpSpPr/>
              <p:nvPr/>
            </p:nvGrpSpPr>
            <p:grpSpPr>
              <a:xfrm>
                <a:off x="-13461" y="2378595"/>
                <a:ext cx="5351816" cy="1283502"/>
                <a:chOff x="-6485" y="-36659"/>
                <a:chExt cx="5351816" cy="1283502"/>
              </a:xfrm>
            </p:grpSpPr>
            <p:pic>
              <p:nvPicPr>
                <p:cNvPr id="17" name="Picture 16">
                  <a:extLst>
                    <a:ext uri="{FF2B5EF4-FFF2-40B4-BE49-F238E27FC236}">
                      <a16:creationId xmlns:a16="http://schemas.microsoft.com/office/drawing/2014/main" id="{3BD6244A-FA65-A453-14C3-0A09EA9831F4}"/>
                    </a:ext>
                  </a:extLst>
                </p:cNvPr>
                <p:cNvPicPr>
                  <a:picLocks noChangeAspect="1"/>
                </p:cNvPicPr>
                <p:nvPr/>
              </p:nvPicPr>
              <p:blipFill rotWithShape="1">
                <a:blip r:embed="rId11"/>
                <a:srcRect l="20388" t="6368" r="23208" b="49665"/>
                <a:stretch/>
              </p:blipFill>
              <p:spPr>
                <a:xfrm>
                  <a:off x="-6485" y="589168"/>
                  <a:ext cx="850636" cy="657675"/>
                </a:xfrm>
                <a:prstGeom prst="rect">
                  <a:avLst/>
                </a:prstGeom>
                <a:ln>
                  <a:noFill/>
                </a:ln>
                <a:effectLst>
                  <a:softEdge rad="112500"/>
                </a:effectLst>
              </p:spPr>
            </p:pic>
            <p:pic>
              <p:nvPicPr>
                <p:cNvPr id="18" name="Picture 17">
                  <a:extLst>
                    <a:ext uri="{FF2B5EF4-FFF2-40B4-BE49-F238E27FC236}">
                      <a16:creationId xmlns:a16="http://schemas.microsoft.com/office/drawing/2014/main" id="{CE7E0CE4-7722-5824-C660-B5467F444CB2}"/>
                    </a:ext>
                  </a:extLst>
                </p:cNvPr>
                <p:cNvPicPr>
                  <a:picLocks noChangeAspect="1"/>
                </p:cNvPicPr>
                <p:nvPr/>
              </p:nvPicPr>
              <p:blipFill rotWithShape="1">
                <a:blip r:embed="rId12"/>
                <a:srcRect l="13813" r="14819" b="-2001"/>
                <a:stretch/>
              </p:blipFill>
              <p:spPr>
                <a:xfrm>
                  <a:off x="5290" y="-36659"/>
                  <a:ext cx="774176" cy="698015"/>
                </a:xfrm>
                <a:prstGeom prst="rect">
                  <a:avLst/>
                </a:prstGeom>
                <a:ln>
                  <a:noFill/>
                </a:ln>
                <a:effectLst>
                  <a:softEdge rad="112500"/>
                </a:effectLst>
              </p:spPr>
            </p:pic>
            <p:grpSp>
              <p:nvGrpSpPr>
                <p:cNvPr id="19" name="Group 18">
                  <a:extLst>
                    <a:ext uri="{FF2B5EF4-FFF2-40B4-BE49-F238E27FC236}">
                      <a16:creationId xmlns:a16="http://schemas.microsoft.com/office/drawing/2014/main" id="{D88739A4-C457-242F-DF7D-7E58692E10AB}"/>
                    </a:ext>
                  </a:extLst>
                </p:cNvPr>
                <p:cNvGrpSpPr/>
                <p:nvPr/>
              </p:nvGrpSpPr>
              <p:grpSpPr>
                <a:xfrm>
                  <a:off x="1021779" y="18221"/>
                  <a:ext cx="4323552" cy="1193182"/>
                  <a:chOff x="1021779" y="18221"/>
                  <a:chExt cx="4323552" cy="1193182"/>
                </a:xfrm>
              </p:grpSpPr>
              <p:pic>
                <p:nvPicPr>
                  <p:cNvPr id="21" name="Picture 20" descr="A screenshot of a computer&#10;&#10;Description automatically generated">
                    <a:extLst>
                      <a:ext uri="{FF2B5EF4-FFF2-40B4-BE49-F238E27FC236}">
                        <a16:creationId xmlns:a16="http://schemas.microsoft.com/office/drawing/2014/main" id="{EEB23517-4B4E-2EDA-EF86-530A231BCDBB}"/>
                      </a:ext>
                    </a:extLst>
                  </p:cNvPr>
                  <p:cNvPicPr>
                    <a:picLocks noChangeAspect="1"/>
                  </p:cNvPicPr>
                  <p:nvPr/>
                </p:nvPicPr>
                <p:blipFill rotWithShape="1">
                  <a:blip r:embed="rId6"/>
                  <a:srcRect l="8982" t="639" r="9403" b="82479"/>
                  <a:stretch/>
                </p:blipFill>
                <p:spPr>
                  <a:xfrm>
                    <a:off x="1021779" y="18221"/>
                    <a:ext cx="4194942" cy="1173766"/>
                  </a:xfrm>
                  <a:prstGeom prst="rect">
                    <a:avLst/>
                  </a:prstGeom>
                </p:spPr>
              </p:pic>
              <p:pic>
                <p:nvPicPr>
                  <p:cNvPr id="22" name="Picture 21">
                    <a:extLst>
                      <a:ext uri="{FF2B5EF4-FFF2-40B4-BE49-F238E27FC236}">
                        <a16:creationId xmlns:a16="http://schemas.microsoft.com/office/drawing/2014/main" id="{F56628EF-7FFA-9F47-AE2E-31F90B2EA9E1}"/>
                      </a:ext>
                    </a:extLst>
                  </p:cNvPr>
                  <p:cNvPicPr>
                    <a:picLocks noChangeAspect="1"/>
                  </p:cNvPicPr>
                  <p:nvPr/>
                </p:nvPicPr>
                <p:blipFill rotWithShape="1">
                  <a:blip r:embed="rId5"/>
                  <a:srcRect l="5666" t="667" r="93357" b="82599"/>
                  <a:stretch/>
                </p:blipFill>
                <p:spPr>
                  <a:xfrm rot="10800000">
                    <a:off x="5166434" y="23254"/>
                    <a:ext cx="50282" cy="1159771"/>
                  </a:xfrm>
                  <a:prstGeom prst="rect">
                    <a:avLst/>
                  </a:prstGeom>
                </p:spPr>
              </p:pic>
              <p:pic>
                <p:nvPicPr>
                  <p:cNvPr id="23" name="Picture 22">
                    <a:extLst>
                      <a:ext uri="{FF2B5EF4-FFF2-40B4-BE49-F238E27FC236}">
                        <a16:creationId xmlns:a16="http://schemas.microsoft.com/office/drawing/2014/main" id="{A3A7C499-9D80-3291-753D-89F232EB23A0}"/>
                      </a:ext>
                    </a:extLst>
                  </p:cNvPr>
                  <p:cNvPicPr>
                    <a:picLocks noChangeAspect="1"/>
                  </p:cNvPicPr>
                  <p:nvPr/>
                </p:nvPicPr>
                <p:blipFill rotWithShape="1">
                  <a:blip r:embed="rId5"/>
                  <a:srcRect l="3148" t="79116" r="93913" b="3740"/>
                  <a:stretch/>
                </p:blipFill>
                <p:spPr>
                  <a:xfrm>
                    <a:off x="5194140" y="23256"/>
                    <a:ext cx="151191" cy="1188147"/>
                  </a:xfrm>
                  <a:prstGeom prst="rect">
                    <a:avLst/>
                  </a:prstGeom>
                </p:spPr>
              </p:pic>
            </p:grpSp>
            <p:pic>
              <p:nvPicPr>
                <p:cNvPr id="20" name="Picture 19">
                  <a:extLst>
                    <a:ext uri="{FF2B5EF4-FFF2-40B4-BE49-F238E27FC236}">
                      <a16:creationId xmlns:a16="http://schemas.microsoft.com/office/drawing/2014/main" id="{E9A23E5F-2874-1FC6-54AB-3BA488340109}"/>
                    </a:ext>
                  </a:extLst>
                </p:cNvPr>
                <p:cNvPicPr>
                  <a:picLocks noChangeAspect="1"/>
                </p:cNvPicPr>
                <p:nvPr/>
              </p:nvPicPr>
              <p:blipFill rotWithShape="1">
                <a:blip r:embed="rId5"/>
                <a:srcRect l="92907" t="504" r="668" b="82559"/>
                <a:stretch/>
              </p:blipFill>
              <p:spPr>
                <a:xfrm>
                  <a:off x="765281" y="20736"/>
                  <a:ext cx="330441" cy="1173766"/>
                </a:xfrm>
                <a:prstGeom prst="rect">
                  <a:avLst/>
                </a:prstGeom>
              </p:spPr>
            </p:pic>
          </p:grpSp>
          <p:grpSp>
            <p:nvGrpSpPr>
              <p:cNvPr id="11" name="Group 10">
                <a:extLst>
                  <a:ext uri="{FF2B5EF4-FFF2-40B4-BE49-F238E27FC236}">
                    <a16:creationId xmlns:a16="http://schemas.microsoft.com/office/drawing/2014/main" id="{434AA8A8-26A8-8A54-0FBF-2860BF7F2F39}"/>
                  </a:ext>
                </a:extLst>
              </p:cNvPr>
              <p:cNvGrpSpPr/>
              <p:nvPr/>
            </p:nvGrpSpPr>
            <p:grpSpPr>
              <a:xfrm>
                <a:off x="-50447" y="4786049"/>
                <a:ext cx="5402450" cy="665949"/>
                <a:chOff x="-37746" y="3589020"/>
                <a:chExt cx="5402450" cy="665949"/>
              </a:xfrm>
            </p:grpSpPr>
            <p:pic>
              <p:nvPicPr>
                <p:cNvPr id="12" name="Picture 11" descr="A screenshot of a computer&#10;&#10;Description automatically generated">
                  <a:extLst>
                    <a:ext uri="{FF2B5EF4-FFF2-40B4-BE49-F238E27FC236}">
                      <a16:creationId xmlns:a16="http://schemas.microsoft.com/office/drawing/2014/main" id="{1CB8726C-1247-62B9-988A-C8066DD75588}"/>
                    </a:ext>
                  </a:extLst>
                </p:cNvPr>
                <p:cNvPicPr>
                  <a:picLocks noChangeAspect="1"/>
                </p:cNvPicPr>
                <p:nvPr/>
              </p:nvPicPr>
              <p:blipFill rotWithShape="1">
                <a:blip r:embed="rId6"/>
                <a:srcRect l="8982" t="52258" r="9403" b="38244"/>
                <a:stretch/>
              </p:blipFill>
              <p:spPr>
                <a:xfrm>
                  <a:off x="1030425" y="3589020"/>
                  <a:ext cx="4211661" cy="663033"/>
                </a:xfrm>
                <a:prstGeom prst="rect">
                  <a:avLst/>
                </a:prstGeom>
              </p:spPr>
            </p:pic>
            <p:pic>
              <p:nvPicPr>
                <p:cNvPr id="13" name="Picture 12">
                  <a:extLst>
                    <a:ext uri="{FF2B5EF4-FFF2-40B4-BE49-F238E27FC236}">
                      <a16:creationId xmlns:a16="http://schemas.microsoft.com/office/drawing/2014/main" id="{13FE1D2B-762E-E45D-9071-3AAFB5114338}"/>
                    </a:ext>
                  </a:extLst>
                </p:cNvPr>
                <p:cNvPicPr>
                  <a:picLocks noChangeAspect="1"/>
                </p:cNvPicPr>
                <p:nvPr/>
              </p:nvPicPr>
              <p:blipFill>
                <a:blip r:embed="rId13"/>
                <a:stretch>
                  <a:fillRect/>
                </a:stretch>
              </p:blipFill>
              <p:spPr>
                <a:xfrm>
                  <a:off x="-37746" y="3631781"/>
                  <a:ext cx="850636" cy="623188"/>
                </a:xfrm>
                <a:prstGeom prst="rect">
                  <a:avLst/>
                </a:prstGeom>
                <a:ln>
                  <a:noFill/>
                </a:ln>
                <a:effectLst>
                  <a:softEdge rad="112500"/>
                </a:effectLst>
              </p:spPr>
            </p:pic>
            <p:pic>
              <p:nvPicPr>
                <p:cNvPr id="14" name="Picture 13">
                  <a:extLst>
                    <a:ext uri="{FF2B5EF4-FFF2-40B4-BE49-F238E27FC236}">
                      <a16:creationId xmlns:a16="http://schemas.microsoft.com/office/drawing/2014/main" id="{D94FDE96-D292-29B9-93CF-F63F311D2DDD}"/>
                    </a:ext>
                  </a:extLst>
                </p:cNvPr>
                <p:cNvPicPr>
                  <a:picLocks noChangeAspect="1"/>
                </p:cNvPicPr>
                <p:nvPr/>
              </p:nvPicPr>
              <p:blipFill rotWithShape="1">
                <a:blip r:embed="rId5"/>
                <a:srcRect l="5666" t="667" r="93446" b="91249"/>
                <a:stretch/>
              </p:blipFill>
              <p:spPr>
                <a:xfrm rot="10800000">
                  <a:off x="5190370" y="3603420"/>
                  <a:ext cx="45719" cy="560256"/>
                </a:xfrm>
                <a:prstGeom prst="rect">
                  <a:avLst/>
                </a:prstGeom>
              </p:spPr>
            </p:pic>
            <p:pic>
              <p:nvPicPr>
                <p:cNvPr id="15" name="Picture 14">
                  <a:extLst>
                    <a:ext uri="{FF2B5EF4-FFF2-40B4-BE49-F238E27FC236}">
                      <a16:creationId xmlns:a16="http://schemas.microsoft.com/office/drawing/2014/main" id="{E38A034C-6F9A-F530-6760-380EF4A3662F}"/>
                    </a:ext>
                  </a:extLst>
                </p:cNvPr>
                <p:cNvPicPr>
                  <a:picLocks noChangeAspect="1"/>
                </p:cNvPicPr>
                <p:nvPr/>
              </p:nvPicPr>
              <p:blipFill rotWithShape="1">
                <a:blip r:embed="rId5"/>
                <a:srcRect l="3148" t="87668" r="93913" b="3740"/>
                <a:stretch/>
              </p:blipFill>
              <p:spPr>
                <a:xfrm>
                  <a:off x="5213513" y="3596587"/>
                  <a:ext cx="151191" cy="595467"/>
                </a:xfrm>
                <a:prstGeom prst="rect">
                  <a:avLst/>
                </a:prstGeom>
              </p:spPr>
            </p:pic>
            <p:pic>
              <p:nvPicPr>
                <p:cNvPr id="16" name="Picture 15">
                  <a:extLst>
                    <a:ext uri="{FF2B5EF4-FFF2-40B4-BE49-F238E27FC236}">
                      <a16:creationId xmlns:a16="http://schemas.microsoft.com/office/drawing/2014/main" id="{90B507F0-BD8F-6FBE-5F6B-F0F85937B07B}"/>
                    </a:ext>
                  </a:extLst>
                </p:cNvPr>
                <p:cNvPicPr>
                  <a:picLocks noChangeAspect="1"/>
                </p:cNvPicPr>
                <p:nvPr/>
              </p:nvPicPr>
              <p:blipFill rotWithShape="1">
                <a:blip r:embed="rId5"/>
                <a:srcRect l="92847" t="52524" r="729" b="39006"/>
                <a:stretch/>
              </p:blipFill>
              <p:spPr>
                <a:xfrm>
                  <a:off x="770694" y="3603419"/>
                  <a:ext cx="330441" cy="586997"/>
                </a:xfrm>
                <a:prstGeom prst="rect">
                  <a:avLst/>
                </a:prstGeom>
              </p:spPr>
            </p:pic>
          </p:grpSp>
        </p:grpSp>
      </p:grpSp>
      <p:sp>
        <p:nvSpPr>
          <p:cNvPr id="36" name="Freeform 35">
            <a:extLst>
              <a:ext uri="{FF2B5EF4-FFF2-40B4-BE49-F238E27FC236}">
                <a16:creationId xmlns:a16="http://schemas.microsoft.com/office/drawing/2014/main" id="{C7FB58E9-CC94-59A2-6A23-D7607BDCDF4A}"/>
              </a:ext>
            </a:extLst>
          </p:cNvPr>
          <p:cNvSpPr/>
          <p:nvPr/>
        </p:nvSpPr>
        <p:spPr>
          <a:xfrm>
            <a:off x="1596887" y="1530626"/>
            <a:ext cx="5247861" cy="609600"/>
          </a:xfrm>
          <a:custGeom>
            <a:avLst/>
            <a:gdLst>
              <a:gd name="connsiteX0" fmla="*/ 0 w 5247861"/>
              <a:gd name="connsiteY0" fmla="*/ 0 h 609600"/>
              <a:gd name="connsiteX1" fmla="*/ 5214730 w 5247861"/>
              <a:gd name="connsiteY1" fmla="*/ 609600 h 609600"/>
              <a:gd name="connsiteX2" fmla="*/ 5247861 w 5247861"/>
              <a:gd name="connsiteY2" fmla="*/ 609600 h 609600"/>
              <a:gd name="connsiteX3" fmla="*/ 5247861 w 5247861"/>
              <a:gd name="connsiteY3" fmla="*/ 410817 h 609600"/>
              <a:gd name="connsiteX4" fmla="*/ 0 w 5247861"/>
              <a:gd name="connsiteY4" fmla="*/ 0 h 609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47861" h="609600">
                <a:moveTo>
                  <a:pt x="0" y="0"/>
                </a:moveTo>
                <a:lnTo>
                  <a:pt x="5214730" y="609600"/>
                </a:lnTo>
                <a:lnTo>
                  <a:pt x="5247861" y="609600"/>
                </a:lnTo>
                <a:lnTo>
                  <a:pt x="5247861" y="410817"/>
                </a:lnTo>
                <a:lnTo>
                  <a:pt x="0" y="0"/>
                </a:lnTo>
                <a:close/>
              </a:path>
            </a:pathLst>
          </a:cu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36">
            <a:extLst>
              <a:ext uri="{FF2B5EF4-FFF2-40B4-BE49-F238E27FC236}">
                <a16:creationId xmlns:a16="http://schemas.microsoft.com/office/drawing/2014/main" id="{6FA0DF9A-6505-0779-01C1-5AD0ADA718A9}"/>
              </a:ext>
            </a:extLst>
          </p:cNvPr>
          <p:cNvSpPr/>
          <p:nvPr/>
        </p:nvSpPr>
        <p:spPr>
          <a:xfrm>
            <a:off x="1616765" y="2981739"/>
            <a:ext cx="2564296" cy="609600"/>
          </a:xfrm>
          <a:custGeom>
            <a:avLst/>
            <a:gdLst>
              <a:gd name="connsiteX0" fmla="*/ 0 w 2564296"/>
              <a:gd name="connsiteY0" fmla="*/ 0 h 609600"/>
              <a:gd name="connsiteX1" fmla="*/ 212035 w 2564296"/>
              <a:gd name="connsiteY1" fmla="*/ 66261 h 609600"/>
              <a:gd name="connsiteX2" fmla="*/ 569844 w 2564296"/>
              <a:gd name="connsiteY2" fmla="*/ 172278 h 609600"/>
              <a:gd name="connsiteX3" fmla="*/ 788505 w 2564296"/>
              <a:gd name="connsiteY3" fmla="*/ 251791 h 609600"/>
              <a:gd name="connsiteX4" fmla="*/ 1046922 w 2564296"/>
              <a:gd name="connsiteY4" fmla="*/ 377687 h 609600"/>
              <a:gd name="connsiteX5" fmla="*/ 1417983 w 2564296"/>
              <a:gd name="connsiteY5" fmla="*/ 609600 h 609600"/>
              <a:gd name="connsiteX6" fmla="*/ 2564296 w 2564296"/>
              <a:gd name="connsiteY6" fmla="*/ 609600 h 609600"/>
              <a:gd name="connsiteX7" fmla="*/ 0 w 2564296"/>
              <a:gd name="connsiteY7" fmla="*/ 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64296" h="609600">
                <a:moveTo>
                  <a:pt x="0" y="0"/>
                </a:moveTo>
                <a:lnTo>
                  <a:pt x="212035" y="66261"/>
                </a:lnTo>
                <a:lnTo>
                  <a:pt x="569844" y="172278"/>
                </a:lnTo>
                <a:lnTo>
                  <a:pt x="788505" y="251791"/>
                </a:lnTo>
                <a:lnTo>
                  <a:pt x="1046922" y="377687"/>
                </a:lnTo>
                <a:lnTo>
                  <a:pt x="1417983" y="609600"/>
                </a:lnTo>
                <a:lnTo>
                  <a:pt x="2564296" y="609600"/>
                </a:lnTo>
                <a:lnTo>
                  <a:pt x="0" y="0"/>
                </a:lnTo>
                <a:close/>
              </a:path>
            </a:pathLst>
          </a:cu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Freeform 37">
            <a:extLst>
              <a:ext uri="{FF2B5EF4-FFF2-40B4-BE49-F238E27FC236}">
                <a16:creationId xmlns:a16="http://schemas.microsoft.com/office/drawing/2014/main" id="{F7BCFFC7-25FF-9EC4-7F3B-A021643308A1}"/>
              </a:ext>
            </a:extLst>
          </p:cNvPr>
          <p:cNvSpPr/>
          <p:nvPr/>
        </p:nvSpPr>
        <p:spPr>
          <a:xfrm>
            <a:off x="1616765" y="3717235"/>
            <a:ext cx="1716157" cy="616226"/>
          </a:xfrm>
          <a:custGeom>
            <a:avLst/>
            <a:gdLst>
              <a:gd name="connsiteX0" fmla="*/ 0 w 1716157"/>
              <a:gd name="connsiteY0" fmla="*/ 0 h 616226"/>
              <a:gd name="connsiteX1" fmla="*/ 304800 w 1716157"/>
              <a:gd name="connsiteY1" fmla="*/ 86139 h 616226"/>
              <a:gd name="connsiteX2" fmla="*/ 549965 w 1716157"/>
              <a:gd name="connsiteY2" fmla="*/ 165652 h 616226"/>
              <a:gd name="connsiteX3" fmla="*/ 881270 w 1716157"/>
              <a:gd name="connsiteY3" fmla="*/ 291548 h 616226"/>
              <a:gd name="connsiteX4" fmla="*/ 1232452 w 1716157"/>
              <a:gd name="connsiteY4" fmla="*/ 483704 h 616226"/>
              <a:gd name="connsiteX5" fmla="*/ 1404731 w 1716157"/>
              <a:gd name="connsiteY5" fmla="*/ 616226 h 616226"/>
              <a:gd name="connsiteX6" fmla="*/ 1716157 w 1716157"/>
              <a:gd name="connsiteY6" fmla="*/ 616226 h 616226"/>
              <a:gd name="connsiteX7" fmla="*/ 1716157 w 1716157"/>
              <a:gd name="connsiteY7" fmla="*/ 616226 h 616226"/>
              <a:gd name="connsiteX8" fmla="*/ 1596887 w 1716157"/>
              <a:gd name="connsiteY8" fmla="*/ 536713 h 616226"/>
              <a:gd name="connsiteX9" fmla="*/ 1272209 w 1716157"/>
              <a:gd name="connsiteY9" fmla="*/ 390939 h 616226"/>
              <a:gd name="connsiteX10" fmla="*/ 868018 w 1716157"/>
              <a:gd name="connsiteY10" fmla="*/ 251791 h 616226"/>
              <a:gd name="connsiteX11" fmla="*/ 79513 w 1716157"/>
              <a:gd name="connsiteY11" fmla="*/ 19878 h 616226"/>
              <a:gd name="connsiteX12" fmla="*/ 0 w 1716157"/>
              <a:gd name="connsiteY12" fmla="*/ 0 h 616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16157" h="616226">
                <a:moveTo>
                  <a:pt x="0" y="0"/>
                </a:moveTo>
                <a:lnTo>
                  <a:pt x="304800" y="86139"/>
                </a:lnTo>
                <a:lnTo>
                  <a:pt x="549965" y="165652"/>
                </a:lnTo>
                <a:lnTo>
                  <a:pt x="881270" y="291548"/>
                </a:lnTo>
                <a:lnTo>
                  <a:pt x="1232452" y="483704"/>
                </a:lnTo>
                <a:lnTo>
                  <a:pt x="1404731" y="616226"/>
                </a:lnTo>
                <a:lnTo>
                  <a:pt x="1716157" y="616226"/>
                </a:lnTo>
                <a:lnTo>
                  <a:pt x="1716157" y="616226"/>
                </a:lnTo>
                <a:lnTo>
                  <a:pt x="1596887" y="536713"/>
                </a:lnTo>
                <a:lnTo>
                  <a:pt x="1272209" y="390939"/>
                </a:lnTo>
                <a:lnTo>
                  <a:pt x="868018" y="251791"/>
                </a:lnTo>
                <a:lnTo>
                  <a:pt x="79513" y="19878"/>
                </a:lnTo>
                <a:lnTo>
                  <a:pt x="0" y="0"/>
                </a:lnTo>
                <a:close/>
              </a:path>
            </a:pathLst>
          </a:cu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Freeform 38">
            <a:extLst>
              <a:ext uri="{FF2B5EF4-FFF2-40B4-BE49-F238E27FC236}">
                <a16:creationId xmlns:a16="http://schemas.microsoft.com/office/drawing/2014/main" id="{A7520913-2AD8-9304-E842-0EB5718CD288}"/>
              </a:ext>
            </a:extLst>
          </p:cNvPr>
          <p:cNvSpPr/>
          <p:nvPr/>
        </p:nvSpPr>
        <p:spPr>
          <a:xfrm>
            <a:off x="1603513" y="4439478"/>
            <a:ext cx="2597426" cy="616226"/>
          </a:xfrm>
          <a:custGeom>
            <a:avLst/>
            <a:gdLst>
              <a:gd name="connsiteX0" fmla="*/ 0 w 2597426"/>
              <a:gd name="connsiteY0" fmla="*/ 0 h 616226"/>
              <a:gd name="connsiteX1" fmla="*/ 284922 w 2597426"/>
              <a:gd name="connsiteY1" fmla="*/ 72887 h 616226"/>
              <a:gd name="connsiteX2" fmla="*/ 556591 w 2597426"/>
              <a:gd name="connsiteY2" fmla="*/ 165652 h 616226"/>
              <a:gd name="connsiteX3" fmla="*/ 828261 w 2597426"/>
              <a:gd name="connsiteY3" fmla="*/ 265044 h 616226"/>
              <a:gd name="connsiteX4" fmla="*/ 1126435 w 2597426"/>
              <a:gd name="connsiteY4" fmla="*/ 417444 h 616226"/>
              <a:gd name="connsiteX5" fmla="*/ 1424609 w 2597426"/>
              <a:gd name="connsiteY5" fmla="*/ 616226 h 616226"/>
              <a:gd name="connsiteX6" fmla="*/ 2597426 w 2597426"/>
              <a:gd name="connsiteY6" fmla="*/ 609600 h 616226"/>
              <a:gd name="connsiteX7" fmla="*/ 2405270 w 2597426"/>
              <a:gd name="connsiteY7" fmla="*/ 516835 h 616226"/>
              <a:gd name="connsiteX8" fmla="*/ 1941444 w 2597426"/>
              <a:gd name="connsiteY8" fmla="*/ 357809 h 616226"/>
              <a:gd name="connsiteX9" fmla="*/ 1570383 w 2597426"/>
              <a:gd name="connsiteY9" fmla="*/ 271670 h 616226"/>
              <a:gd name="connsiteX10" fmla="*/ 662609 w 2597426"/>
              <a:gd name="connsiteY10" fmla="*/ 92765 h 616226"/>
              <a:gd name="connsiteX11" fmla="*/ 0 w 2597426"/>
              <a:gd name="connsiteY11" fmla="*/ 0 h 616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97426" h="616226">
                <a:moveTo>
                  <a:pt x="0" y="0"/>
                </a:moveTo>
                <a:lnTo>
                  <a:pt x="284922" y="72887"/>
                </a:lnTo>
                <a:lnTo>
                  <a:pt x="556591" y="165652"/>
                </a:lnTo>
                <a:lnTo>
                  <a:pt x="828261" y="265044"/>
                </a:lnTo>
                <a:lnTo>
                  <a:pt x="1126435" y="417444"/>
                </a:lnTo>
                <a:lnTo>
                  <a:pt x="1424609" y="616226"/>
                </a:lnTo>
                <a:lnTo>
                  <a:pt x="2597426" y="609600"/>
                </a:lnTo>
                <a:lnTo>
                  <a:pt x="2405270" y="516835"/>
                </a:lnTo>
                <a:lnTo>
                  <a:pt x="1941444" y="357809"/>
                </a:lnTo>
                <a:lnTo>
                  <a:pt x="1570383" y="271670"/>
                </a:lnTo>
                <a:lnTo>
                  <a:pt x="662609" y="92765"/>
                </a:lnTo>
                <a:lnTo>
                  <a:pt x="0" y="0"/>
                </a:lnTo>
                <a:close/>
              </a:path>
            </a:pathLst>
          </a:custGeom>
          <a:solidFill>
            <a:schemeClr val="tx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Freeform 39">
            <a:extLst>
              <a:ext uri="{FF2B5EF4-FFF2-40B4-BE49-F238E27FC236}">
                <a16:creationId xmlns:a16="http://schemas.microsoft.com/office/drawing/2014/main" id="{19341BFB-1D68-1DB8-DF55-58AA1851B5E2}"/>
              </a:ext>
            </a:extLst>
          </p:cNvPr>
          <p:cNvSpPr/>
          <p:nvPr/>
        </p:nvSpPr>
        <p:spPr>
          <a:xfrm>
            <a:off x="1630017" y="5161722"/>
            <a:ext cx="5174974" cy="616226"/>
          </a:xfrm>
          <a:custGeom>
            <a:avLst/>
            <a:gdLst>
              <a:gd name="connsiteX0" fmla="*/ 0 w 5174974"/>
              <a:gd name="connsiteY0" fmla="*/ 0 h 616226"/>
              <a:gd name="connsiteX1" fmla="*/ 563218 w 5174974"/>
              <a:gd name="connsiteY1" fmla="*/ 86139 h 616226"/>
              <a:gd name="connsiteX2" fmla="*/ 1205948 w 5174974"/>
              <a:gd name="connsiteY2" fmla="*/ 185530 h 616226"/>
              <a:gd name="connsiteX3" fmla="*/ 1908313 w 5174974"/>
              <a:gd name="connsiteY3" fmla="*/ 344556 h 616226"/>
              <a:gd name="connsiteX4" fmla="*/ 2431774 w 5174974"/>
              <a:gd name="connsiteY4" fmla="*/ 530087 h 616226"/>
              <a:gd name="connsiteX5" fmla="*/ 2617305 w 5174974"/>
              <a:gd name="connsiteY5" fmla="*/ 609600 h 616226"/>
              <a:gd name="connsiteX6" fmla="*/ 5174974 w 5174974"/>
              <a:gd name="connsiteY6" fmla="*/ 616226 h 616226"/>
              <a:gd name="connsiteX7" fmla="*/ 3465444 w 5174974"/>
              <a:gd name="connsiteY7" fmla="*/ 417443 h 616226"/>
              <a:gd name="connsiteX8" fmla="*/ 1742661 w 5174974"/>
              <a:gd name="connsiteY8" fmla="*/ 205408 h 616226"/>
              <a:gd name="connsiteX9" fmla="*/ 0 w 5174974"/>
              <a:gd name="connsiteY9" fmla="*/ 0 h 616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74974" h="616226">
                <a:moveTo>
                  <a:pt x="0" y="0"/>
                </a:moveTo>
                <a:lnTo>
                  <a:pt x="563218" y="86139"/>
                </a:lnTo>
                <a:lnTo>
                  <a:pt x="1205948" y="185530"/>
                </a:lnTo>
                <a:lnTo>
                  <a:pt x="1908313" y="344556"/>
                </a:lnTo>
                <a:lnTo>
                  <a:pt x="2431774" y="530087"/>
                </a:lnTo>
                <a:lnTo>
                  <a:pt x="2617305" y="609600"/>
                </a:lnTo>
                <a:lnTo>
                  <a:pt x="5174974" y="616226"/>
                </a:lnTo>
                <a:lnTo>
                  <a:pt x="3465444" y="417443"/>
                </a:lnTo>
                <a:lnTo>
                  <a:pt x="1742661" y="205408"/>
                </a:lnTo>
                <a:lnTo>
                  <a:pt x="0" y="0"/>
                </a:lnTo>
                <a:close/>
              </a:path>
            </a:pathLst>
          </a:custGeom>
          <a:solidFill>
            <a:schemeClr val="tx1"/>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reeform 40">
            <a:extLst>
              <a:ext uri="{FF2B5EF4-FFF2-40B4-BE49-F238E27FC236}">
                <a16:creationId xmlns:a16="http://schemas.microsoft.com/office/drawing/2014/main" id="{101EBA70-5E90-5D88-A692-D9C6586D80FB}"/>
              </a:ext>
            </a:extLst>
          </p:cNvPr>
          <p:cNvSpPr/>
          <p:nvPr/>
        </p:nvSpPr>
        <p:spPr>
          <a:xfrm>
            <a:off x="1630017" y="5897217"/>
            <a:ext cx="1722783" cy="616226"/>
          </a:xfrm>
          <a:custGeom>
            <a:avLst/>
            <a:gdLst>
              <a:gd name="connsiteX0" fmla="*/ 0 w 1722783"/>
              <a:gd name="connsiteY0" fmla="*/ 0 h 616226"/>
              <a:gd name="connsiteX1" fmla="*/ 510209 w 1722783"/>
              <a:gd name="connsiteY1" fmla="*/ 145774 h 616226"/>
              <a:gd name="connsiteX2" fmla="*/ 974035 w 1722783"/>
              <a:gd name="connsiteY2" fmla="*/ 344557 h 616226"/>
              <a:gd name="connsiteX3" fmla="*/ 1411357 w 1722783"/>
              <a:gd name="connsiteY3" fmla="*/ 609600 h 616226"/>
              <a:gd name="connsiteX4" fmla="*/ 1722783 w 1722783"/>
              <a:gd name="connsiteY4" fmla="*/ 616226 h 616226"/>
              <a:gd name="connsiteX5" fmla="*/ 1444487 w 1722783"/>
              <a:gd name="connsiteY5" fmla="*/ 457200 h 616226"/>
              <a:gd name="connsiteX6" fmla="*/ 1099931 w 1722783"/>
              <a:gd name="connsiteY6" fmla="*/ 324679 h 616226"/>
              <a:gd name="connsiteX7" fmla="*/ 0 w 1722783"/>
              <a:gd name="connsiteY7" fmla="*/ 0 h 616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22783" h="616226">
                <a:moveTo>
                  <a:pt x="0" y="0"/>
                </a:moveTo>
                <a:lnTo>
                  <a:pt x="510209" y="145774"/>
                </a:lnTo>
                <a:lnTo>
                  <a:pt x="974035" y="344557"/>
                </a:lnTo>
                <a:lnTo>
                  <a:pt x="1411357" y="609600"/>
                </a:lnTo>
                <a:lnTo>
                  <a:pt x="1722783" y="616226"/>
                </a:lnTo>
                <a:lnTo>
                  <a:pt x="1444487" y="457200"/>
                </a:lnTo>
                <a:lnTo>
                  <a:pt x="1099931" y="324679"/>
                </a:lnTo>
                <a:lnTo>
                  <a:pt x="0" y="0"/>
                </a:lnTo>
                <a:close/>
              </a:path>
            </a:pathLst>
          </a:custGeom>
          <a:solidFill>
            <a:schemeClr val="tx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itle 1">
            <a:extLst>
              <a:ext uri="{FF2B5EF4-FFF2-40B4-BE49-F238E27FC236}">
                <a16:creationId xmlns:a16="http://schemas.microsoft.com/office/drawing/2014/main" id="{3B7D8F16-24DD-5AF5-400B-C0CD4416B540}"/>
              </a:ext>
            </a:extLst>
          </p:cNvPr>
          <p:cNvSpPr txBox="1">
            <a:spLocks/>
          </p:cNvSpPr>
          <p:nvPr/>
        </p:nvSpPr>
        <p:spPr>
          <a:xfrm>
            <a:off x="259908" y="122634"/>
            <a:ext cx="6830008" cy="1276694"/>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2800" b="1" dirty="0">
                <a:solidFill>
                  <a:srgbClr val="C00000"/>
                </a:solidFill>
                <a:latin typeface="+mn-lt"/>
              </a:rPr>
              <a:t>Harvesting near the zero-growth curve </a:t>
            </a:r>
            <a:r>
              <a:rPr lang="en-US" sz="2800" dirty="0">
                <a:latin typeface="+mn-lt"/>
              </a:rPr>
              <a:t>highlights the problems inherent with </a:t>
            </a:r>
            <a:r>
              <a:rPr lang="en-US" sz="2800" b="1" dirty="0">
                <a:solidFill>
                  <a:srgbClr val="C00000"/>
                </a:solidFill>
                <a:latin typeface="+mn-lt"/>
              </a:rPr>
              <a:t>MSY</a:t>
            </a:r>
            <a:r>
              <a:rPr lang="en-US" sz="2800" dirty="0">
                <a:latin typeface="+mn-lt"/>
              </a:rPr>
              <a:t>!</a:t>
            </a:r>
          </a:p>
        </p:txBody>
      </p:sp>
      <p:cxnSp>
        <p:nvCxnSpPr>
          <p:cNvPr id="43" name="Straight Arrow Connector 42">
            <a:extLst>
              <a:ext uri="{FF2B5EF4-FFF2-40B4-BE49-F238E27FC236}">
                <a16:creationId xmlns:a16="http://schemas.microsoft.com/office/drawing/2014/main" id="{35C69C4D-AFFB-B84D-BA91-C52F38BE0B66}"/>
              </a:ext>
            </a:extLst>
          </p:cNvPr>
          <p:cNvCxnSpPr>
            <a:cxnSpLocks/>
          </p:cNvCxnSpPr>
          <p:nvPr/>
        </p:nvCxnSpPr>
        <p:spPr>
          <a:xfrm flipH="1">
            <a:off x="5901430" y="2774722"/>
            <a:ext cx="23969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54620E21-E8CD-A653-E0D3-71602D367E3A}"/>
              </a:ext>
            </a:extLst>
          </p:cNvPr>
          <p:cNvCxnSpPr>
            <a:cxnSpLocks/>
          </p:cNvCxnSpPr>
          <p:nvPr/>
        </p:nvCxnSpPr>
        <p:spPr>
          <a:xfrm flipH="1">
            <a:off x="3456007" y="4091066"/>
            <a:ext cx="23969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B54F77FB-D184-9384-28DC-9FED463C4710}"/>
              </a:ext>
            </a:extLst>
          </p:cNvPr>
          <p:cNvCxnSpPr>
            <a:cxnSpLocks/>
          </p:cNvCxnSpPr>
          <p:nvPr/>
        </p:nvCxnSpPr>
        <p:spPr>
          <a:xfrm flipH="1">
            <a:off x="3227407" y="4878466"/>
            <a:ext cx="23969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206FCA6D-3BBA-E060-4E06-73190D39C066}"/>
              </a:ext>
            </a:extLst>
          </p:cNvPr>
          <p:cNvCxnSpPr>
            <a:cxnSpLocks/>
          </p:cNvCxnSpPr>
          <p:nvPr/>
        </p:nvCxnSpPr>
        <p:spPr>
          <a:xfrm flipH="1">
            <a:off x="3232953" y="6288166"/>
            <a:ext cx="23969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8" name="Diamond 47">
            <a:extLst>
              <a:ext uri="{FF2B5EF4-FFF2-40B4-BE49-F238E27FC236}">
                <a16:creationId xmlns:a16="http://schemas.microsoft.com/office/drawing/2014/main" id="{0A8F98D5-F55E-367C-3741-CE6CDE761F48}"/>
              </a:ext>
            </a:extLst>
          </p:cNvPr>
          <p:cNvSpPr/>
          <p:nvPr/>
        </p:nvSpPr>
        <p:spPr>
          <a:xfrm>
            <a:off x="2173924" y="3140785"/>
            <a:ext cx="85391" cy="75626"/>
          </a:xfrm>
          <a:prstGeom prst="diamond">
            <a:avLst/>
          </a:prstGeom>
          <a:solidFill>
            <a:srgbClr val="B263C7"/>
          </a:solidFill>
          <a:ln>
            <a:solidFill>
              <a:srgbClr val="B263C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Diamond 48">
            <a:extLst>
              <a:ext uri="{FF2B5EF4-FFF2-40B4-BE49-F238E27FC236}">
                <a16:creationId xmlns:a16="http://schemas.microsoft.com/office/drawing/2014/main" id="{418866D6-41AB-9DB3-F7D0-B13A18E570AF}"/>
              </a:ext>
            </a:extLst>
          </p:cNvPr>
          <p:cNvSpPr/>
          <p:nvPr/>
        </p:nvSpPr>
        <p:spPr>
          <a:xfrm>
            <a:off x="2469760" y="3152288"/>
            <a:ext cx="85391" cy="75626"/>
          </a:xfrm>
          <a:prstGeom prst="diamond">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Diamond 49">
            <a:extLst>
              <a:ext uri="{FF2B5EF4-FFF2-40B4-BE49-F238E27FC236}">
                <a16:creationId xmlns:a16="http://schemas.microsoft.com/office/drawing/2014/main" id="{E6F5DD67-1338-F403-4C02-6FCE5D6DF6AD}"/>
              </a:ext>
            </a:extLst>
          </p:cNvPr>
          <p:cNvSpPr/>
          <p:nvPr/>
        </p:nvSpPr>
        <p:spPr>
          <a:xfrm>
            <a:off x="3095370" y="4862792"/>
            <a:ext cx="85391" cy="75626"/>
          </a:xfrm>
          <a:prstGeom prst="diamond">
            <a:avLst/>
          </a:prstGeom>
          <a:solidFill>
            <a:srgbClr val="66D36C"/>
          </a:solidFill>
          <a:ln>
            <a:solidFill>
              <a:srgbClr val="66D3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Diamond 53">
            <a:extLst>
              <a:ext uri="{FF2B5EF4-FFF2-40B4-BE49-F238E27FC236}">
                <a16:creationId xmlns:a16="http://schemas.microsoft.com/office/drawing/2014/main" id="{3E32B9E9-E2F6-40FA-C239-FEFDDDFA5154}"/>
              </a:ext>
            </a:extLst>
          </p:cNvPr>
          <p:cNvSpPr/>
          <p:nvPr/>
        </p:nvSpPr>
        <p:spPr>
          <a:xfrm>
            <a:off x="4912904" y="5550544"/>
            <a:ext cx="85391" cy="75626"/>
          </a:xfrm>
          <a:prstGeom prst="diamond">
            <a:avLst/>
          </a:prstGeom>
          <a:solidFill>
            <a:schemeClr val="accent4">
              <a:lumMod val="75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8" name="Straight Connector 57">
            <a:extLst>
              <a:ext uri="{FF2B5EF4-FFF2-40B4-BE49-F238E27FC236}">
                <a16:creationId xmlns:a16="http://schemas.microsoft.com/office/drawing/2014/main" id="{35A1C804-8BFA-4B6F-138D-2F30D2C0D9FB}"/>
              </a:ext>
            </a:extLst>
          </p:cNvPr>
          <p:cNvCxnSpPr>
            <a:cxnSpLocks/>
          </p:cNvCxnSpPr>
          <p:nvPr/>
        </p:nvCxnSpPr>
        <p:spPr>
          <a:xfrm>
            <a:off x="3138065" y="4671988"/>
            <a:ext cx="0" cy="410043"/>
          </a:xfrm>
          <a:prstGeom prst="line">
            <a:avLst/>
          </a:prstGeom>
          <a:ln w="28575">
            <a:solidFill>
              <a:srgbClr val="66D36C"/>
            </a:solidFill>
            <a:prstDash val="dashDot"/>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BCBC8CA0-A3D8-1AE3-BC42-90D683B31862}"/>
              </a:ext>
            </a:extLst>
          </p:cNvPr>
          <p:cNvCxnSpPr>
            <a:cxnSpLocks/>
          </p:cNvCxnSpPr>
          <p:nvPr/>
        </p:nvCxnSpPr>
        <p:spPr>
          <a:xfrm>
            <a:off x="3094707" y="3955480"/>
            <a:ext cx="0" cy="410043"/>
          </a:xfrm>
          <a:prstGeom prst="line">
            <a:avLst/>
          </a:prstGeom>
          <a:ln w="28575">
            <a:solidFill>
              <a:schemeClr val="accent4">
                <a:lumMod val="75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7343F2CF-911A-03AC-E7D5-83DA53D6379B}"/>
              </a:ext>
            </a:extLst>
          </p:cNvPr>
          <p:cNvCxnSpPr>
            <a:cxnSpLocks/>
          </p:cNvCxnSpPr>
          <p:nvPr/>
        </p:nvCxnSpPr>
        <p:spPr>
          <a:xfrm>
            <a:off x="3146316" y="6123197"/>
            <a:ext cx="0" cy="410043"/>
          </a:xfrm>
          <a:prstGeom prst="line">
            <a:avLst/>
          </a:prstGeom>
          <a:ln w="28575">
            <a:solidFill>
              <a:srgbClr val="00B050"/>
            </a:solidFill>
            <a:prstDash val="dashDot"/>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9BB56E43-30A9-C930-7FE2-DE9DCB9FC38F}"/>
              </a:ext>
            </a:extLst>
          </p:cNvPr>
          <p:cNvCxnSpPr>
            <a:cxnSpLocks/>
          </p:cNvCxnSpPr>
          <p:nvPr/>
        </p:nvCxnSpPr>
        <p:spPr>
          <a:xfrm>
            <a:off x="4959611" y="5364995"/>
            <a:ext cx="0" cy="410043"/>
          </a:xfrm>
          <a:prstGeom prst="line">
            <a:avLst/>
          </a:prstGeom>
          <a:ln w="28575">
            <a:solidFill>
              <a:schemeClr val="accent4">
                <a:lumMod val="75000"/>
              </a:schemeClr>
            </a:solidFill>
            <a:prstDash val="dashDot"/>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C3F71FE6-6CBF-AFDB-D099-B6E6DD4B3A53}"/>
              </a:ext>
            </a:extLst>
          </p:cNvPr>
          <p:cNvSpPr txBox="1"/>
          <p:nvPr/>
        </p:nvSpPr>
        <p:spPr>
          <a:xfrm>
            <a:off x="7968726" y="2884501"/>
            <a:ext cx="4056541" cy="2339102"/>
          </a:xfrm>
          <a:prstGeom prst="rect">
            <a:avLst/>
          </a:prstGeom>
          <a:noFill/>
        </p:spPr>
        <p:txBody>
          <a:bodyPr wrap="square">
            <a:spAutoFit/>
          </a:bodyPr>
          <a:lstStyle/>
          <a:p>
            <a:r>
              <a:rPr lang="en-US" sz="2500" dirty="0">
                <a:latin typeface="Calibri" panose="020F0502020204030204" pitchFamily="34" charset="0"/>
                <a:cs typeface="Calibri" panose="020F0502020204030204" pitchFamily="34" charset="0"/>
              </a:rPr>
              <a:t>Because of the </a:t>
            </a:r>
            <a:r>
              <a:rPr lang="en-US" sz="2500" b="1" dirty="0">
                <a:solidFill>
                  <a:srgbClr val="C00000"/>
                </a:solidFill>
                <a:latin typeface="Calibri" panose="020F0502020204030204" pitchFamily="34" charset="0"/>
                <a:cs typeface="Calibri" panose="020F0502020204030204" pitchFamily="34" charset="0"/>
              </a:rPr>
              <a:t>semi-stable equilibrium </a:t>
            </a:r>
            <a:r>
              <a:rPr lang="en-US" sz="2500" dirty="0">
                <a:latin typeface="Calibri" panose="020F0502020204030204" pitchFamily="34" charset="0"/>
                <a:cs typeface="Calibri" panose="020F0502020204030204" pitchFamily="34" charset="0"/>
              </a:rPr>
              <a:t>at MSY, small (natural) decreases in N can be devastating:</a:t>
            </a:r>
          </a:p>
          <a:p>
            <a:pPr marL="342900" indent="-342900">
              <a:buFont typeface="Arial" panose="020B0604020202020204" pitchFamily="34" charset="0"/>
              <a:buChar char="•"/>
            </a:pPr>
            <a:r>
              <a:rPr lang="en-US" sz="2300" dirty="0">
                <a:latin typeface="Calibri" panose="020F0502020204030204" pitchFamily="34" charset="0"/>
                <a:cs typeface="Calibri" panose="020F0502020204030204" pitchFamily="34" charset="0"/>
              </a:rPr>
              <a:t>environmental </a:t>
            </a:r>
            <a:r>
              <a:rPr lang="en-US" sz="2300" b="1" dirty="0">
                <a:solidFill>
                  <a:srgbClr val="C00000"/>
                </a:solidFill>
                <a:latin typeface="Calibri" panose="020F0502020204030204" pitchFamily="34" charset="0"/>
                <a:cs typeface="Calibri" panose="020F0502020204030204" pitchFamily="34" charset="0"/>
              </a:rPr>
              <a:t>stochasticity</a:t>
            </a:r>
          </a:p>
          <a:p>
            <a:pPr marL="342900" indent="-342900">
              <a:buFont typeface="Arial" panose="020B0604020202020204" pitchFamily="34" charset="0"/>
              <a:buChar char="•"/>
            </a:pPr>
            <a:r>
              <a:rPr lang="en-US" sz="2300" dirty="0">
                <a:latin typeface="Calibri" panose="020F0502020204030204" pitchFamily="34" charset="0"/>
                <a:cs typeface="Calibri" panose="020F0502020204030204" pitchFamily="34" charset="0"/>
              </a:rPr>
              <a:t>demographic </a:t>
            </a:r>
            <a:r>
              <a:rPr lang="en-US" sz="2300" b="1" dirty="0">
                <a:solidFill>
                  <a:srgbClr val="C00000"/>
                </a:solidFill>
                <a:latin typeface="Calibri" panose="020F0502020204030204" pitchFamily="34" charset="0"/>
                <a:cs typeface="Calibri" panose="020F0502020204030204" pitchFamily="34" charset="0"/>
              </a:rPr>
              <a:t>stochasticity</a:t>
            </a:r>
            <a:endParaRPr lang="en-US" sz="2300"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D5450CC7-1E7F-F43B-4AAB-7A0F56AA4BD3}"/>
                  </a:ext>
                </a:extLst>
              </p:cNvPr>
              <p:cNvSpPr txBox="1"/>
              <p:nvPr/>
            </p:nvSpPr>
            <p:spPr>
              <a:xfrm>
                <a:off x="5922400" y="1841062"/>
                <a:ext cx="221223" cy="123111"/>
              </a:xfrm>
              <a:prstGeom prst="rect">
                <a:avLst/>
              </a:prstGeom>
              <a:solidFill>
                <a:schemeClr val="tx1"/>
              </a:solidFill>
              <a:ln>
                <a:noFill/>
              </a:ln>
            </p:spPr>
            <p:txBody>
              <a:bodyPr wrap="square" lIns="0" tIns="0" rIns="0" bIns="0" rtlCol="0">
                <a:spAutoFit/>
              </a:bodyPr>
              <a:lstStyle/>
              <a:p>
                <a14:m>
                  <m:oMath xmlns:m="http://schemas.openxmlformats.org/officeDocument/2006/math">
                    <m:r>
                      <a:rPr lang="en-US" sz="800" b="1" i="1" smtClean="0">
                        <a:solidFill>
                          <a:schemeClr val="bg1"/>
                        </a:solidFill>
                        <a:latin typeface="Cambria Math" charset="0"/>
                      </a:rPr>
                      <m:t>𝝀</m:t>
                    </m:r>
                  </m:oMath>
                </a14:m>
                <a:r>
                  <a:rPr lang="en-US" sz="800" b="1" i="1" dirty="0">
                    <a:solidFill>
                      <a:schemeClr val="bg1"/>
                    </a:solidFill>
                  </a:rPr>
                  <a:t> &lt; 1</a:t>
                </a:r>
                <a:endParaRPr lang="en-US" sz="800" dirty="0">
                  <a:solidFill>
                    <a:schemeClr val="bg1"/>
                  </a:solidFill>
                  <a:latin typeface="Arial" panose="020B0604020202020204" pitchFamily="34" charset="0"/>
                  <a:cs typeface="Arial" panose="020B0604020202020204" pitchFamily="34" charset="0"/>
                </a:endParaRPr>
              </a:p>
            </p:txBody>
          </p:sp>
        </mc:Choice>
        <mc:Fallback xmlns="">
          <p:sp>
            <p:nvSpPr>
              <p:cNvPr id="63" name="TextBox 62">
                <a:extLst>
                  <a:ext uri="{FF2B5EF4-FFF2-40B4-BE49-F238E27FC236}">
                    <a16:creationId xmlns:a16="http://schemas.microsoft.com/office/drawing/2014/main" id="{D5450CC7-1E7F-F43B-4AAB-7A0F56AA4BD3}"/>
                  </a:ext>
                </a:extLst>
              </p:cNvPr>
              <p:cNvSpPr txBox="1">
                <a:spLocks noRot="1" noChangeAspect="1" noMove="1" noResize="1" noEditPoints="1" noAdjustHandles="1" noChangeArrowheads="1" noChangeShapeType="1" noTextEdit="1"/>
              </p:cNvSpPr>
              <p:nvPr/>
            </p:nvSpPr>
            <p:spPr>
              <a:xfrm>
                <a:off x="5922400" y="1841062"/>
                <a:ext cx="221223" cy="123111"/>
              </a:xfrm>
              <a:prstGeom prst="rect">
                <a:avLst/>
              </a:prstGeom>
              <a:blipFill>
                <a:blip r:embed="rId14"/>
                <a:stretch>
                  <a:fillRect l="-16667" t="-9091" r="-22222" b="-54545"/>
                </a:stretch>
              </a:blipFill>
              <a:ln>
                <a:noFill/>
              </a:ln>
            </p:spPr>
            <p:txBody>
              <a:bodyPr/>
              <a:lstStyle/>
              <a:p>
                <a:r>
                  <a:rPr lang="en-US">
                    <a:noFill/>
                  </a:rPr>
                  <a:t> </a:t>
                </a:r>
              </a:p>
            </p:txBody>
          </p:sp>
        </mc:Fallback>
      </mc:AlternateContent>
      <p:sp>
        <p:nvSpPr>
          <p:cNvPr id="64" name="TextBox 63">
            <a:extLst>
              <a:ext uri="{FF2B5EF4-FFF2-40B4-BE49-F238E27FC236}">
                <a16:creationId xmlns:a16="http://schemas.microsoft.com/office/drawing/2014/main" id="{46CC2622-0CA3-12DD-2094-327D1C485C06}"/>
              </a:ext>
            </a:extLst>
          </p:cNvPr>
          <p:cNvSpPr txBox="1"/>
          <p:nvPr/>
        </p:nvSpPr>
        <p:spPr>
          <a:xfrm>
            <a:off x="5392224" y="1647902"/>
            <a:ext cx="1346909" cy="123111"/>
          </a:xfrm>
          <a:prstGeom prst="rect">
            <a:avLst/>
          </a:prstGeom>
          <a:solidFill>
            <a:schemeClr val="tx1"/>
          </a:solidFill>
        </p:spPr>
        <p:txBody>
          <a:bodyPr wrap="square" lIns="0" tIns="0" rIns="0" bIns="0" rtlCol="0">
            <a:spAutoFit/>
          </a:bodyPr>
          <a:lstStyle/>
          <a:p>
            <a:pPr algn="ctr"/>
            <a:r>
              <a:rPr lang="en-US" sz="800" dirty="0">
                <a:solidFill>
                  <a:schemeClr val="bg1"/>
                </a:solidFill>
                <a:latin typeface="Arial" panose="020B0604020202020204" pitchFamily="34" charset="0"/>
                <a:cs typeface="Arial" panose="020B0604020202020204" pitchFamily="34" charset="0"/>
              </a:rPr>
              <a:t>population decline</a:t>
            </a:r>
          </a:p>
        </p:txBody>
      </p:sp>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A98EC689-4967-0623-4843-8AC36B490407}"/>
                  </a:ext>
                </a:extLst>
              </p:cNvPr>
              <p:cNvSpPr txBox="1"/>
              <p:nvPr/>
            </p:nvSpPr>
            <p:spPr>
              <a:xfrm>
                <a:off x="1784075" y="1805176"/>
                <a:ext cx="231068" cy="123111"/>
              </a:xfrm>
              <a:prstGeom prst="rect">
                <a:avLst/>
              </a:prstGeom>
              <a:noFill/>
              <a:ln>
                <a:noFill/>
              </a:ln>
            </p:spPr>
            <p:txBody>
              <a:bodyPr wrap="square" lIns="0" tIns="0" rIns="0" bIns="0" rtlCol="0">
                <a:spAutoFit/>
              </a:bodyPr>
              <a:lstStyle/>
              <a:p>
                <a14:m>
                  <m:oMath xmlns:m="http://schemas.openxmlformats.org/officeDocument/2006/math">
                    <m:r>
                      <a:rPr lang="en-US" sz="800" b="1" i="1" smtClean="0">
                        <a:solidFill>
                          <a:schemeClr val="tx1"/>
                        </a:solidFill>
                        <a:latin typeface="Cambria Math" charset="0"/>
                      </a:rPr>
                      <m:t>𝝀</m:t>
                    </m:r>
                  </m:oMath>
                </a14:m>
                <a:r>
                  <a:rPr lang="en-US" sz="800" b="1" i="1" dirty="0">
                    <a:solidFill>
                      <a:schemeClr val="tx1"/>
                    </a:solidFill>
                  </a:rPr>
                  <a:t> &gt; 1</a:t>
                </a:r>
                <a:endParaRPr lang="en-US" sz="800" dirty="0">
                  <a:solidFill>
                    <a:schemeClr val="tx1"/>
                  </a:solidFill>
                  <a:latin typeface="Arial" panose="020B0604020202020204" pitchFamily="34" charset="0"/>
                  <a:cs typeface="Arial" panose="020B0604020202020204" pitchFamily="34" charset="0"/>
                </a:endParaRPr>
              </a:p>
            </p:txBody>
          </p:sp>
        </mc:Choice>
        <mc:Fallback xmlns="">
          <p:sp>
            <p:nvSpPr>
              <p:cNvPr id="65" name="TextBox 64">
                <a:extLst>
                  <a:ext uri="{FF2B5EF4-FFF2-40B4-BE49-F238E27FC236}">
                    <a16:creationId xmlns:a16="http://schemas.microsoft.com/office/drawing/2014/main" id="{A98EC689-4967-0623-4843-8AC36B490407}"/>
                  </a:ext>
                </a:extLst>
              </p:cNvPr>
              <p:cNvSpPr txBox="1">
                <a:spLocks noRot="1" noChangeAspect="1" noMove="1" noResize="1" noEditPoints="1" noAdjustHandles="1" noChangeArrowheads="1" noChangeShapeType="1" noTextEdit="1"/>
              </p:cNvSpPr>
              <p:nvPr/>
            </p:nvSpPr>
            <p:spPr>
              <a:xfrm>
                <a:off x="1784075" y="1805176"/>
                <a:ext cx="231068" cy="123111"/>
              </a:xfrm>
              <a:prstGeom prst="rect">
                <a:avLst/>
              </a:prstGeom>
              <a:blipFill>
                <a:blip r:embed="rId15"/>
                <a:stretch>
                  <a:fillRect l="-15789" t="-20000" r="-15789" b="-60000"/>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D8778BBE-05CD-7DC3-A1D5-9CCDA18CBF6C}"/>
                  </a:ext>
                </a:extLst>
              </p:cNvPr>
              <p:cNvSpPr txBox="1"/>
              <p:nvPr/>
            </p:nvSpPr>
            <p:spPr>
              <a:xfrm>
                <a:off x="5886060" y="2594459"/>
                <a:ext cx="221223" cy="123111"/>
              </a:xfrm>
              <a:prstGeom prst="rect">
                <a:avLst/>
              </a:prstGeom>
              <a:solidFill>
                <a:schemeClr val="tx1"/>
              </a:solidFill>
              <a:ln>
                <a:noFill/>
              </a:ln>
            </p:spPr>
            <p:txBody>
              <a:bodyPr wrap="square" lIns="0" tIns="0" rIns="0" bIns="0" rtlCol="0">
                <a:spAutoFit/>
              </a:bodyPr>
              <a:lstStyle/>
              <a:p>
                <a14:m>
                  <m:oMath xmlns:m="http://schemas.openxmlformats.org/officeDocument/2006/math">
                    <m:r>
                      <a:rPr lang="en-US" sz="800" b="1" i="1" smtClean="0">
                        <a:solidFill>
                          <a:schemeClr val="bg1"/>
                        </a:solidFill>
                        <a:latin typeface="Cambria Math" charset="0"/>
                      </a:rPr>
                      <m:t>𝝀</m:t>
                    </m:r>
                  </m:oMath>
                </a14:m>
                <a:r>
                  <a:rPr lang="en-US" sz="800" b="1" i="1" dirty="0">
                    <a:solidFill>
                      <a:schemeClr val="bg1"/>
                    </a:solidFill>
                  </a:rPr>
                  <a:t> &lt; 1</a:t>
                </a:r>
                <a:endParaRPr lang="en-US" sz="800" dirty="0">
                  <a:solidFill>
                    <a:schemeClr val="bg1"/>
                  </a:solidFill>
                  <a:latin typeface="Arial" panose="020B0604020202020204" pitchFamily="34" charset="0"/>
                  <a:cs typeface="Arial" panose="020B0604020202020204" pitchFamily="34" charset="0"/>
                </a:endParaRPr>
              </a:p>
            </p:txBody>
          </p:sp>
        </mc:Choice>
        <mc:Fallback xmlns="">
          <p:sp>
            <p:nvSpPr>
              <p:cNvPr id="66" name="TextBox 65">
                <a:extLst>
                  <a:ext uri="{FF2B5EF4-FFF2-40B4-BE49-F238E27FC236}">
                    <a16:creationId xmlns:a16="http://schemas.microsoft.com/office/drawing/2014/main" id="{D8778BBE-05CD-7DC3-A1D5-9CCDA18CBF6C}"/>
                  </a:ext>
                </a:extLst>
              </p:cNvPr>
              <p:cNvSpPr txBox="1">
                <a:spLocks noRot="1" noChangeAspect="1" noMove="1" noResize="1" noEditPoints="1" noAdjustHandles="1" noChangeArrowheads="1" noChangeShapeType="1" noTextEdit="1"/>
              </p:cNvSpPr>
              <p:nvPr/>
            </p:nvSpPr>
            <p:spPr>
              <a:xfrm>
                <a:off x="5886060" y="2594459"/>
                <a:ext cx="221223" cy="123111"/>
              </a:xfrm>
              <a:prstGeom prst="rect">
                <a:avLst/>
              </a:prstGeom>
              <a:blipFill>
                <a:blip r:embed="rId16"/>
                <a:stretch>
                  <a:fillRect l="-16667" t="-18182" r="-22222" b="-45455"/>
                </a:stretch>
              </a:blipFill>
              <a:ln>
                <a:noFill/>
              </a:ln>
            </p:spPr>
            <p:txBody>
              <a:bodyPr/>
              <a:lstStyle/>
              <a:p>
                <a:r>
                  <a:rPr lang="en-US">
                    <a:noFill/>
                  </a:rPr>
                  <a:t> </a:t>
                </a:r>
              </a:p>
            </p:txBody>
          </p:sp>
        </mc:Fallback>
      </mc:AlternateContent>
      <p:sp>
        <p:nvSpPr>
          <p:cNvPr id="67" name="TextBox 66">
            <a:extLst>
              <a:ext uri="{FF2B5EF4-FFF2-40B4-BE49-F238E27FC236}">
                <a16:creationId xmlns:a16="http://schemas.microsoft.com/office/drawing/2014/main" id="{E7D0FBF3-AC7C-62A5-8E4F-90EA612854AE}"/>
              </a:ext>
            </a:extLst>
          </p:cNvPr>
          <p:cNvSpPr txBox="1"/>
          <p:nvPr/>
        </p:nvSpPr>
        <p:spPr>
          <a:xfrm>
            <a:off x="5355884" y="2401299"/>
            <a:ext cx="1346909" cy="123111"/>
          </a:xfrm>
          <a:prstGeom prst="rect">
            <a:avLst/>
          </a:prstGeom>
          <a:solidFill>
            <a:schemeClr val="tx1"/>
          </a:solidFill>
        </p:spPr>
        <p:txBody>
          <a:bodyPr wrap="square" lIns="0" tIns="0" rIns="0" bIns="0" rtlCol="0">
            <a:spAutoFit/>
          </a:bodyPr>
          <a:lstStyle/>
          <a:p>
            <a:pPr algn="ctr"/>
            <a:r>
              <a:rPr lang="en-US" sz="800" dirty="0">
                <a:solidFill>
                  <a:schemeClr val="bg1"/>
                </a:solidFill>
                <a:latin typeface="Arial" panose="020B0604020202020204" pitchFamily="34" charset="0"/>
                <a:cs typeface="Arial" panose="020B0604020202020204" pitchFamily="34" charset="0"/>
              </a:rPr>
              <a:t>population decline</a:t>
            </a:r>
          </a:p>
        </p:txBody>
      </p:sp>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4B9478F7-4309-5B47-37AE-23839B379584}"/>
                  </a:ext>
                </a:extLst>
              </p:cNvPr>
              <p:cNvSpPr txBox="1"/>
              <p:nvPr/>
            </p:nvSpPr>
            <p:spPr>
              <a:xfrm>
                <a:off x="5940751" y="3322573"/>
                <a:ext cx="221223" cy="123111"/>
              </a:xfrm>
              <a:prstGeom prst="rect">
                <a:avLst/>
              </a:prstGeom>
              <a:solidFill>
                <a:schemeClr val="tx1"/>
              </a:solidFill>
              <a:ln>
                <a:noFill/>
              </a:ln>
            </p:spPr>
            <p:txBody>
              <a:bodyPr wrap="square" lIns="0" tIns="0" rIns="0" bIns="0" rtlCol="0">
                <a:spAutoFit/>
              </a:bodyPr>
              <a:lstStyle/>
              <a:p>
                <a14:m>
                  <m:oMath xmlns:m="http://schemas.openxmlformats.org/officeDocument/2006/math">
                    <m:r>
                      <a:rPr lang="en-US" sz="800" b="1" i="1" smtClean="0">
                        <a:solidFill>
                          <a:schemeClr val="bg1"/>
                        </a:solidFill>
                        <a:latin typeface="Cambria Math" charset="0"/>
                      </a:rPr>
                      <m:t>𝝀</m:t>
                    </m:r>
                  </m:oMath>
                </a14:m>
                <a:r>
                  <a:rPr lang="en-US" sz="800" b="1" i="1" dirty="0">
                    <a:solidFill>
                      <a:schemeClr val="bg1"/>
                    </a:solidFill>
                  </a:rPr>
                  <a:t> &lt; 1</a:t>
                </a:r>
                <a:endParaRPr lang="en-US" sz="800" dirty="0">
                  <a:solidFill>
                    <a:schemeClr val="bg1"/>
                  </a:solidFill>
                  <a:latin typeface="Arial" panose="020B0604020202020204" pitchFamily="34" charset="0"/>
                  <a:cs typeface="Arial" panose="020B0604020202020204" pitchFamily="34" charset="0"/>
                </a:endParaRPr>
              </a:p>
            </p:txBody>
          </p:sp>
        </mc:Choice>
        <mc:Fallback xmlns="">
          <p:sp>
            <p:nvSpPr>
              <p:cNvPr id="68" name="TextBox 67">
                <a:extLst>
                  <a:ext uri="{FF2B5EF4-FFF2-40B4-BE49-F238E27FC236}">
                    <a16:creationId xmlns:a16="http://schemas.microsoft.com/office/drawing/2014/main" id="{4B9478F7-4309-5B47-37AE-23839B379584}"/>
                  </a:ext>
                </a:extLst>
              </p:cNvPr>
              <p:cNvSpPr txBox="1">
                <a:spLocks noRot="1" noChangeAspect="1" noMove="1" noResize="1" noEditPoints="1" noAdjustHandles="1" noChangeArrowheads="1" noChangeShapeType="1" noTextEdit="1"/>
              </p:cNvSpPr>
              <p:nvPr/>
            </p:nvSpPr>
            <p:spPr>
              <a:xfrm>
                <a:off x="5940751" y="3322573"/>
                <a:ext cx="221223" cy="123111"/>
              </a:xfrm>
              <a:prstGeom prst="rect">
                <a:avLst/>
              </a:prstGeom>
              <a:blipFill>
                <a:blip r:embed="rId17"/>
                <a:stretch>
                  <a:fillRect l="-22222" t="-18182" r="-22222" b="-45455"/>
                </a:stretch>
              </a:blipFill>
              <a:ln>
                <a:noFill/>
              </a:ln>
            </p:spPr>
            <p:txBody>
              <a:bodyPr/>
              <a:lstStyle/>
              <a:p>
                <a:r>
                  <a:rPr lang="en-US">
                    <a:noFill/>
                  </a:rPr>
                  <a:t> </a:t>
                </a:r>
              </a:p>
            </p:txBody>
          </p:sp>
        </mc:Fallback>
      </mc:AlternateContent>
      <p:sp>
        <p:nvSpPr>
          <p:cNvPr id="69" name="TextBox 68">
            <a:extLst>
              <a:ext uri="{FF2B5EF4-FFF2-40B4-BE49-F238E27FC236}">
                <a16:creationId xmlns:a16="http://schemas.microsoft.com/office/drawing/2014/main" id="{5451A2AF-49D6-1C54-B94D-73163BBDA2B3}"/>
              </a:ext>
            </a:extLst>
          </p:cNvPr>
          <p:cNvSpPr txBox="1"/>
          <p:nvPr/>
        </p:nvSpPr>
        <p:spPr>
          <a:xfrm>
            <a:off x="5410575" y="3129413"/>
            <a:ext cx="1346909" cy="123111"/>
          </a:xfrm>
          <a:prstGeom prst="rect">
            <a:avLst/>
          </a:prstGeom>
          <a:solidFill>
            <a:schemeClr val="tx1"/>
          </a:solidFill>
        </p:spPr>
        <p:txBody>
          <a:bodyPr wrap="square" lIns="0" tIns="0" rIns="0" bIns="0" rtlCol="0">
            <a:spAutoFit/>
          </a:bodyPr>
          <a:lstStyle/>
          <a:p>
            <a:pPr algn="ctr"/>
            <a:r>
              <a:rPr lang="en-US" sz="800" dirty="0">
                <a:solidFill>
                  <a:schemeClr val="bg1"/>
                </a:solidFill>
                <a:latin typeface="Arial" panose="020B0604020202020204" pitchFamily="34" charset="0"/>
                <a:cs typeface="Arial" panose="020B0604020202020204" pitchFamily="34" charset="0"/>
              </a:rPr>
              <a:t>population decline</a:t>
            </a:r>
          </a:p>
        </p:txBody>
      </p: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0ACB5826-B68C-D523-AE0C-D81DA8F018FA}"/>
                  </a:ext>
                </a:extLst>
              </p:cNvPr>
              <p:cNvSpPr txBox="1"/>
              <p:nvPr/>
            </p:nvSpPr>
            <p:spPr>
              <a:xfrm>
                <a:off x="5921343" y="4046107"/>
                <a:ext cx="221223" cy="123111"/>
              </a:xfrm>
              <a:prstGeom prst="rect">
                <a:avLst/>
              </a:prstGeom>
              <a:solidFill>
                <a:schemeClr val="tx1"/>
              </a:solidFill>
              <a:ln>
                <a:noFill/>
              </a:ln>
            </p:spPr>
            <p:txBody>
              <a:bodyPr wrap="square" lIns="0" tIns="0" rIns="0" bIns="0" rtlCol="0">
                <a:spAutoFit/>
              </a:bodyPr>
              <a:lstStyle/>
              <a:p>
                <a14:m>
                  <m:oMath xmlns:m="http://schemas.openxmlformats.org/officeDocument/2006/math">
                    <m:r>
                      <a:rPr lang="en-US" sz="800" b="1" i="1" smtClean="0">
                        <a:solidFill>
                          <a:schemeClr val="bg1"/>
                        </a:solidFill>
                        <a:latin typeface="Cambria Math" charset="0"/>
                      </a:rPr>
                      <m:t>𝝀</m:t>
                    </m:r>
                  </m:oMath>
                </a14:m>
                <a:r>
                  <a:rPr lang="en-US" sz="800" b="1" i="1" dirty="0">
                    <a:solidFill>
                      <a:schemeClr val="bg1"/>
                    </a:solidFill>
                  </a:rPr>
                  <a:t> &lt; 1</a:t>
                </a:r>
                <a:endParaRPr lang="en-US" sz="800" dirty="0">
                  <a:solidFill>
                    <a:schemeClr val="bg1"/>
                  </a:solidFill>
                  <a:latin typeface="Arial" panose="020B0604020202020204" pitchFamily="34" charset="0"/>
                  <a:cs typeface="Arial" panose="020B0604020202020204" pitchFamily="34" charset="0"/>
                </a:endParaRPr>
              </a:p>
            </p:txBody>
          </p:sp>
        </mc:Choice>
        <mc:Fallback xmlns="">
          <p:sp>
            <p:nvSpPr>
              <p:cNvPr id="70" name="TextBox 69">
                <a:extLst>
                  <a:ext uri="{FF2B5EF4-FFF2-40B4-BE49-F238E27FC236}">
                    <a16:creationId xmlns:a16="http://schemas.microsoft.com/office/drawing/2014/main" id="{0ACB5826-B68C-D523-AE0C-D81DA8F018FA}"/>
                  </a:ext>
                </a:extLst>
              </p:cNvPr>
              <p:cNvSpPr txBox="1">
                <a:spLocks noRot="1" noChangeAspect="1" noMove="1" noResize="1" noEditPoints="1" noAdjustHandles="1" noChangeArrowheads="1" noChangeShapeType="1" noTextEdit="1"/>
              </p:cNvSpPr>
              <p:nvPr/>
            </p:nvSpPr>
            <p:spPr>
              <a:xfrm>
                <a:off x="5921343" y="4046107"/>
                <a:ext cx="221223" cy="123111"/>
              </a:xfrm>
              <a:prstGeom prst="rect">
                <a:avLst/>
              </a:prstGeom>
              <a:blipFill>
                <a:blip r:embed="rId18"/>
                <a:stretch>
                  <a:fillRect l="-16667" t="-18182" r="-22222" b="-45455"/>
                </a:stretch>
              </a:blipFill>
              <a:ln>
                <a:noFill/>
              </a:ln>
            </p:spPr>
            <p:txBody>
              <a:bodyPr/>
              <a:lstStyle/>
              <a:p>
                <a:r>
                  <a:rPr lang="en-US">
                    <a:noFill/>
                  </a:rPr>
                  <a:t> </a:t>
                </a:r>
              </a:p>
            </p:txBody>
          </p:sp>
        </mc:Fallback>
      </mc:AlternateContent>
      <p:sp>
        <p:nvSpPr>
          <p:cNvPr id="71" name="TextBox 70">
            <a:extLst>
              <a:ext uri="{FF2B5EF4-FFF2-40B4-BE49-F238E27FC236}">
                <a16:creationId xmlns:a16="http://schemas.microsoft.com/office/drawing/2014/main" id="{6C3A97C2-BC49-8CFB-25A0-A0759D4C2D15}"/>
              </a:ext>
            </a:extLst>
          </p:cNvPr>
          <p:cNvSpPr txBox="1"/>
          <p:nvPr/>
        </p:nvSpPr>
        <p:spPr>
          <a:xfrm>
            <a:off x="5391167" y="3852947"/>
            <a:ext cx="1346909" cy="123111"/>
          </a:xfrm>
          <a:prstGeom prst="rect">
            <a:avLst/>
          </a:prstGeom>
          <a:solidFill>
            <a:schemeClr val="tx1"/>
          </a:solidFill>
        </p:spPr>
        <p:txBody>
          <a:bodyPr wrap="square" lIns="0" tIns="0" rIns="0" bIns="0" rtlCol="0">
            <a:spAutoFit/>
          </a:bodyPr>
          <a:lstStyle/>
          <a:p>
            <a:pPr algn="ctr"/>
            <a:r>
              <a:rPr lang="en-US" sz="800" dirty="0">
                <a:solidFill>
                  <a:schemeClr val="bg1"/>
                </a:solidFill>
                <a:latin typeface="Arial" panose="020B0604020202020204" pitchFamily="34" charset="0"/>
                <a:cs typeface="Arial" panose="020B0604020202020204" pitchFamily="34" charset="0"/>
              </a:rPr>
              <a:t>population decline</a:t>
            </a:r>
          </a:p>
        </p:txBody>
      </p:sp>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E838526C-0401-E2C0-1B0B-8AA1F03C16A5}"/>
                  </a:ext>
                </a:extLst>
              </p:cNvPr>
              <p:cNvSpPr txBox="1"/>
              <p:nvPr/>
            </p:nvSpPr>
            <p:spPr>
              <a:xfrm>
                <a:off x="5798219" y="4768222"/>
                <a:ext cx="221223" cy="123111"/>
              </a:xfrm>
              <a:prstGeom prst="rect">
                <a:avLst/>
              </a:prstGeom>
              <a:solidFill>
                <a:schemeClr val="tx1"/>
              </a:solidFill>
              <a:ln>
                <a:noFill/>
              </a:ln>
            </p:spPr>
            <p:txBody>
              <a:bodyPr wrap="square" lIns="0" tIns="0" rIns="0" bIns="0" rtlCol="0">
                <a:spAutoFit/>
              </a:bodyPr>
              <a:lstStyle/>
              <a:p>
                <a14:m>
                  <m:oMath xmlns:m="http://schemas.openxmlformats.org/officeDocument/2006/math">
                    <m:r>
                      <a:rPr lang="en-US" sz="800" b="1" i="1" smtClean="0">
                        <a:solidFill>
                          <a:schemeClr val="bg1"/>
                        </a:solidFill>
                        <a:latin typeface="Cambria Math" charset="0"/>
                      </a:rPr>
                      <m:t>𝝀</m:t>
                    </m:r>
                  </m:oMath>
                </a14:m>
                <a:r>
                  <a:rPr lang="en-US" sz="800" b="1" i="1" dirty="0">
                    <a:solidFill>
                      <a:schemeClr val="bg1"/>
                    </a:solidFill>
                  </a:rPr>
                  <a:t> &lt; 1</a:t>
                </a:r>
                <a:endParaRPr lang="en-US" sz="800" dirty="0">
                  <a:solidFill>
                    <a:schemeClr val="bg1"/>
                  </a:solidFill>
                  <a:latin typeface="Arial" panose="020B0604020202020204" pitchFamily="34" charset="0"/>
                  <a:cs typeface="Arial" panose="020B0604020202020204" pitchFamily="34" charset="0"/>
                </a:endParaRPr>
              </a:p>
            </p:txBody>
          </p:sp>
        </mc:Choice>
        <mc:Fallback xmlns="">
          <p:sp>
            <p:nvSpPr>
              <p:cNvPr id="72" name="TextBox 71">
                <a:extLst>
                  <a:ext uri="{FF2B5EF4-FFF2-40B4-BE49-F238E27FC236}">
                    <a16:creationId xmlns:a16="http://schemas.microsoft.com/office/drawing/2014/main" id="{E838526C-0401-E2C0-1B0B-8AA1F03C16A5}"/>
                  </a:ext>
                </a:extLst>
              </p:cNvPr>
              <p:cNvSpPr txBox="1">
                <a:spLocks noRot="1" noChangeAspect="1" noMove="1" noResize="1" noEditPoints="1" noAdjustHandles="1" noChangeArrowheads="1" noChangeShapeType="1" noTextEdit="1"/>
              </p:cNvSpPr>
              <p:nvPr/>
            </p:nvSpPr>
            <p:spPr>
              <a:xfrm>
                <a:off x="5798219" y="4768222"/>
                <a:ext cx="221223" cy="123111"/>
              </a:xfrm>
              <a:prstGeom prst="rect">
                <a:avLst/>
              </a:prstGeom>
              <a:blipFill>
                <a:blip r:embed="rId19"/>
                <a:stretch>
                  <a:fillRect l="-16667" t="-20000" r="-22222" b="-60000"/>
                </a:stretch>
              </a:blipFill>
              <a:ln>
                <a:noFill/>
              </a:ln>
            </p:spPr>
            <p:txBody>
              <a:bodyPr/>
              <a:lstStyle/>
              <a:p>
                <a:r>
                  <a:rPr lang="en-US">
                    <a:noFill/>
                  </a:rPr>
                  <a:t> </a:t>
                </a:r>
              </a:p>
            </p:txBody>
          </p:sp>
        </mc:Fallback>
      </mc:AlternateContent>
      <p:sp>
        <p:nvSpPr>
          <p:cNvPr id="73" name="TextBox 72">
            <a:extLst>
              <a:ext uri="{FF2B5EF4-FFF2-40B4-BE49-F238E27FC236}">
                <a16:creationId xmlns:a16="http://schemas.microsoft.com/office/drawing/2014/main" id="{252380CB-6E60-A3C4-A607-90FDEDB2F382}"/>
              </a:ext>
            </a:extLst>
          </p:cNvPr>
          <p:cNvSpPr txBox="1"/>
          <p:nvPr/>
        </p:nvSpPr>
        <p:spPr>
          <a:xfrm>
            <a:off x="5268043" y="4575063"/>
            <a:ext cx="1466496" cy="123111"/>
          </a:xfrm>
          <a:prstGeom prst="rect">
            <a:avLst/>
          </a:prstGeom>
          <a:solidFill>
            <a:schemeClr val="tx1"/>
          </a:solidFill>
        </p:spPr>
        <p:txBody>
          <a:bodyPr wrap="square" lIns="0" tIns="0" rIns="0" bIns="0" rtlCol="0">
            <a:spAutoFit/>
          </a:bodyPr>
          <a:lstStyle/>
          <a:p>
            <a:pPr algn="ctr"/>
            <a:r>
              <a:rPr lang="en-US" sz="800" dirty="0">
                <a:solidFill>
                  <a:schemeClr val="bg1"/>
                </a:solidFill>
                <a:latin typeface="Arial" panose="020B0604020202020204" pitchFamily="34" charset="0"/>
                <a:cs typeface="Arial" panose="020B0604020202020204" pitchFamily="34" charset="0"/>
              </a:rPr>
              <a:t>population decline</a:t>
            </a:r>
          </a:p>
        </p:txBody>
      </p:sp>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F50D27A8-207D-C185-1A37-4A7046408344}"/>
                  </a:ext>
                </a:extLst>
              </p:cNvPr>
              <p:cNvSpPr txBox="1"/>
              <p:nvPr/>
            </p:nvSpPr>
            <p:spPr>
              <a:xfrm>
                <a:off x="5852250" y="5490765"/>
                <a:ext cx="221223" cy="123111"/>
              </a:xfrm>
              <a:prstGeom prst="rect">
                <a:avLst/>
              </a:prstGeom>
              <a:solidFill>
                <a:schemeClr val="tx1"/>
              </a:solidFill>
              <a:ln>
                <a:noFill/>
              </a:ln>
            </p:spPr>
            <p:txBody>
              <a:bodyPr wrap="square" lIns="0" tIns="0" rIns="0" bIns="0" rtlCol="0">
                <a:spAutoFit/>
              </a:bodyPr>
              <a:lstStyle/>
              <a:p>
                <a14:m>
                  <m:oMath xmlns:m="http://schemas.openxmlformats.org/officeDocument/2006/math">
                    <m:r>
                      <a:rPr lang="en-US" sz="800" b="1" i="1" smtClean="0">
                        <a:solidFill>
                          <a:schemeClr val="bg1"/>
                        </a:solidFill>
                        <a:latin typeface="Cambria Math" charset="0"/>
                      </a:rPr>
                      <m:t>𝝀</m:t>
                    </m:r>
                  </m:oMath>
                </a14:m>
                <a:r>
                  <a:rPr lang="en-US" sz="800" b="1" i="1" dirty="0">
                    <a:solidFill>
                      <a:schemeClr val="bg1"/>
                    </a:solidFill>
                  </a:rPr>
                  <a:t> &lt; 1</a:t>
                </a:r>
                <a:endParaRPr lang="en-US" sz="800" dirty="0">
                  <a:solidFill>
                    <a:schemeClr val="bg1"/>
                  </a:solidFill>
                  <a:latin typeface="Arial" panose="020B0604020202020204" pitchFamily="34" charset="0"/>
                  <a:cs typeface="Arial" panose="020B0604020202020204" pitchFamily="34" charset="0"/>
                </a:endParaRPr>
              </a:p>
            </p:txBody>
          </p:sp>
        </mc:Choice>
        <mc:Fallback xmlns="">
          <p:sp>
            <p:nvSpPr>
              <p:cNvPr id="74" name="TextBox 73">
                <a:extLst>
                  <a:ext uri="{FF2B5EF4-FFF2-40B4-BE49-F238E27FC236}">
                    <a16:creationId xmlns:a16="http://schemas.microsoft.com/office/drawing/2014/main" id="{F50D27A8-207D-C185-1A37-4A7046408344}"/>
                  </a:ext>
                </a:extLst>
              </p:cNvPr>
              <p:cNvSpPr txBox="1">
                <a:spLocks noRot="1" noChangeAspect="1" noMove="1" noResize="1" noEditPoints="1" noAdjustHandles="1" noChangeArrowheads="1" noChangeShapeType="1" noTextEdit="1"/>
              </p:cNvSpPr>
              <p:nvPr/>
            </p:nvSpPr>
            <p:spPr>
              <a:xfrm>
                <a:off x="5852250" y="5490765"/>
                <a:ext cx="221223" cy="123111"/>
              </a:xfrm>
              <a:prstGeom prst="rect">
                <a:avLst/>
              </a:prstGeom>
              <a:blipFill>
                <a:blip r:embed="rId20"/>
                <a:stretch>
                  <a:fillRect l="-15789" t="-18182" r="-15789" b="-45455"/>
                </a:stretch>
              </a:blipFill>
              <a:ln>
                <a:noFill/>
              </a:ln>
            </p:spPr>
            <p:txBody>
              <a:bodyPr/>
              <a:lstStyle/>
              <a:p>
                <a:r>
                  <a:rPr lang="en-US">
                    <a:noFill/>
                  </a:rPr>
                  <a:t> </a:t>
                </a:r>
              </a:p>
            </p:txBody>
          </p:sp>
        </mc:Fallback>
      </mc:AlternateContent>
      <p:sp>
        <p:nvSpPr>
          <p:cNvPr id="75" name="TextBox 74">
            <a:extLst>
              <a:ext uri="{FF2B5EF4-FFF2-40B4-BE49-F238E27FC236}">
                <a16:creationId xmlns:a16="http://schemas.microsoft.com/office/drawing/2014/main" id="{7A0B2E74-E430-7AC0-A91E-E9A436A9D243}"/>
              </a:ext>
            </a:extLst>
          </p:cNvPr>
          <p:cNvSpPr txBox="1"/>
          <p:nvPr/>
        </p:nvSpPr>
        <p:spPr>
          <a:xfrm>
            <a:off x="5322074" y="5297605"/>
            <a:ext cx="1346909" cy="123111"/>
          </a:xfrm>
          <a:prstGeom prst="rect">
            <a:avLst/>
          </a:prstGeom>
          <a:solidFill>
            <a:schemeClr val="tx1"/>
          </a:solidFill>
        </p:spPr>
        <p:txBody>
          <a:bodyPr wrap="square" lIns="0" tIns="0" rIns="0" bIns="0" rtlCol="0">
            <a:spAutoFit/>
          </a:bodyPr>
          <a:lstStyle/>
          <a:p>
            <a:pPr algn="ctr"/>
            <a:r>
              <a:rPr lang="en-US" sz="800" dirty="0">
                <a:solidFill>
                  <a:schemeClr val="bg1"/>
                </a:solidFill>
                <a:latin typeface="Arial" panose="020B0604020202020204" pitchFamily="34" charset="0"/>
                <a:cs typeface="Arial" panose="020B0604020202020204" pitchFamily="34" charset="0"/>
              </a:rPr>
              <a:t>population decline</a:t>
            </a:r>
          </a:p>
        </p:txBody>
      </p:sp>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DEAF7FAE-CD8E-CBA3-2E60-B7E22B318ED3}"/>
                  </a:ext>
                </a:extLst>
              </p:cNvPr>
              <p:cNvSpPr txBox="1"/>
              <p:nvPr/>
            </p:nvSpPr>
            <p:spPr>
              <a:xfrm>
                <a:off x="5784634" y="6207511"/>
                <a:ext cx="232329" cy="123111"/>
              </a:xfrm>
              <a:prstGeom prst="rect">
                <a:avLst/>
              </a:prstGeom>
              <a:solidFill>
                <a:schemeClr val="tx1"/>
              </a:solidFill>
              <a:ln>
                <a:noFill/>
              </a:ln>
            </p:spPr>
            <p:txBody>
              <a:bodyPr wrap="square" lIns="0" tIns="0" rIns="0" bIns="0" rtlCol="0">
                <a:spAutoFit/>
              </a:bodyPr>
              <a:lstStyle/>
              <a:p>
                <a14:m>
                  <m:oMath xmlns:m="http://schemas.openxmlformats.org/officeDocument/2006/math">
                    <m:r>
                      <a:rPr lang="en-US" sz="800" b="1" i="1" smtClean="0">
                        <a:solidFill>
                          <a:schemeClr val="bg1"/>
                        </a:solidFill>
                        <a:latin typeface="Cambria Math" charset="0"/>
                      </a:rPr>
                      <m:t>𝝀</m:t>
                    </m:r>
                  </m:oMath>
                </a14:m>
                <a:r>
                  <a:rPr lang="en-US" sz="800" b="1" i="1" dirty="0">
                    <a:solidFill>
                      <a:schemeClr val="bg1"/>
                    </a:solidFill>
                  </a:rPr>
                  <a:t> &lt; 1</a:t>
                </a:r>
                <a:endParaRPr lang="en-US" sz="800" dirty="0">
                  <a:solidFill>
                    <a:schemeClr val="bg1"/>
                  </a:solidFill>
                  <a:latin typeface="Arial" panose="020B0604020202020204" pitchFamily="34" charset="0"/>
                  <a:cs typeface="Arial" panose="020B0604020202020204" pitchFamily="34" charset="0"/>
                </a:endParaRPr>
              </a:p>
            </p:txBody>
          </p:sp>
        </mc:Choice>
        <mc:Fallback xmlns="">
          <p:sp>
            <p:nvSpPr>
              <p:cNvPr id="76" name="TextBox 75">
                <a:extLst>
                  <a:ext uri="{FF2B5EF4-FFF2-40B4-BE49-F238E27FC236}">
                    <a16:creationId xmlns:a16="http://schemas.microsoft.com/office/drawing/2014/main" id="{DEAF7FAE-CD8E-CBA3-2E60-B7E22B318ED3}"/>
                  </a:ext>
                </a:extLst>
              </p:cNvPr>
              <p:cNvSpPr txBox="1">
                <a:spLocks noRot="1" noChangeAspect="1" noMove="1" noResize="1" noEditPoints="1" noAdjustHandles="1" noChangeArrowheads="1" noChangeShapeType="1" noTextEdit="1"/>
              </p:cNvSpPr>
              <p:nvPr/>
            </p:nvSpPr>
            <p:spPr>
              <a:xfrm>
                <a:off x="5784634" y="6207511"/>
                <a:ext cx="232329" cy="123111"/>
              </a:xfrm>
              <a:prstGeom prst="rect">
                <a:avLst/>
              </a:prstGeom>
              <a:blipFill>
                <a:blip r:embed="rId21"/>
                <a:stretch>
                  <a:fillRect l="-15789" t="-9091" r="-15789" b="-54545"/>
                </a:stretch>
              </a:blipFill>
              <a:ln>
                <a:noFill/>
              </a:ln>
            </p:spPr>
            <p:txBody>
              <a:bodyPr/>
              <a:lstStyle/>
              <a:p>
                <a:r>
                  <a:rPr lang="en-US">
                    <a:noFill/>
                  </a:rPr>
                  <a:t> </a:t>
                </a:r>
              </a:p>
            </p:txBody>
          </p:sp>
        </mc:Fallback>
      </mc:AlternateContent>
      <p:sp>
        <p:nvSpPr>
          <p:cNvPr id="77" name="TextBox 76">
            <a:extLst>
              <a:ext uri="{FF2B5EF4-FFF2-40B4-BE49-F238E27FC236}">
                <a16:creationId xmlns:a16="http://schemas.microsoft.com/office/drawing/2014/main" id="{E0C33F08-4356-2361-F223-192C4587FFEA}"/>
              </a:ext>
            </a:extLst>
          </p:cNvPr>
          <p:cNvSpPr txBox="1"/>
          <p:nvPr/>
        </p:nvSpPr>
        <p:spPr>
          <a:xfrm>
            <a:off x="5254458" y="6014351"/>
            <a:ext cx="1414525" cy="123111"/>
          </a:xfrm>
          <a:prstGeom prst="rect">
            <a:avLst/>
          </a:prstGeom>
          <a:solidFill>
            <a:schemeClr val="tx1"/>
          </a:solidFill>
        </p:spPr>
        <p:txBody>
          <a:bodyPr wrap="square" lIns="0" tIns="0" rIns="0" bIns="0" rtlCol="0">
            <a:spAutoFit/>
          </a:bodyPr>
          <a:lstStyle/>
          <a:p>
            <a:pPr algn="ctr"/>
            <a:r>
              <a:rPr lang="en-US" sz="800" dirty="0">
                <a:solidFill>
                  <a:schemeClr val="bg1"/>
                </a:solidFill>
                <a:latin typeface="Arial" panose="020B0604020202020204" pitchFamily="34" charset="0"/>
                <a:cs typeface="Arial" panose="020B0604020202020204" pitchFamily="34" charset="0"/>
              </a:rPr>
              <a:t>population decline</a:t>
            </a:r>
          </a:p>
        </p:txBody>
      </p: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4EE769D0-B0B3-3861-D00B-7D84C4132915}"/>
                  </a:ext>
                </a:extLst>
              </p:cNvPr>
              <p:cNvSpPr txBox="1"/>
              <p:nvPr/>
            </p:nvSpPr>
            <p:spPr>
              <a:xfrm>
                <a:off x="1700739" y="2499739"/>
                <a:ext cx="231068" cy="123111"/>
              </a:xfrm>
              <a:prstGeom prst="rect">
                <a:avLst/>
              </a:prstGeom>
              <a:noFill/>
              <a:ln>
                <a:noFill/>
              </a:ln>
            </p:spPr>
            <p:txBody>
              <a:bodyPr wrap="square" lIns="0" tIns="0" rIns="0" bIns="0" rtlCol="0">
                <a:spAutoFit/>
              </a:bodyPr>
              <a:lstStyle/>
              <a:p>
                <a14:m>
                  <m:oMath xmlns:m="http://schemas.openxmlformats.org/officeDocument/2006/math">
                    <m:r>
                      <a:rPr lang="en-US" sz="800" b="1" i="1" smtClean="0">
                        <a:solidFill>
                          <a:schemeClr val="tx1"/>
                        </a:solidFill>
                        <a:latin typeface="Cambria Math" charset="0"/>
                      </a:rPr>
                      <m:t>𝝀</m:t>
                    </m:r>
                  </m:oMath>
                </a14:m>
                <a:r>
                  <a:rPr lang="en-US" sz="800" b="1" i="1" dirty="0">
                    <a:solidFill>
                      <a:schemeClr val="tx1"/>
                    </a:solidFill>
                  </a:rPr>
                  <a:t> &gt; 1</a:t>
                </a:r>
                <a:endParaRPr lang="en-US" sz="800" dirty="0">
                  <a:solidFill>
                    <a:schemeClr val="tx1"/>
                  </a:solidFill>
                  <a:latin typeface="Arial" panose="020B0604020202020204" pitchFamily="34" charset="0"/>
                  <a:cs typeface="Arial" panose="020B0604020202020204" pitchFamily="34" charset="0"/>
                </a:endParaRPr>
              </a:p>
            </p:txBody>
          </p:sp>
        </mc:Choice>
        <mc:Fallback xmlns="">
          <p:sp>
            <p:nvSpPr>
              <p:cNvPr id="78" name="TextBox 77">
                <a:extLst>
                  <a:ext uri="{FF2B5EF4-FFF2-40B4-BE49-F238E27FC236}">
                    <a16:creationId xmlns:a16="http://schemas.microsoft.com/office/drawing/2014/main" id="{4EE769D0-B0B3-3861-D00B-7D84C4132915}"/>
                  </a:ext>
                </a:extLst>
              </p:cNvPr>
              <p:cNvSpPr txBox="1">
                <a:spLocks noRot="1" noChangeAspect="1" noMove="1" noResize="1" noEditPoints="1" noAdjustHandles="1" noChangeArrowheads="1" noChangeShapeType="1" noTextEdit="1"/>
              </p:cNvSpPr>
              <p:nvPr/>
            </p:nvSpPr>
            <p:spPr>
              <a:xfrm>
                <a:off x="1700739" y="2499739"/>
                <a:ext cx="231068" cy="123111"/>
              </a:xfrm>
              <a:prstGeom prst="rect">
                <a:avLst/>
              </a:prstGeom>
              <a:blipFill>
                <a:blip r:embed="rId22"/>
                <a:stretch>
                  <a:fillRect l="-15000" t="-18182" r="-15000" b="-54545"/>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E66A82D7-1BB6-E467-3FF5-B1B4D4669AF6}"/>
                  </a:ext>
                </a:extLst>
              </p:cNvPr>
              <p:cNvSpPr txBox="1"/>
              <p:nvPr/>
            </p:nvSpPr>
            <p:spPr>
              <a:xfrm>
                <a:off x="1695333" y="3252524"/>
                <a:ext cx="231068" cy="123111"/>
              </a:xfrm>
              <a:prstGeom prst="rect">
                <a:avLst/>
              </a:prstGeom>
              <a:noFill/>
              <a:ln>
                <a:noFill/>
              </a:ln>
            </p:spPr>
            <p:txBody>
              <a:bodyPr wrap="square" lIns="0" tIns="0" rIns="0" bIns="0" rtlCol="0">
                <a:spAutoFit/>
              </a:bodyPr>
              <a:lstStyle/>
              <a:p>
                <a14:m>
                  <m:oMath xmlns:m="http://schemas.openxmlformats.org/officeDocument/2006/math">
                    <m:r>
                      <a:rPr lang="en-US" sz="800" b="1" i="1" smtClean="0">
                        <a:solidFill>
                          <a:schemeClr val="tx1"/>
                        </a:solidFill>
                        <a:latin typeface="Cambria Math" charset="0"/>
                      </a:rPr>
                      <m:t>𝝀</m:t>
                    </m:r>
                  </m:oMath>
                </a14:m>
                <a:r>
                  <a:rPr lang="en-US" sz="800" b="1" i="1" dirty="0">
                    <a:solidFill>
                      <a:schemeClr val="tx1"/>
                    </a:solidFill>
                  </a:rPr>
                  <a:t> &gt; 1</a:t>
                </a:r>
                <a:endParaRPr lang="en-US" sz="800" dirty="0">
                  <a:solidFill>
                    <a:schemeClr val="tx1"/>
                  </a:solidFill>
                  <a:latin typeface="Arial" panose="020B0604020202020204" pitchFamily="34" charset="0"/>
                  <a:cs typeface="Arial" panose="020B0604020202020204" pitchFamily="34" charset="0"/>
                </a:endParaRPr>
              </a:p>
            </p:txBody>
          </p:sp>
        </mc:Choice>
        <mc:Fallback xmlns="">
          <p:sp>
            <p:nvSpPr>
              <p:cNvPr id="79" name="TextBox 78">
                <a:extLst>
                  <a:ext uri="{FF2B5EF4-FFF2-40B4-BE49-F238E27FC236}">
                    <a16:creationId xmlns:a16="http://schemas.microsoft.com/office/drawing/2014/main" id="{E66A82D7-1BB6-E467-3FF5-B1B4D4669AF6}"/>
                  </a:ext>
                </a:extLst>
              </p:cNvPr>
              <p:cNvSpPr txBox="1">
                <a:spLocks noRot="1" noChangeAspect="1" noMove="1" noResize="1" noEditPoints="1" noAdjustHandles="1" noChangeArrowheads="1" noChangeShapeType="1" noTextEdit="1"/>
              </p:cNvSpPr>
              <p:nvPr/>
            </p:nvSpPr>
            <p:spPr>
              <a:xfrm>
                <a:off x="1695333" y="3252524"/>
                <a:ext cx="231068" cy="123111"/>
              </a:xfrm>
              <a:prstGeom prst="rect">
                <a:avLst/>
              </a:prstGeom>
              <a:blipFill>
                <a:blip r:embed="rId15"/>
                <a:stretch>
                  <a:fillRect l="-15789" t="-20000" r="-15789" b="-60000"/>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E800FC32-0BCB-2187-0BCC-F47890310147}"/>
                  </a:ext>
                </a:extLst>
              </p:cNvPr>
              <p:cNvSpPr txBox="1"/>
              <p:nvPr/>
            </p:nvSpPr>
            <p:spPr>
              <a:xfrm>
                <a:off x="1861788" y="3975517"/>
                <a:ext cx="231068" cy="123111"/>
              </a:xfrm>
              <a:prstGeom prst="rect">
                <a:avLst/>
              </a:prstGeom>
              <a:noFill/>
              <a:ln>
                <a:noFill/>
              </a:ln>
            </p:spPr>
            <p:txBody>
              <a:bodyPr wrap="square" lIns="0" tIns="0" rIns="0" bIns="0" rtlCol="0">
                <a:spAutoFit/>
              </a:bodyPr>
              <a:lstStyle/>
              <a:p>
                <a14:m>
                  <m:oMath xmlns:m="http://schemas.openxmlformats.org/officeDocument/2006/math">
                    <m:r>
                      <a:rPr lang="en-US" sz="800" b="1" i="1" smtClean="0">
                        <a:solidFill>
                          <a:schemeClr val="tx1"/>
                        </a:solidFill>
                        <a:latin typeface="Cambria Math" charset="0"/>
                      </a:rPr>
                      <m:t>𝝀</m:t>
                    </m:r>
                  </m:oMath>
                </a14:m>
                <a:r>
                  <a:rPr lang="en-US" sz="800" b="1" i="1" dirty="0">
                    <a:solidFill>
                      <a:schemeClr val="tx1"/>
                    </a:solidFill>
                  </a:rPr>
                  <a:t> &gt; 1</a:t>
                </a:r>
                <a:endParaRPr lang="en-US" sz="800" dirty="0">
                  <a:solidFill>
                    <a:schemeClr val="tx1"/>
                  </a:solidFill>
                  <a:latin typeface="Arial" panose="020B0604020202020204" pitchFamily="34" charset="0"/>
                  <a:cs typeface="Arial" panose="020B0604020202020204" pitchFamily="34" charset="0"/>
                </a:endParaRPr>
              </a:p>
            </p:txBody>
          </p:sp>
        </mc:Choice>
        <mc:Fallback xmlns="">
          <p:sp>
            <p:nvSpPr>
              <p:cNvPr id="80" name="TextBox 79">
                <a:extLst>
                  <a:ext uri="{FF2B5EF4-FFF2-40B4-BE49-F238E27FC236}">
                    <a16:creationId xmlns:a16="http://schemas.microsoft.com/office/drawing/2014/main" id="{E800FC32-0BCB-2187-0BCC-F47890310147}"/>
                  </a:ext>
                </a:extLst>
              </p:cNvPr>
              <p:cNvSpPr txBox="1">
                <a:spLocks noRot="1" noChangeAspect="1" noMove="1" noResize="1" noEditPoints="1" noAdjustHandles="1" noChangeArrowheads="1" noChangeShapeType="1" noTextEdit="1"/>
              </p:cNvSpPr>
              <p:nvPr/>
            </p:nvSpPr>
            <p:spPr>
              <a:xfrm>
                <a:off x="1861788" y="3975517"/>
                <a:ext cx="231068" cy="123111"/>
              </a:xfrm>
              <a:prstGeom prst="rect">
                <a:avLst/>
              </a:prstGeom>
              <a:blipFill>
                <a:blip r:embed="rId23"/>
                <a:stretch>
                  <a:fillRect l="-15789" t="-9091" r="-15789" b="-54545"/>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E523A954-2178-0C33-C3DA-B658E676D769}"/>
                  </a:ext>
                </a:extLst>
              </p:cNvPr>
              <p:cNvSpPr txBox="1"/>
              <p:nvPr/>
            </p:nvSpPr>
            <p:spPr>
              <a:xfrm>
                <a:off x="1669091" y="4726272"/>
                <a:ext cx="231068" cy="123111"/>
              </a:xfrm>
              <a:prstGeom prst="rect">
                <a:avLst/>
              </a:prstGeom>
              <a:noFill/>
              <a:ln>
                <a:noFill/>
              </a:ln>
            </p:spPr>
            <p:txBody>
              <a:bodyPr wrap="square" lIns="0" tIns="0" rIns="0" bIns="0" rtlCol="0">
                <a:spAutoFit/>
              </a:bodyPr>
              <a:lstStyle/>
              <a:p>
                <a14:m>
                  <m:oMath xmlns:m="http://schemas.openxmlformats.org/officeDocument/2006/math">
                    <m:r>
                      <a:rPr lang="en-US" sz="800" b="1" i="1" smtClean="0">
                        <a:solidFill>
                          <a:schemeClr val="tx1"/>
                        </a:solidFill>
                        <a:latin typeface="Cambria Math" charset="0"/>
                      </a:rPr>
                      <m:t>𝝀</m:t>
                    </m:r>
                  </m:oMath>
                </a14:m>
                <a:r>
                  <a:rPr lang="en-US" sz="800" b="1" i="1" dirty="0">
                    <a:solidFill>
                      <a:schemeClr val="tx1"/>
                    </a:solidFill>
                  </a:rPr>
                  <a:t> &gt; 1</a:t>
                </a:r>
                <a:endParaRPr lang="en-US" sz="800" dirty="0">
                  <a:solidFill>
                    <a:schemeClr val="tx1"/>
                  </a:solidFill>
                  <a:latin typeface="Arial" panose="020B0604020202020204" pitchFamily="34" charset="0"/>
                  <a:cs typeface="Arial" panose="020B0604020202020204" pitchFamily="34" charset="0"/>
                </a:endParaRPr>
              </a:p>
            </p:txBody>
          </p:sp>
        </mc:Choice>
        <mc:Fallback xmlns="">
          <p:sp>
            <p:nvSpPr>
              <p:cNvPr id="81" name="TextBox 80">
                <a:extLst>
                  <a:ext uri="{FF2B5EF4-FFF2-40B4-BE49-F238E27FC236}">
                    <a16:creationId xmlns:a16="http://schemas.microsoft.com/office/drawing/2014/main" id="{E523A954-2178-0C33-C3DA-B658E676D769}"/>
                  </a:ext>
                </a:extLst>
              </p:cNvPr>
              <p:cNvSpPr txBox="1">
                <a:spLocks noRot="1" noChangeAspect="1" noMove="1" noResize="1" noEditPoints="1" noAdjustHandles="1" noChangeArrowheads="1" noChangeShapeType="1" noTextEdit="1"/>
              </p:cNvSpPr>
              <p:nvPr/>
            </p:nvSpPr>
            <p:spPr>
              <a:xfrm>
                <a:off x="1669091" y="4726272"/>
                <a:ext cx="231068" cy="123111"/>
              </a:xfrm>
              <a:prstGeom prst="rect">
                <a:avLst/>
              </a:prstGeom>
              <a:blipFill>
                <a:blip r:embed="rId15"/>
                <a:stretch>
                  <a:fillRect l="-15789" t="-18182" r="-15789" b="-45455"/>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C511DF5E-B389-4503-1DC2-3E1F6401F99A}"/>
                  </a:ext>
                </a:extLst>
              </p:cNvPr>
              <p:cNvSpPr txBox="1"/>
              <p:nvPr/>
            </p:nvSpPr>
            <p:spPr>
              <a:xfrm>
                <a:off x="1893958" y="5421540"/>
                <a:ext cx="231068" cy="123111"/>
              </a:xfrm>
              <a:prstGeom prst="rect">
                <a:avLst/>
              </a:prstGeom>
              <a:noFill/>
              <a:ln>
                <a:noFill/>
              </a:ln>
            </p:spPr>
            <p:txBody>
              <a:bodyPr wrap="square" lIns="0" tIns="0" rIns="0" bIns="0" rtlCol="0">
                <a:spAutoFit/>
              </a:bodyPr>
              <a:lstStyle/>
              <a:p>
                <a14:m>
                  <m:oMath xmlns:m="http://schemas.openxmlformats.org/officeDocument/2006/math">
                    <m:r>
                      <a:rPr lang="en-US" sz="800" b="1" i="1" smtClean="0">
                        <a:solidFill>
                          <a:schemeClr val="tx1"/>
                        </a:solidFill>
                        <a:latin typeface="Cambria Math" charset="0"/>
                      </a:rPr>
                      <m:t>𝝀</m:t>
                    </m:r>
                  </m:oMath>
                </a14:m>
                <a:r>
                  <a:rPr lang="en-US" sz="800" b="1" i="1" dirty="0">
                    <a:solidFill>
                      <a:schemeClr val="tx1"/>
                    </a:solidFill>
                  </a:rPr>
                  <a:t> &gt; 1</a:t>
                </a:r>
                <a:endParaRPr lang="en-US" sz="800" dirty="0">
                  <a:solidFill>
                    <a:schemeClr val="tx1"/>
                  </a:solidFill>
                  <a:latin typeface="Arial" panose="020B0604020202020204" pitchFamily="34" charset="0"/>
                  <a:cs typeface="Arial" panose="020B0604020202020204" pitchFamily="34" charset="0"/>
                </a:endParaRPr>
              </a:p>
            </p:txBody>
          </p:sp>
        </mc:Choice>
        <mc:Fallback xmlns="">
          <p:sp>
            <p:nvSpPr>
              <p:cNvPr id="82" name="TextBox 81">
                <a:extLst>
                  <a:ext uri="{FF2B5EF4-FFF2-40B4-BE49-F238E27FC236}">
                    <a16:creationId xmlns:a16="http://schemas.microsoft.com/office/drawing/2014/main" id="{C511DF5E-B389-4503-1DC2-3E1F6401F99A}"/>
                  </a:ext>
                </a:extLst>
              </p:cNvPr>
              <p:cNvSpPr txBox="1">
                <a:spLocks noRot="1" noChangeAspect="1" noMove="1" noResize="1" noEditPoints="1" noAdjustHandles="1" noChangeArrowheads="1" noChangeShapeType="1" noTextEdit="1"/>
              </p:cNvSpPr>
              <p:nvPr/>
            </p:nvSpPr>
            <p:spPr>
              <a:xfrm>
                <a:off x="1893958" y="5421540"/>
                <a:ext cx="231068" cy="123111"/>
              </a:xfrm>
              <a:prstGeom prst="rect">
                <a:avLst/>
              </a:prstGeom>
              <a:blipFill>
                <a:blip r:embed="rId24"/>
                <a:stretch>
                  <a:fillRect l="-21053" t="-9091" r="-15789" b="-54545"/>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03DF83A3-98DC-2850-54B1-D1CA150ACD12}"/>
                  </a:ext>
                </a:extLst>
              </p:cNvPr>
              <p:cNvSpPr txBox="1"/>
              <p:nvPr/>
            </p:nvSpPr>
            <p:spPr>
              <a:xfrm>
                <a:off x="1689006" y="6132074"/>
                <a:ext cx="231068" cy="123111"/>
              </a:xfrm>
              <a:prstGeom prst="rect">
                <a:avLst/>
              </a:prstGeom>
              <a:noFill/>
              <a:ln>
                <a:noFill/>
              </a:ln>
            </p:spPr>
            <p:txBody>
              <a:bodyPr wrap="square" lIns="0" tIns="0" rIns="0" bIns="0" rtlCol="0">
                <a:spAutoFit/>
              </a:bodyPr>
              <a:lstStyle/>
              <a:p>
                <a14:m>
                  <m:oMath xmlns:m="http://schemas.openxmlformats.org/officeDocument/2006/math">
                    <m:r>
                      <a:rPr lang="en-US" sz="800" b="1" i="1" smtClean="0">
                        <a:solidFill>
                          <a:schemeClr val="tx1"/>
                        </a:solidFill>
                        <a:latin typeface="Cambria Math" charset="0"/>
                      </a:rPr>
                      <m:t>𝝀</m:t>
                    </m:r>
                  </m:oMath>
                </a14:m>
                <a:r>
                  <a:rPr lang="en-US" sz="800" b="1" i="1" dirty="0">
                    <a:solidFill>
                      <a:schemeClr val="tx1"/>
                    </a:solidFill>
                  </a:rPr>
                  <a:t> &gt; 1</a:t>
                </a:r>
                <a:endParaRPr lang="en-US" sz="800" dirty="0">
                  <a:solidFill>
                    <a:schemeClr val="tx1"/>
                  </a:solidFill>
                  <a:latin typeface="Arial" panose="020B0604020202020204" pitchFamily="34" charset="0"/>
                  <a:cs typeface="Arial" panose="020B0604020202020204" pitchFamily="34" charset="0"/>
                </a:endParaRPr>
              </a:p>
            </p:txBody>
          </p:sp>
        </mc:Choice>
        <mc:Fallback xmlns="">
          <p:sp>
            <p:nvSpPr>
              <p:cNvPr id="83" name="TextBox 82">
                <a:extLst>
                  <a:ext uri="{FF2B5EF4-FFF2-40B4-BE49-F238E27FC236}">
                    <a16:creationId xmlns:a16="http://schemas.microsoft.com/office/drawing/2014/main" id="{03DF83A3-98DC-2850-54B1-D1CA150ACD12}"/>
                  </a:ext>
                </a:extLst>
              </p:cNvPr>
              <p:cNvSpPr txBox="1">
                <a:spLocks noRot="1" noChangeAspect="1" noMove="1" noResize="1" noEditPoints="1" noAdjustHandles="1" noChangeArrowheads="1" noChangeShapeType="1" noTextEdit="1"/>
              </p:cNvSpPr>
              <p:nvPr/>
            </p:nvSpPr>
            <p:spPr>
              <a:xfrm>
                <a:off x="1689006" y="6132074"/>
                <a:ext cx="231068" cy="123111"/>
              </a:xfrm>
              <a:prstGeom prst="rect">
                <a:avLst/>
              </a:prstGeom>
              <a:blipFill>
                <a:blip r:embed="rId25"/>
                <a:stretch>
                  <a:fillRect l="-15000" t="-18182" r="-15000" b="-54545"/>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5909969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49F32-783B-5969-8B00-AE29F758F9EA}"/>
              </a:ext>
            </a:extLst>
          </p:cNvPr>
          <p:cNvSpPr>
            <a:spLocks noGrp="1"/>
          </p:cNvSpPr>
          <p:nvPr>
            <p:ph type="title"/>
          </p:nvPr>
        </p:nvSpPr>
        <p:spPr>
          <a:xfrm>
            <a:off x="838200" y="365125"/>
            <a:ext cx="6632643" cy="1325563"/>
          </a:xfrm>
        </p:spPr>
        <p:txBody>
          <a:bodyPr>
            <a:normAutofit/>
          </a:bodyPr>
          <a:lstStyle/>
          <a:p>
            <a:r>
              <a:rPr lang="en-US" dirty="0"/>
              <a:t>Modeling demographic complexity</a:t>
            </a:r>
          </a:p>
        </p:txBody>
      </p:sp>
      <p:sp>
        <p:nvSpPr>
          <p:cNvPr id="10" name="Rectangle 9">
            <a:extLst>
              <a:ext uri="{FF2B5EF4-FFF2-40B4-BE49-F238E27FC236}">
                <a16:creationId xmlns:a16="http://schemas.microsoft.com/office/drawing/2014/main" id="{BF02E913-B0C4-60C0-7132-F312D14CFBF0}"/>
              </a:ext>
            </a:extLst>
          </p:cNvPr>
          <p:cNvSpPr/>
          <p:nvPr/>
        </p:nvSpPr>
        <p:spPr>
          <a:xfrm>
            <a:off x="7003851" y="120607"/>
            <a:ext cx="5311833" cy="2031325"/>
          </a:xfrm>
          <a:prstGeom prst="rect">
            <a:avLst/>
          </a:prstGeom>
        </p:spPr>
        <p:txBody>
          <a:bodyPr wrap="square">
            <a:spAutoFit/>
          </a:bodyPr>
          <a:lstStyle/>
          <a:p>
            <a:pPr algn="ctr"/>
            <a:r>
              <a:rPr lang="en-US" b="1" dirty="0">
                <a:solidFill>
                  <a:srgbClr val="C00000"/>
                </a:solidFill>
                <a:effectLst/>
                <a:latin typeface="Helvetica Light" panose="020B0403020202020204" pitchFamily="34" charset="0"/>
              </a:rPr>
              <a:t>1. Populations are divided into compartments</a:t>
            </a:r>
          </a:p>
          <a:p>
            <a:pPr algn="ctr"/>
            <a:r>
              <a:rPr lang="en-US" dirty="0">
                <a:effectLst/>
                <a:latin typeface="Helvetica Light" panose="020B0403020202020204" pitchFamily="34" charset="0"/>
              </a:rPr>
              <a:t>2.</a:t>
            </a:r>
            <a:r>
              <a:rPr lang="en-US" dirty="0">
                <a:latin typeface="Helvetica Light" panose="020B0403020202020204" pitchFamily="34" charset="0"/>
              </a:rPr>
              <a:t> Individuals within a compartment are homogenously mixed</a:t>
            </a:r>
            <a:r>
              <a:rPr lang="en-US" dirty="0">
                <a:effectLst/>
                <a:latin typeface="Helvetica Light" panose="020B0403020202020204" pitchFamily="34" charset="0"/>
              </a:rPr>
              <a:t> </a:t>
            </a:r>
          </a:p>
          <a:p>
            <a:pPr algn="ctr"/>
            <a:r>
              <a:rPr lang="en-US" dirty="0">
                <a:latin typeface="Helvetica Light" panose="020B0403020202020204" pitchFamily="34" charset="0"/>
              </a:rPr>
              <a:t>3. </a:t>
            </a:r>
            <a:r>
              <a:rPr lang="en-US" dirty="0">
                <a:effectLst/>
                <a:latin typeface="Helvetica Light" panose="020B0403020202020204" pitchFamily="34" charset="0"/>
              </a:rPr>
              <a:t>Compartments and transition rates are </a:t>
            </a:r>
          </a:p>
          <a:p>
            <a:pPr algn="ctr"/>
            <a:r>
              <a:rPr lang="en-US" dirty="0">
                <a:effectLst/>
                <a:latin typeface="Helvetica Light" panose="020B0403020202020204" pitchFamily="34" charset="0"/>
              </a:rPr>
              <a:t>determined by biological systems</a:t>
            </a:r>
          </a:p>
          <a:p>
            <a:pPr algn="ctr"/>
            <a:r>
              <a:rPr lang="en-US" dirty="0">
                <a:effectLst/>
                <a:latin typeface="Helvetica Light" panose="020B0403020202020204" pitchFamily="34" charset="0"/>
              </a:rPr>
              <a:t>4. Rates of transferring between compartments </a:t>
            </a:r>
          </a:p>
          <a:p>
            <a:pPr algn="ctr"/>
            <a:r>
              <a:rPr lang="en-US" dirty="0">
                <a:effectLst/>
                <a:latin typeface="Helvetica Light" panose="020B0403020202020204" pitchFamily="34" charset="0"/>
              </a:rPr>
              <a:t>are expressed mathematically </a:t>
            </a:r>
          </a:p>
        </p:txBody>
      </p:sp>
      <p:grpSp>
        <p:nvGrpSpPr>
          <p:cNvPr id="19" name="Group 18">
            <a:extLst>
              <a:ext uri="{FF2B5EF4-FFF2-40B4-BE49-F238E27FC236}">
                <a16:creationId xmlns:a16="http://schemas.microsoft.com/office/drawing/2014/main" id="{3247E1F4-C226-FC66-F1B5-3134D4AE7979}"/>
              </a:ext>
            </a:extLst>
          </p:cNvPr>
          <p:cNvGrpSpPr/>
          <p:nvPr/>
        </p:nvGrpSpPr>
        <p:grpSpPr>
          <a:xfrm>
            <a:off x="7141166" y="2396450"/>
            <a:ext cx="2723745" cy="2705673"/>
            <a:chOff x="1122122" y="2071419"/>
            <a:chExt cx="2890433" cy="3011819"/>
          </a:xfrm>
        </p:grpSpPr>
        <p:pic>
          <p:nvPicPr>
            <p:cNvPr id="20" name="Picture 19">
              <a:extLst>
                <a:ext uri="{FF2B5EF4-FFF2-40B4-BE49-F238E27FC236}">
                  <a16:creationId xmlns:a16="http://schemas.microsoft.com/office/drawing/2014/main" id="{59F58861-8B3F-4454-4259-D48A5622A024}"/>
                </a:ext>
              </a:extLst>
            </p:cNvPr>
            <p:cNvPicPr>
              <a:picLocks noChangeAspect="1"/>
            </p:cNvPicPr>
            <p:nvPr/>
          </p:nvPicPr>
          <p:blipFill rotWithShape="1">
            <a:blip r:embed="rId3"/>
            <a:srcRect l="8092" t="11035" r="10983"/>
            <a:stretch/>
          </p:blipFill>
          <p:spPr>
            <a:xfrm>
              <a:off x="1122122" y="2071419"/>
              <a:ext cx="2890433" cy="3011819"/>
            </a:xfrm>
            <a:prstGeom prst="rect">
              <a:avLst/>
            </a:prstGeom>
          </p:spPr>
        </p:pic>
        <p:sp>
          <p:nvSpPr>
            <p:cNvPr id="21" name="Freeform 20">
              <a:extLst>
                <a:ext uri="{FF2B5EF4-FFF2-40B4-BE49-F238E27FC236}">
                  <a16:creationId xmlns:a16="http://schemas.microsoft.com/office/drawing/2014/main" id="{0AA6E91A-06BC-7142-3488-EFBFB4B98D1C}"/>
                </a:ext>
              </a:extLst>
            </p:cNvPr>
            <p:cNvSpPr/>
            <p:nvPr/>
          </p:nvSpPr>
          <p:spPr>
            <a:xfrm>
              <a:off x="3459304" y="3968424"/>
              <a:ext cx="274681" cy="505992"/>
            </a:xfrm>
            <a:custGeom>
              <a:avLst/>
              <a:gdLst>
                <a:gd name="connsiteX0" fmla="*/ 43370 w 274681"/>
                <a:gd name="connsiteY0" fmla="*/ 187940 h 505992"/>
                <a:gd name="connsiteX1" fmla="*/ 43370 w 274681"/>
                <a:gd name="connsiteY1" fmla="*/ 187940 h 505992"/>
                <a:gd name="connsiteX2" fmla="*/ 46985 w 274681"/>
                <a:gd name="connsiteY2" fmla="*/ 281910 h 505992"/>
                <a:gd name="connsiteX3" fmla="*/ 43370 w 274681"/>
                <a:gd name="connsiteY3" fmla="*/ 339737 h 505992"/>
                <a:gd name="connsiteX4" fmla="*/ 39756 w 274681"/>
                <a:gd name="connsiteY4" fmla="*/ 350580 h 505992"/>
                <a:gd name="connsiteX5" fmla="*/ 28913 w 274681"/>
                <a:gd name="connsiteY5" fmla="*/ 357808 h 505992"/>
                <a:gd name="connsiteX6" fmla="*/ 14456 w 274681"/>
                <a:gd name="connsiteY6" fmla="*/ 372265 h 505992"/>
                <a:gd name="connsiteX7" fmla="*/ 10842 w 274681"/>
                <a:gd name="connsiteY7" fmla="*/ 383108 h 505992"/>
                <a:gd name="connsiteX8" fmla="*/ 0 w 274681"/>
                <a:gd name="connsiteY8" fmla="*/ 404793 h 505992"/>
                <a:gd name="connsiteX9" fmla="*/ 10842 w 274681"/>
                <a:gd name="connsiteY9" fmla="*/ 455393 h 505992"/>
                <a:gd name="connsiteX10" fmla="*/ 18071 w 274681"/>
                <a:gd name="connsiteY10" fmla="*/ 462621 h 505992"/>
                <a:gd name="connsiteX11" fmla="*/ 32528 w 274681"/>
                <a:gd name="connsiteY11" fmla="*/ 491535 h 505992"/>
                <a:gd name="connsiteX12" fmla="*/ 54213 w 274681"/>
                <a:gd name="connsiteY12" fmla="*/ 505992 h 505992"/>
                <a:gd name="connsiteX13" fmla="*/ 104812 w 274681"/>
                <a:gd name="connsiteY13" fmla="*/ 502378 h 505992"/>
                <a:gd name="connsiteX14" fmla="*/ 119269 w 274681"/>
                <a:gd name="connsiteY14" fmla="*/ 484306 h 505992"/>
                <a:gd name="connsiteX15" fmla="*/ 130112 w 274681"/>
                <a:gd name="connsiteY15" fmla="*/ 480692 h 505992"/>
                <a:gd name="connsiteX16" fmla="*/ 144569 w 274681"/>
                <a:gd name="connsiteY16" fmla="*/ 451778 h 505992"/>
                <a:gd name="connsiteX17" fmla="*/ 155411 w 274681"/>
                <a:gd name="connsiteY17" fmla="*/ 419250 h 505992"/>
                <a:gd name="connsiteX18" fmla="*/ 159026 w 274681"/>
                <a:gd name="connsiteY18" fmla="*/ 408408 h 505992"/>
                <a:gd name="connsiteX19" fmla="*/ 166254 w 274681"/>
                <a:gd name="connsiteY19" fmla="*/ 397565 h 505992"/>
                <a:gd name="connsiteX20" fmla="*/ 169868 w 274681"/>
                <a:gd name="connsiteY20" fmla="*/ 386722 h 505992"/>
                <a:gd name="connsiteX21" fmla="*/ 184325 w 274681"/>
                <a:gd name="connsiteY21" fmla="*/ 372265 h 505992"/>
                <a:gd name="connsiteX22" fmla="*/ 195168 w 274681"/>
                <a:gd name="connsiteY22" fmla="*/ 339737 h 505992"/>
                <a:gd name="connsiteX23" fmla="*/ 198782 w 274681"/>
                <a:gd name="connsiteY23" fmla="*/ 328895 h 505992"/>
                <a:gd name="connsiteX24" fmla="*/ 206011 w 274681"/>
                <a:gd name="connsiteY24" fmla="*/ 318052 h 505992"/>
                <a:gd name="connsiteX25" fmla="*/ 216853 w 274681"/>
                <a:gd name="connsiteY25" fmla="*/ 296367 h 505992"/>
                <a:gd name="connsiteX26" fmla="*/ 224082 w 274681"/>
                <a:gd name="connsiteY26" fmla="*/ 274681 h 505992"/>
                <a:gd name="connsiteX27" fmla="*/ 227696 w 274681"/>
                <a:gd name="connsiteY27" fmla="*/ 263838 h 505992"/>
                <a:gd name="connsiteX28" fmla="*/ 231310 w 274681"/>
                <a:gd name="connsiteY28" fmla="*/ 252996 h 505992"/>
                <a:gd name="connsiteX29" fmla="*/ 238539 w 274681"/>
                <a:gd name="connsiteY29" fmla="*/ 224082 h 505992"/>
                <a:gd name="connsiteX30" fmla="*/ 245767 w 274681"/>
                <a:gd name="connsiteY30" fmla="*/ 195168 h 505992"/>
                <a:gd name="connsiteX31" fmla="*/ 249381 w 274681"/>
                <a:gd name="connsiteY31" fmla="*/ 180711 h 505992"/>
                <a:gd name="connsiteX32" fmla="*/ 267453 w 274681"/>
                <a:gd name="connsiteY32" fmla="*/ 126498 h 505992"/>
                <a:gd name="connsiteX33" fmla="*/ 271067 w 274681"/>
                <a:gd name="connsiteY33" fmla="*/ 115655 h 505992"/>
                <a:gd name="connsiteX34" fmla="*/ 274681 w 274681"/>
                <a:gd name="connsiteY34" fmla="*/ 104812 h 505992"/>
                <a:gd name="connsiteX35" fmla="*/ 271067 w 274681"/>
                <a:gd name="connsiteY35" fmla="*/ 32528 h 505992"/>
                <a:gd name="connsiteX36" fmla="*/ 252996 w 274681"/>
                <a:gd name="connsiteY36" fmla="*/ 14457 h 505992"/>
                <a:gd name="connsiteX37" fmla="*/ 234924 w 274681"/>
                <a:gd name="connsiteY37" fmla="*/ 0 h 505992"/>
                <a:gd name="connsiteX38" fmla="*/ 227696 w 274681"/>
                <a:gd name="connsiteY38" fmla="*/ 10842 h 505992"/>
                <a:gd name="connsiteX39" fmla="*/ 220468 w 274681"/>
                <a:gd name="connsiteY39" fmla="*/ 18071 h 505992"/>
                <a:gd name="connsiteX40" fmla="*/ 206011 w 274681"/>
                <a:gd name="connsiteY40" fmla="*/ 46985 h 505992"/>
                <a:gd name="connsiteX41" fmla="*/ 198782 w 274681"/>
                <a:gd name="connsiteY41" fmla="*/ 68670 h 505992"/>
                <a:gd name="connsiteX42" fmla="*/ 195168 w 274681"/>
                <a:gd name="connsiteY42" fmla="*/ 79513 h 505992"/>
                <a:gd name="connsiteX43" fmla="*/ 187939 w 274681"/>
                <a:gd name="connsiteY43" fmla="*/ 86741 h 505992"/>
                <a:gd name="connsiteX44" fmla="*/ 177097 w 274681"/>
                <a:gd name="connsiteY44" fmla="*/ 108427 h 505992"/>
                <a:gd name="connsiteX45" fmla="*/ 162640 w 274681"/>
                <a:gd name="connsiteY45" fmla="*/ 122884 h 505992"/>
                <a:gd name="connsiteX46" fmla="*/ 130112 w 274681"/>
                <a:gd name="connsiteY46" fmla="*/ 130112 h 505992"/>
                <a:gd name="connsiteX47" fmla="*/ 108426 w 274681"/>
                <a:gd name="connsiteY47" fmla="*/ 137340 h 505992"/>
                <a:gd name="connsiteX48" fmla="*/ 83127 w 274681"/>
                <a:gd name="connsiteY48" fmla="*/ 144569 h 505992"/>
                <a:gd name="connsiteX49" fmla="*/ 43370 w 274681"/>
                <a:gd name="connsiteY49" fmla="*/ 187940 h 505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74681" h="505992">
                  <a:moveTo>
                    <a:pt x="43370" y="187940"/>
                  </a:moveTo>
                  <a:lnTo>
                    <a:pt x="43370" y="187940"/>
                  </a:lnTo>
                  <a:cubicBezTo>
                    <a:pt x="44575" y="219263"/>
                    <a:pt x="46985" y="250563"/>
                    <a:pt x="46985" y="281910"/>
                  </a:cubicBezTo>
                  <a:cubicBezTo>
                    <a:pt x="46985" y="301223"/>
                    <a:pt x="45392" y="320530"/>
                    <a:pt x="43370" y="339737"/>
                  </a:cubicBezTo>
                  <a:cubicBezTo>
                    <a:pt x="42971" y="343526"/>
                    <a:pt x="42136" y="347605"/>
                    <a:pt x="39756" y="350580"/>
                  </a:cubicBezTo>
                  <a:cubicBezTo>
                    <a:pt x="37042" y="353972"/>
                    <a:pt x="32527" y="355399"/>
                    <a:pt x="28913" y="357808"/>
                  </a:cubicBezTo>
                  <a:cubicBezTo>
                    <a:pt x="19276" y="386723"/>
                    <a:pt x="33732" y="352989"/>
                    <a:pt x="14456" y="372265"/>
                  </a:cubicBezTo>
                  <a:cubicBezTo>
                    <a:pt x="11762" y="374959"/>
                    <a:pt x="12546" y="379700"/>
                    <a:pt x="10842" y="383108"/>
                  </a:cubicBezTo>
                  <a:cubicBezTo>
                    <a:pt x="-3171" y="411136"/>
                    <a:pt x="9085" y="377539"/>
                    <a:pt x="0" y="404793"/>
                  </a:cubicBezTo>
                  <a:cubicBezTo>
                    <a:pt x="808" y="411254"/>
                    <a:pt x="3486" y="448038"/>
                    <a:pt x="10842" y="455393"/>
                  </a:cubicBezTo>
                  <a:lnTo>
                    <a:pt x="18071" y="462621"/>
                  </a:lnTo>
                  <a:cubicBezTo>
                    <a:pt x="23243" y="478137"/>
                    <a:pt x="21313" y="483124"/>
                    <a:pt x="32528" y="491535"/>
                  </a:cubicBezTo>
                  <a:cubicBezTo>
                    <a:pt x="39478" y="496748"/>
                    <a:pt x="54213" y="505992"/>
                    <a:pt x="54213" y="505992"/>
                  </a:cubicBezTo>
                  <a:cubicBezTo>
                    <a:pt x="71079" y="504787"/>
                    <a:pt x="88192" y="505494"/>
                    <a:pt x="104812" y="502378"/>
                  </a:cubicBezTo>
                  <a:cubicBezTo>
                    <a:pt x="109626" y="501475"/>
                    <a:pt x="117145" y="486005"/>
                    <a:pt x="119269" y="484306"/>
                  </a:cubicBezTo>
                  <a:cubicBezTo>
                    <a:pt x="122244" y="481926"/>
                    <a:pt x="126498" y="481897"/>
                    <a:pt x="130112" y="480692"/>
                  </a:cubicBezTo>
                  <a:cubicBezTo>
                    <a:pt x="138418" y="455774"/>
                    <a:pt x="131952" y="464395"/>
                    <a:pt x="144569" y="451778"/>
                  </a:cubicBezTo>
                  <a:lnTo>
                    <a:pt x="155411" y="419250"/>
                  </a:lnTo>
                  <a:cubicBezTo>
                    <a:pt x="156616" y="415636"/>
                    <a:pt x="156913" y="411578"/>
                    <a:pt x="159026" y="408408"/>
                  </a:cubicBezTo>
                  <a:cubicBezTo>
                    <a:pt x="161435" y="404794"/>
                    <a:pt x="164312" y="401450"/>
                    <a:pt x="166254" y="397565"/>
                  </a:cubicBezTo>
                  <a:cubicBezTo>
                    <a:pt x="167958" y="394157"/>
                    <a:pt x="167654" y="389822"/>
                    <a:pt x="169868" y="386722"/>
                  </a:cubicBezTo>
                  <a:cubicBezTo>
                    <a:pt x="173829" y="381176"/>
                    <a:pt x="184325" y="372265"/>
                    <a:pt x="184325" y="372265"/>
                  </a:cubicBezTo>
                  <a:lnTo>
                    <a:pt x="195168" y="339737"/>
                  </a:lnTo>
                  <a:cubicBezTo>
                    <a:pt x="196373" y="336123"/>
                    <a:pt x="196669" y="332065"/>
                    <a:pt x="198782" y="328895"/>
                  </a:cubicBezTo>
                  <a:lnTo>
                    <a:pt x="206011" y="318052"/>
                  </a:lnTo>
                  <a:cubicBezTo>
                    <a:pt x="219189" y="278516"/>
                    <a:pt x="198174" y="338394"/>
                    <a:pt x="216853" y="296367"/>
                  </a:cubicBezTo>
                  <a:cubicBezTo>
                    <a:pt x="219948" y="289404"/>
                    <a:pt x="221672" y="281910"/>
                    <a:pt x="224082" y="274681"/>
                  </a:cubicBezTo>
                  <a:lnTo>
                    <a:pt x="227696" y="263838"/>
                  </a:lnTo>
                  <a:cubicBezTo>
                    <a:pt x="228901" y="260224"/>
                    <a:pt x="230563" y="256732"/>
                    <a:pt x="231310" y="252996"/>
                  </a:cubicBezTo>
                  <a:cubicBezTo>
                    <a:pt x="240154" y="208774"/>
                    <a:pt x="230201" y="254655"/>
                    <a:pt x="238539" y="224082"/>
                  </a:cubicBezTo>
                  <a:cubicBezTo>
                    <a:pt x="241153" y="214497"/>
                    <a:pt x="243358" y="204806"/>
                    <a:pt x="245767" y="195168"/>
                  </a:cubicBezTo>
                  <a:cubicBezTo>
                    <a:pt x="246972" y="190349"/>
                    <a:pt x="247810" y="185423"/>
                    <a:pt x="249381" y="180711"/>
                  </a:cubicBezTo>
                  <a:lnTo>
                    <a:pt x="267453" y="126498"/>
                  </a:lnTo>
                  <a:lnTo>
                    <a:pt x="271067" y="115655"/>
                  </a:lnTo>
                  <a:lnTo>
                    <a:pt x="274681" y="104812"/>
                  </a:lnTo>
                  <a:cubicBezTo>
                    <a:pt x="273476" y="80717"/>
                    <a:pt x="274187" y="56450"/>
                    <a:pt x="271067" y="32528"/>
                  </a:cubicBezTo>
                  <a:cubicBezTo>
                    <a:pt x="269804" y="22843"/>
                    <a:pt x="259078" y="19323"/>
                    <a:pt x="252996" y="14457"/>
                  </a:cubicBezTo>
                  <a:cubicBezTo>
                    <a:pt x="227254" y="-6137"/>
                    <a:pt x="268285" y="22239"/>
                    <a:pt x="234924" y="0"/>
                  </a:cubicBezTo>
                  <a:cubicBezTo>
                    <a:pt x="232515" y="3614"/>
                    <a:pt x="230409" y="7450"/>
                    <a:pt x="227696" y="10842"/>
                  </a:cubicBezTo>
                  <a:cubicBezTo>
                    <a:pt x="225567" y="13503"/>
                    <a:pt x="221992" y="15023"/>
                    <a:pt x="220468" y="18071"/>
                  </a:cubicBezTo>
                  <a:cubicBezTo>
                    <a:pt x="203856" y="51295"/>
                    <a:pt x="222341" y="30653"/>
                    <a:pt x="206011" y="46985"/>
                  </a:cubicBezTo>
                  <a:lnTo>
                    <a:pt x="198782" y="68670"/>
                  </a:lnTo>
                  <a:cubicBezTo>
                    <a:pt x="197577" y="72284"/>
                    <a:pt x="197862" y="76819"/>
                    <a:pt x="195168" y="79513"/>
                  </a:cubicBezTo>
                  <a:lnTo>
                    <a:pt x="187939" y="86741"/>
                  </a:lnTo>
                  <a:cubicBezTo>
                    <a:pt x="184441" y="97235"/>
                    <a:pt x="184739" y="99510"/>
                    <a:pt x="177097" y="108427"/>
                  </a:cubicBezTo>
                  <a:cubicBezTo>
                    <a:pt x="172662" y="113601"/>
                    <a:pt x="169323" y="121548"/>
                    <a:pt x="162640" y="122884"/>
                  </a:cubicBezTo>
                  <a:cubicBezTo>
                    <a:pt x="152322" y="124947"/>
                    <a:pt x="140320" y="127050"/>
                    <a:pt x="130112" y="130112"/>
                  </a:cubicBezTo>
                  <a:cubicBezTo>
                    <a:pt x="122814" y="132301"/>
                    <a:pt x="115655" y="134930"/>
                    <a:pt x="108426" y="137340"/>
                  </a:cubicBezTo>
                  <a:cubicBezTo>
                    <a:pt x="71976" y="149491"/>
                    <a:pt x="128526" y="130950"/>
                    <a:pt x="83127" y="144569"/>
                  </a:cubicBezTo>
                  <a:cubicBezTo>
                    <a:pt x="56492" y="152559"/>
                    <a:pt x="49996" y="180712"/>
                    <a:pt x="43370" y="187940"/>
                  </a:cubicBezTo>
                  <a:close/>
                </a:path>
              </a:pathLst>
            </a:cu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Rectangle 3">
            <a:extLst>
              <a:ext uri="{FF2B5EF4-FFF2-40B4-BE49-F238E27FC236}">
                <a16:creationId xmlns:a16="http://schemas.microsoft.com/office/drawing/2014/main" id="{D78A45AE-9FA4-C1D4-C5AD-DB597D813E9A}"/>
              </a:ext>
            </a:extLst>
          </p:cNvPr>
          <p:cNvSpPr/>
          <p:nvPr/>
        </p:nvSpPr>
        <p:spPr>
          <a:xfrm>
            <a:off x="217373" y="5698646"/>
            <a:ext cx="3225338" cy="954107"/>
          </a:xfrm>
          <a:prstGeom prst="rect">
            <a:avLst/>
          </a:prstGeom>
          <a:ln>
            <a:solidFill>
              <a:schemeClr val="tx1"/>
            </a:solidFill>
          </a:ln>
        </p:spPr>
        <p:txBody>
          <a:bodyPr wrap="square">
            <a:spAutoFit/>
          </a:bodyPr>
          <a:lstStyle/>
          <a:p>
            <a:r>
              <a:rPr lang="en-US" sz="2800" b="1" dirty="0">
                <a:solidFill>
                  <a:srgbClr val="000000"/>
                </a:solidFill>
                <a:effectLst/>
                <a:latin typeface="Helvetica" pitchFamily="2" charset="0"/>
              </a:rPr>
              <a:t>The structured</a:t>
            </a:r>
            <a:endParaRPr lang="en-US" sz="2800" dirty="0">
              <a:solidFill>
                <a:srgbClr val="000000"/>
              </a:solidFill>
              <a:effectLst/>
              <a:latin typeface="Helvetica" pitchFamily="2" charset="0"/>
            </a:endParaRPr>
          </a:p>
          <a:p>
            <a:r>
              <a:rPr lang="en-US" sz="2800" b="1" dirty="0">
                <a:solidFill>
                  <a:srgbClr val="000000"/>
                </a:solidFill>
                <a:effectLst/>
                <a:latin typeface="Helvetica" pitchFamily="2" charset="0"/>
              </a:rPr>
              <a:t>population model</a:t>
            </a:r>
            <a:endParaRPr lang="en-US" sz="2800" dirty="0">
              <a:solidFill>
                <a:srgbClr val="000000"/>
              </a:solidFill>
              <a:effectLst/>
              <a:latin typeface="Helvetica" pitchFamily="2" charset="0"/>
            </a:endParaRPr>
          </a:p>
        </p:txBody>
      </p:sp>
      <p:sp>
        <p:nvSpPr>
          <p:cNvPr id="5" name="Rectangle 4">
            <a:extLst>
              <a:ext uri="{FF2B5EF4-FFF2-40B4-BE49-F238E27FC236}">
                <a16:creationId xmlns:a16="http://schemas.microsoft.com/office/drawing/2014/main" id="{95990668-BEF6-15D0-1AF6-836DDA9738CB}"/>
              </a:ext>
            </a:extLst>
          </p:cNvPr>
          <p:cNvSpPr/>
          <p:nvPr/>
        </p:nvSpPr>
        <p:spPr>
          <a:xfrm>
            <a:off x="1484636" y="2873582"/>
            <a:ext cx="1068005" cy="1110836"/>
          </a:xfrm>
          <a:prstGeom prst="rect">
            <a:avLst/>
          </a:prstGeom>
          <a:gradFill flip="none" rotWithShape="1">
            <a:gsLst>
              <a:gs pos="0">
                <a:srgbClr val="C00000"/>
              </a:gs>
              <a:gs pos="49000">
                <a:srgbClr val="870C1C"/>
              </a:gs>
              <a:gs pos="100000">
                <a:schemeClr val="tx1"/>
              </a:gs>
            </a:gsLst>
            <a:lin ang="27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rPr>
              <a:t>Babies</a:t>
            </a:r>
          </a:p>
        </p:txBody>
      </p:sp>
      <p:sp>
        <p:nvSpPr>
          <p:cNvPr id="6" name="Rectangle 5">
            <a:extLst>
              <a:ext uri="{FF2B5EF4-FFF2-40B4-BE49-F238E27FC236}">
                <a16:creationId xmlns:a16="http://schemas.microsoft.com/office/drawing/2014/main" id="{98EE3270-293F-2A35-21A9-560471FFD32C}"/>
              </a:ext>
            </a:extLst>
          </p:cNvPr>
          <p:cNvSpPr/>
          <p:nvPr/>
        </p:nvSpPr>
        <p:spPr>
          <a:xfrm>
            <a:off x="3442711" y="2873582"/>
            <a:ext cx="1068005" cy="1110836"/>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rPr>
              <a:t>Adults</a:t>
            </a:r>
          </a:p>
        </p:txBody>
      </p:sp>
      <p:cxnSp>
        <p:nvCxnSpPr>
          <p:cNvPr id="7" name="Straight Arrow Connector 6">
            <a:extLst>
              <a:ext uri="{FF2B5EF4-FFF2-40B4-BE49-F238E27FC236}">
                <a16:creationId xmlns:a16="http://schemas.microsoft.com/office/drawing/2014/main" id="{FDA84DCB-BCBC-8C3A-09CB-7AC5F36EAC7F}"/>
              </a:ext>
            </a:extLst>
          </p:cNvPr>
          <p:cNvCxnSpPr>
            <a:cxnSpLocks/>
          </p:cNvCxnSpPr>
          <p:nvPr/>
        </p:nvCxnSpPr>
        <p:spPr>
          <a:xfrm>
            <a:off x="2677837" y="3429000"/>
            <a:ext cx="63568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8DEAE5B2-E1E8-E573-EA79-4214A87656CE}"/>
              </a:ext>
            </a:extLst>
          </p:cNvPr>
          <p:cNvCxnSpPr>
            <a:cxnSpLocks/>
          </p:cNvCxnSpPr>
          <p:nvPr/>
        </p:nvCxnSpPr>
        <p:spPr>
          <a:xfrm>
            <a:off x="2018638" y="4054766"/>
            <a:ext cx="0" cy="45455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urved Connector 10">
            <a:extLst>
              <a:ext uri="{FF2B5EF4-FFF2-40B4-BE49-F238E27FC236}">
                <a16:creationId xmlns:a16="http://schemas.microsoft.com/office/drawing/2014/main" id="{5D3596FB-7159-3F12-8C6F-066F1FCC4822}"/>
              </a:ext>
            </a:extLst>
          </p:cNvPr>
          <p:cNvCxnSpPr>
            <a:cxnSpLocks/>
            <a:stCxn id="6" idx="0"/>
            <a:endCxn id="5" idx="0"/>
          </p:cNvCxnSpPr>
          <p:nvPr/>
        </p:nvCxnSpPr>
        <p:spPr>
          <a:xfrm rot="16200000" flipV="1">
            <a:off x="2997677" y="1894544"/>
            <a:ext cx="12700" cy="1958075"/>
          </a:xfrm>
          <a:prstGeom prst="curvedConnector3">
            <a:avLst>
              <a:gd name="adj1" fmla="val 4251047"/>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DA79E992-439D-1A25-E6DE-6298B3E2F534}"/>
              </a:ext>
            </a:extLst>
          </p:cNvPr>
          <p:cNvCxnSpPr>
            <a:cxnSpLocks/>
          </p:cNvCxnSpPr>
          <p:nvPr/>
        </p:nvCxnSpPr>
        <p:spPr>
          <a:xfrm>
            <a:off x="3976713" y="4050464"/>
            <a:ext cx="0" cy="45455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377988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73E564-5971-2903-B9F1-206A0A73521B}"/>
            </a:ext>
          </a:extLst>
        </p:cNvPr>
        <p:cNvGrpSpPr/>
        <p:nvPr/>
      </p:nvGrpSpPr>
      <p:grpSpPr>
        <a:xfrm>
          <a:off x="0" y="0"/>
          <a:ext cx="0" cy="0"/>
          <a:chOff x="0" y="0"/>
          <a:chExt cx="0" cy="0"/>
        </a:xfrm>
      </p:grpSpPr>
      <p:grpSp>
        <p:nvGrpSpPr>
          <p:cNvPr id="51" name="Group 50">
            <a:extLst>
              <a:ext uri="{FF2B5EF4-FFF2-40B4-BE49-F238E27FC236}">
                <a16:creationId xmlns:a16="http://schemas.microsoft.com/office/drawing/2014/main" id="{A3755F2B-30A4-EA6C-998E-51E39F7C429E}"/>
              </a:ext>
            </a:extLst>
          </p:cNvPr>
          <p:cNvGrpSpPr/>
          <p:nvPr/>
        </p:nvGrpSpPr>
        <p:grpSpPr>
          <a:xfrm>
            <a:off x="7847342" y="122634"/>
            <a:ext cx="2682263" cy="1908063"/>
            <a:chOff x="6037801" y="0"/>
            <a:chExt cx="3029177" cy="2186833"/>
          </a:xfrm>
        </p:grpSpPr>
        <p:pic>
          <p:nvPicPr>
            <p:cNvPr id="52" name="Picture 51">
              <a:extLst>
                <a:ext uri="{FF2B5EF4-FFF2-40B4-BE49-F238E27FC236}">
                  <a16:creationId xmlns:a16="http://schemas.microsoft.com/office/drawing/2014/main" id="{A1FC6467-EA04-C2B7-242B-896E0E84F072}"/>
                </a:ext>
              </a:extLst>
            </p:cNvPr>
            <p:cNvPicPr>
              <a:picLocks noChangeAspect="1"/>
            </p:cNvPicPr>
            <p:nvPr/>
          </p:nvPicPr>
          <p:blipFill>
            <a:blip r:embed="rId3"/>
            <a:stretch>
              <a:fillRect/>
            </a:stretch>
          </p:blipFill>
          <p:spPr>
            <a:xfrm>
              <a:off x="6037801" y="330398"/>
              <a:ext cx="594069" cy="1165860"/>
            </a:xfrm>
            <a:prstGeom prst="rect">
              <a:avLst/>
            </a:prstGeom>
          </p:spPr>
        </p:pic>
        <p:sp>
          <p:nvSpPr>
            <p:cNvPr id="53" name="Oval 52">
              <a:extLst>
                <a:ext uri="{FF2B5EF4-FFF2-40B4-BE49-F238E27FC236}">
                  <a16:creationId xmlns:a16="http://schemas.microsoft.com/office/drawing/2014/main" id="{D85E0ECC-5565-353E-55B0-7EDD09C0351D}"/>
                </a:ext>
              </a:extLst>
            </p:cNvPr>
            <p:cNvSpPr/>
            <p:nvPr/>
          </p:nvSpPr>
          <p:spPr>
            <a:xfrm>
              <a:off x="6431044" y="500562"/>
              <a:ext cx="325120" cy="32512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5" name="Straight Connector 54">
              <a:extLst>
                <a:ext uri="{FF2B5EF4-FFF2-40B4-BE49-F238E27FC236}">
                  <a16:creationId xmlns:a16="http://schemas.microsoft.com/office/drawing/2014/main" id="{6F091DE1-DC5A-45DC-5BFD-0472AB3C274E}"/>
                </a:ext>
              </a:extLst>
            </p:cNvPr>
            <p:cNvCxnSpPr>
              <a:cxnSpLocks/>
              <a:stCxn id="53" idx="7"/>
            </p:cNvCxnSpPr>
            <p:nvPr/>
          </p:nvCxnSpPr>
          <p:spPr>
            <a:xfrm flipV="1">
              <a:off x="6708551" y="60181"/>
              <a:ext cx="279725" cy="487994"/>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917D4860-D993-423A-1AF8-D46798044E25}"/>
                </a:ext>
              </a:extLst>
            </p:cNvPr>
            <p:cNvCxnSpPr>
              <a:cxnSpLocks/>
            </p:cNvCxnSpPr>
            <p:nvPr/>
          </p:nvCxnSpPr>
          <p:spPr>
            <a:xfrm>
              <a:off x="6656569" y="797543"/>
              <a:ext cx="327372" cy="138929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57" name="Rectangle 56">
              <a:extLst>
                <a:ext uri="{FF2B5EF4-FFF2-40B4-BE49-F238E27FC236}">
                  <a16:creationId xmlns:a16="http://schemas.microsoft.com/office/drawing/2014/main" id="{4F401DCC-4E7B-E55C-4496-41F1D3A79B27}"/>
                </a:ext>
              </a:extLst>
            </p:cNvPr>
            <p:cNvSpPr/>
            <p:nvPr/>
          </p:nvSpPr>
          <p:spPr>
            <a:xfrm>
              <a:off x="6988278" y="0"/>
              <a:ext cx="2078700" cy="2186833"/>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extBox 1">
            <a:extLst>
              <a:ext uri="{FF2B5EF4-FFF2-40B4-BE49-F238E27FC236}">
                <a16:creationId xmlns:a16="http://schemas.microsoft.com/office/drawing/2014/main" id="{E3DD80F5-0EF4-9BFA-8BD1-63EA8ADAE8F5}"/>
              </a:ext>
            </a:extLst>
          </p:cNvPr>
          <p:cNvSpPr txBox="1"/>
          <p:nvPr/>
        </p:nvSpPr>
        <p:spPr>
          <a:xfrm>
            <a:off x="6875290" y="6492875"/>
            <a:ext cx="5316710" cy="369332"/>
          </a:xfrm>
          <a:prstGeom prst="rect">
            <a:avLst/>
          </a:prstGeom>
          <a:noFill/>
        </p:spPr>
        <p:txBody>
          <a:bodyPr wrap="square" rtlCol="0">
            <a:spAutoFit/>
          </a:bodyPr>
          <a:lstStyle/>
          <a:p>
            <a:pPr algn="r"/>
            <a:r>
              <a:rPr lang="en-US" dirty="0">
                <a:cs typeface="Franklin Gothic Medium"/>
              </a:rPr>
              <a:t>Brook et al. 2018. </a:t>
            </a:r>
            <a:r>
              <a:rPr lang="en-US" i="1" dirty="0">
                <a:cs typeface="Franklin Gothic Medium"/>
              </a:rPr>
              <a:t>Conservation Biology.</a:t>
            </a:r>
            <a:r>
              <a:rPr lang="en-US" dirty="0">
                <a:cs typeface="Franklin Gothic Medium"/>
              </a:rPr>
              <a:t> </a:t>
            </a:r>
            <a:endParaRPr lang="en-US" dirty="0">
              <a:latin typeface="+mj-lt"/>
              <a:cs typeface="Franklin Gothic Medium"/>
            </a:endParaRPr>
          </a:p>
        </p:txBody>
      </p:sp>
      <p:pic>
        <p:nvPicPr>
          <p:cNvPr id="4" name="Picture 3">
            <a:extLst>
              <a:ext uri="{FF2B5EF4-FFF2-40B4-BE49-F238E27FC236}">
                <a16:creationId xmlns:a16="http://schemas.microsoft.com/office/drawing/2014/main" id="{A6F4F9BD-F304-84AE-CE6E-21AEF131FF31}"/>
              </a:ext>
            </a:extLst>
          </p:cNvPr>
          <p:cNvPicPr>
            <a:picLocks noChangeAspect="1"/>
          </p:cNvPicPr>
          <p:nvPr/>
        </p:nvPicPr>
        <p:blipFill rotWithShape="1">
          <a:blip r:embed="rId4"/>
          <a:srcRect l="19430" t="13650" r="13319" b="16183"/>
          <a:stretch/>
        </p:blipFill>
        <p:spPr>
          <a:xfrm>
            <a:off x="8685126" y="170759"/>
            <a:ext cx="1840639" cy="1818035"/>
          </a:xfrm>
          <a:prstGeom prst="rect">
            <a:avLst/>
          </a:prstGeom>
        </p:spPr>
      </p:pic>
      <p:grpSp>
        <p:nvGrpSpPr>
          <p:cNvPr id="5" name="Group 4">
            <a:extLst>
              <a:ext uri="{FF2B5EF4-FFF2-40B4-BE49-F238E27FC236}">
                <a16:creationId xmlns:a16="http://schemas.microsoft.com/office/drawing/2014/main" id="{529EBE92-9EEC-5766-CEB5-D527FF102103}"/>
              </a:ext>
            </a:extLst>
          </p:cNvPr>
          <p:cNvGrpSpPr/>
          <p:nvPr/>
        </p:nvGrpSpPr>
        <p:grpSpPr>
          <a:xfrm>
            <a:off x="14781" y="1424603"/>
            <a:ext cx="7347134" cy="5434974"/>
            <a:chOff x="-100174" y="1327717"/>
            <a:chExt cx="5601346" cy="4463085"/>
          </a:xfrm>
        </p:grpSpPr>
        <p:pic>
          <p:nvPicPr>
            <p:cNvPr id="6" name="Picture 5">
              <a:extLst>
                <a:ext uri="{FF2B5EF4-FFF2-40B4-BE49-F238E27FC236}">
                  <a16:creationId xmlns:a16="http://schemas.microsoft.com/office/drawing/2014/main" id="{84B549BE-F867-E173-F1C0-355A9778ED84}"/>
                </a:ext>
              </a:extLst>
            </p:cNvPr>
            <p:cNvPicPr>
              <a:picLocks noChangeAspect="1"/>
            </p:cNvPicPr>
            <p:nvPr/>
          </p:nvPicPr>
          <p:blipFill rotWithShape="1">
            <a:blip r:embed="rId5"/>
            <a:srcRect l="236" t="39195" r="96897" b="42831"/>
            <a:stretch/>
          </p:blipFill>
          <p:spPr>
            <a:xfrm rot="10800000">
              <a:off x="5353780" y="2748696"/>
              <a:ext cx="147392" cy="1245704"/>
            </a:xfrm>
            <a:prstGeom prst="rect">
              <a:avLst/>
            </a:prstGeom>
          </p:spPr>
        </p:pic>
        <p:grpSp>
          <p:nvGrpSpPr>
            <p:cNvPr id="7" name="Group 6">
              <a:extLst>
                <a:ext uri="{FF2B5EF4-FFF2-40B4-BE49-F238E27FC236}">
                  <a16:creationId xmlns:a16="http://schemas.microsoft.com/office/drawing/2014/main" id="{0B40F4F2-632D-9623-874B-EDEFE30E473B}"/>
                </a:ext>
              </a:extLst>
            </p:cNvPr>
            <p:cNvGrpSpPr/>
            <p:nvPr/>
          </p:nvGrpSpPr>
          <p:grpSpPr>
            <a:xfrm>
              <a:off x="-100174" y="1327717"/>
              <a:ext cx="5440645" cy="4463085"/>
              <a:chOff x="-67993" y="2378595"/>
              <a:chExt cx="5440645" cy="4463085"/>
            </a:xfrm>
          </p:grpSpPr>
          <p:grpSp>
            <p:nvGrpSpPr>
              <p:cNvPr id="8" name="Group 7">
                <a:extLst>
                  <a:ext uri="{FF2B5EF4-FFF2-40B4-BE49-F238E27FC236}">
                    <a16:creationId xmlns:a16="http://schemas.microsoft.com/office/drawing/2014/main" id="{883B0932-1B84-135D-C4C0-6DCB622C22FD}"/>
                  </a:ext>
                </a:extLst>
              </p:cNvPr>
              <p:cNvGrpSpPr/>
              <p:nvPr/>
            </p:nvGrpSpPr>
            <p:grpSpPr>
              <a:xfrm>
                <a:off x="-54345" y="5362006"/>
                <a:ext cx="5426997" cy="1479674"/>
                <a:chOff x="-54345" y="5362006"/>
                <a:chExt cx="5426997" cy="1479674"/>
              </a:xfrm>
            </p:grpSpPr>
            <p:pic>
              <p:nvPicPr>
                <p:cNvPr id="30" name="Picture 29" descr="A screenshot of a computer&#10;&#10;Description automatically generated">
                  <a:extLst>
                    <a:ext uri="{FF2B5EF4-FFF2-40B4-BE49-F238E27FC236}">
                      <a16:creationId xmlns:a16="http://schemas.microsoft.com/office/drawing/2014/main" id="{1F34DABB-40AE-077E-F353-CF447D2CE26B}"/>
                    </a:ext>
                  </a:extLst>
                </p:cNvPr>
                <p:cNvPicPr>
                  <a:picLocks noChangeAspect="1"/>
                </p:cNvPicPr>
                <p:nvPr/>
              </p:nvPicPr>
              <p:blipFill rotWithShape="1">
                <a:blip r:embed="rId6"/>
                <a:srcRect l="9411" t="78014" r="8974" b="703"/>
                <a:stretch/>
              </p:blipFill>
              <p:spPr>
                <a:xfrm>
                  <a:off x="1057190" y="5362006"/>
                  <a:ext cx="4194942" cy="1479674"/>
                </a:xfrm>
                <a:prstGeom prst="rect">
                  <a:avLst/>
                </a:prstGeom>
              </p:spPr>
            </p:pic>
            <p:pic>
              <p:nvPicPr>
                <p:cNvPr id="31" name="Picture 30">
                  <a:extLst>
                    <a:ext uri="{FF2B5EF4-FFF2-40B4-BE49-F238E27FC236}">
                      <a16:creationId xmlns:a16="http://schemas.microsoft.com/office/drawing/2014/main" id="{29A43C8E-95ED-3D84-71E7-AED376BA4BA1}"/>
                    </a:ext>
                  </a:extLst>
                </p:cNvPr>
                <p:cNvPicPr>
                  <a:picLocks noChangeAspect="1"/>
                </p:cNvPicPr>
                <p:nvPr/>
              </p:nvPicPr>
              <p:blipFill rotWithShape="1">
                <a:blip r:embed="rId7"/>
                <a:srcRect l="14000" r="27174" b="25759"/>
                <a:stretch/>
              </p:blipFill>
              <p:spPr>
                <a:xfrm>
                  <a:off x="-36082" y="5381998"/>
                  <a:ext cx="892501" cy="663033"/>
                </a:xfrm>
                <a:prstGeom prst="rect">
                  <a:avLst/>
                </a:prstGeom>
                <a:ln>
                  <a:noFill/>
                </a:ln>
                <a:effectLst>
                  <a:softEdge rad="112500"/>
                </a:effectLst>
              </p:spPr>
            </p:pic>
            <p:pic>
              <p:nvPicPr>
                <p:cNvPr id="32" name="Picture 31">
                  <a:extLst>
                    <a:ext uri="{FF2B5EF4-FFF2-40B4-BE49-F238E27FC236}">
                      <a16:creationId xmlns:a16="http://schemas.microsoft.com/office/drawing/2014/main" id="{FCA6A4D2-F0CF-9D8F-A9EF-C795C9CF4B49}"/>
                    </a:ext>
                  </a:extLst>
                </p:cNvPr>
                <p:cNvPicPr>
                  <a:picLocks noChangeAspect="1"/>
                </p:cNvPicPr>
                <p:nvPr/>
              </p:nvPicPr>
              <p:blipFill rotWithShape="1">
                <a:blip r:embed="rId8"/>
                <a:srcRect l="18133" t="16489" r="26453" b="20158"/>
                <a:stretch/>
              </p:blipFill>
              <p:spPr>
                <a:xfrm>
                  <a:off x="-54345" y="5993988"/>
                  <a:ext cx="929867" cy="687990"/>
                </a:xfrm>
                <a:prstGeom prst="rect">
                  <a:avLst/>
                </a:prstGeom>
                <a:ln>
                  <a:noFill/>
                </a:ln>
                <a:effectLst>
                  <a:softEdge rad="112500"/>
                </a:effectLst>
              </p:spPr>
            </p:pic>
            <p:pic>
              <p:nvPicPr>
                <p:cNvPr id="33" name="Picture 32">
                  <a:extLst>
                    <a:ext uri="{FF2B5EF4-FFF2-40B4-BE49-F238E27FC236}">
                      <a16:creationId xmlns:a16="http://schemas.microsoft.com/office/drawing/2014/main" id="{B6D440AA-F552-DB33-B2E4-18F91C4A260C}"/>
                    </a:ext>
                  </a:extLst>
                </p:cNvPr>
                <p:cNvPicPr>
                  <a:picLocks noChangeAspect="1"/>
                </p:cNvPicPr>
                <p:nvPr/>
              </p:nvPicPr>
              <p:blipFill rotWithShape="1">
                <a:blip r:embed="rId5"/>
                <a:srcRect l="93000" t="78784" r="851" b="3741"/>
                <a:stretch/>
              </p:blipFill>
              <p:spPr>
                <a:xfrm>
                  <a:off x="779466" y="5414020"/>
                  <a:ext cx="316256" cy="1211128"/>
                </a:xfrm>
                <a:prstGeom prst="rect">
                  <a:avLst/>
                </a:prstGeom>
              </p:spPr>
            </p:pic>
            <p:pic>
              <p:nvPicPr>
                <p:cNvPr id="34" name="Picture 33">
                  <a:extLst>
                    <a:ext uri="{FF2B5EF4-FFF2-40B4-BE49-F238E27FC236}">
                      <a16:creationId xmlns:a16="http://schemas.microsoft.com/office/drawing/2014/main" id="{CAEE91E5-8041-BF1A-1D57-8858EB25DE18}"/>
                    </a:ext>
                  </a:extLst>
                </p:cNvPr>
                <p:cNvPicPr>
                  <a:picLocks noChangeAspect="1"/>
                </p:cNvPicPr>
                <p:nvPr/>
              </p:nvPicPr>
              <p:blipFill rotWithShape="1">
                <a:blip r:embed="rId5"/>
                <a:srcRect l="5666" t="667" r="93155" b="81683"/>
                <a:stretch/>
              </p:blipFill>
              <p:spPr>
                <a:xfrm rot="10800000">
                  <a:off x="5166436" y="5381997"/>
                  <a:ext cx="60677" cy="1223269"/>
                </a:xfrm>
                <a:prstGeom prst="rect">
                  <a:avLst/>
                </a:prstGeom>
              </p:spPr>
            </p:pic>
            <p:pic>
              <p:nvPicPr>
                <p:cNvPr id="35" name="Picture 34">
                  <a:extLst>
                    <a:ext uri="{FF2B5EF4-FFF2-40B4-BE49-F238E27FC236}">
                      <a16:creationId xmlns:a16="http://schemas.microsoft.com/office/drawing/2014/main" id="{16898C08-0028-C347-6760-0302CF189FD0}"/>
                    </a:ext>
                  </a:extLst>
                </p:cNvPr>
                <p:cNvPicPr>
                  <a:picLocks noChangeAspect="1"/>
                </p:cNvPicPr>
                <p:nvPr/>
              </p:nvPicPr>
              <p:blipFill rotWithShape="1">
                <a:blip r:embed="rId5"/>
                <a:srcRect l="2550" t="78227" r="93934" b="3741"/>
                <a:stretch/>
              </p:blipFill>
              <p:spPr>
                <a:xfrm>
                  <a:off x="5191836" y="5381998"/>
                  <a:ext cx="180816" cy="1249776"/>
                </a:xfrm>
                <a:prstGeom prst="rect">
                  <a:avLst/>
                </a:prstGeom>
              </p:spPr>
            </p:pic>
          </p:grpSp>
          <p:grpSp>
            <p:nvGrpSpPr>
              <p:cNvPr id="9" name="Group 8">
                <a:extLst>
                  <a:ext uri="{FF2B5EF4-FFF2-40B4-BE49-F238E27FC236}">
                    <a16:creationId xmlns:a16="http://schemas.microsoft.com/office/drawing/2014/main" id="{ED325DA2-A308-BC96-9DDA-F3A1A218655B}"/>
                  </a:ext>
                </a:extLst>
              </p:cNvPr>
              <p:cNvGrpSpPr/>
              <p:nvPr/>
            </p:nvGrpSpPr>
            <p:grpSpPr>
              <a:xfrm>
                <a:off x="-67993" y="3577432"/>
                <a:ext cx="5396594" cy="1308058"/>
                <a:chOff x="-53567" y="1753775"/>
                <a:chExt cx="5396594" cy="1308058"/>
              </a:xfrm>
            </p:grpSpPr>
            <p:pic>
              <p:nvPicPr>
                <p:cNvPr id="24" name="Picture 23" descr="A screenshot of a computer&#10;&#10;Description automatically generated">
                  <a:extLst>
                    <a:ext uri="{FF2B5EF4-FFF2-40B4-BE49-F238E27FC236}">
                      <a16:creationId xmlns:a16="http://schemas.microsoft.com/office/drawing/2014/main" id="{A61F5A3F-F991-9859-8958-44E05BE91102}"/>
                    </a:ext>
                  </a:extLst>
                </p:cNvPr>
                <p:cNvPicPr>
                  <a:picLocks noChangeAspect="1"/>
                </p:cNvPicPr>
                <p:nvPr/>
              </p:nvPicPr>
              <p:blipFill rotWithShape="1">
                <a:blip r:embed="rId6"/>
                <a:srcRect l="8982" t="26195" r="9403" b="55890"/>
                <a:stretch/>
              </p:blipFill>
              <p:spPr>
                <a:xfrm>
                  <a:off x="1036392" y="1766550"/>
                  <a:ext cx="4194942" cy="1245705"/>
                </a:xfrm>
                <a:prstGeom prst="rect">
                  <a:avLst/>
                </a:prstGeom>
              </p:spPr>
            </p:pic>
            <p:pic>
              <p:nvPicPr>
                <p:cNvPr id="25" name="Picture 24">
                  <a:extLst>
                    <a:ext uri="{FF2B5EF4-FFF2-40B4-BE49-F238E27FC236}">
                      <a16:creationId xmlns:a16="http://schemas.microsoft.com/office/drawing/2014/main" id="{A159E14D-A41F-FE98-16C1-A1A6C48604B0}"/>
                    </a:ext>
                  </a:extLst>
                </p:cNvPr>
                <p:cNvPicPr>
                  <a:picLocks noChangeAspect="1"/>
                </p:cNvPicPr>
                <p:nvPr/>
              </p:nvPicPr>
              <p:blipFill rotWithShape="1">
                <a:blip r:embed="rId9"/>
                <a:srcRect l="-1" t="10740" r="41742" b="54974"/>
                <a:stretch/>
              </p:blipFill>
              <p:spPr>
                <a:xfrm>
                  <a:off x="-11412" y="1755600"/>
                  <a:ext cx="808480" cy="697934"/>
                </a:xfrm>
                <a:prstGeom prst="rect">
                  <a:avLst/>
                </a:prstGeom>
                <a:ln>
                  <a:noFill/>
                </a:ln>
                <a:effectLst>
                  <a:softEdge rad="112500"/>
                </a:effectLst>
              </p:spPr>
            </p:pic>
            <p:pic>
              <p:nvPicPr>
                <p:cNvPr id="26" name="Picture 25">
                  <a:extLst>
                    <a:ext uri="{FF2B5EF4-FFF2-40B4-BE49-F238E27FC236}">
                      <a16:creationId xmlns:a16="http://schemas.microsoft.com/office/drawing/2014/main" id="{AEA9521D-BE87-69F2-9ED3-52E36C9F3839}"/>
                    </a:ext>
                  </a:extLst>
                </p:cNvPr>
                <p:cNvPicPr>
                  <a:picLocks noChangeAspect="1"/>
                </p:cNvPicPr>
                <p:nvPr/>
              </p:nvPicPr>
              <p:blipFill rotWithShape="1">
                <a:blip r:embed="rId10"/>
                <a:srcRect l="15925" t="5321" r="17485" b="60660"/>
                <a:stretch/>
              </p:blipFill>
              <p:spPr>
                <a:xfrm>
                  <a:off x="-53567" y="2404157"/>
                  <a:ext cx="818848" cy="657676"/>
                </a:xfrm>
                <a:prstGeom prst="rect">
                  <a:avLst/>
                </a:prstGeom>
                <a:ln>
                  <a:noFill/>
                </a:ln>
                <a:effectLst>
                  <a:softEdge rad="112500"/>
                </a:effectLst>
              </p:spPr>
            </p:pic>
            <p:pic>
              <p:nvPicPr>
                <p:cNvPr id="27" name="Picture 26">
                  <a:extLst>
                    <a:ext uri="{FF2B5EF4-FFF2-40B4-BE49-F238E27FC236}">
                      <a16:creationId xmlns:a16="http://schemas.microsoft.com/office/drawing/2014/main" id="{CA2FC8CA-17B9-76E8-3755-4077F7033677}"/>
                    </a:ext>
                  </a:extLst>
                </p:cNvPr>
                <p:cNvPicPr>
                  <a:picLocks noChangeAspect="1"/>
                </p:cNvPicPr>
                <p:nvPr/>
              </p:nvPicPr>
              <p:blipFill rotWithShape="1">
                <a:blip r:embed="rId5"/>
                <a:srcRect l="5666" t="667" r="93155" b="81683"/>
                <a:stretch/>
              </p:blipFill>
              <p:spPr>
                <a:xfrm rot="10800000">
                  <a:off x="5153736" y="1753775"/>
                  <a:ext cx="60677" cy="1223269"/>
                </a:xfrm>
                <a:prstGeom prst="rect">
                  <a:avLst/>
                </a:prstGeom>
              </p:spPr>
            </p:pic>
            <p:pic>
              <p:nvPicPr>
                <p:cNvPr id="28" name="Picture 27">
                  <a:extLst>
                    <a:ext uri="{FF2B5EF4-FFF2-40B4-BE49-F238E27FC236}">
                      <a16:creationId xmlns:a16="http://schemas.microsoft.com/office/drawing/2014/main" id="{424498A2-23DB-546C-042E-AB8E149055A2}"/>
                    </a:ext>
                  </a:extLst>
                </p:cNvPr>
                <p:cNvPicPr>
                  <a:picLocks noChangeAspect="1"/>
                </p:cNvPicPr>
                <p:nvPr/>
              </p:nvPicPr>
              <p:blipFill rotWithShape="1">
                <a:blip r:embed="rId5"/>
                <a:srcRect l="3148" t="79116" r="93913" b="3740"/>
                <a:stretch/>
              </p:blipFill>
              <p:spPr>
                <a:xfrm>
                  <a:off x="5191836" y="1817274"/>
                  <a:ext cx="151191" cy="1188147"/>
                </a:xfrm>
                <a:prstGeom prst="rect">
                  <a:avLst/>
                </a:prstGeom>
              </p:spPr>
            </p:pic>
            <p:pic>
              <p:nvPicPr>
                <p:cNvPr id="29" name="Picture 28">
                  <a:extLst>
                    <a:ext uri="{FF2B5EF4-FFF2-40B4-BE49-F238E27FC236}">
                      <a16:creationId xmlns:a16="http://schemas.microsoft.com/office/drawing/2014/main" id="{74F2B6F8-6218-979E-458A-09C2990079FE}"/>
                    </a:ext>
                  </a:extLst>
                </p:cNvPr>
                <p:cNvPicPr>
                  <a:picLocks noChangeAspect="1"/>
                </p:cNvPicPr>
                <p:nvPr/>
              </p:nvPicPr>
              <p:blipFill rotWithShape="1">
                <a:blip r:embed="rId5"/>
                <a:srcRect l="92849" t="26867" r="726" b="56196"/>
                <a:stretch/>
              </p:blipFill>
              <p:spPr>
                <a:xfrm>
                  <a:off x="778205" y="1817274"/>
                  <a:ext cx="330441" cy="1173766"/>
                </a:xfrm>
                <a:prstGeom prst="rect">
                  <a:avLst/>
                </a:prstGeom>
              </p:spPr>
            </p:pic>
          </p:grpSp>
          <p:grpSp>
            <p:nvGrpSpPr>
              <p:cNvPr id="10" name="Group 9">
                <a:extLst>
                  <a:ext uri="{FF2B5EF4-FFF2-40B4-BE49-F238E27FC236}">
                    <a16:creationId xmlns:a16="http://schemas.microsoft.com/office/drawing/2014/main" id="{DD2EA5D4-8FE0-F74C-0BFE-6B4E597A26B2}"/>
                  </a:ext>
                </a:extLst>
              </p:cNvPr>
              <p:cNvGrpSpPr/>
              <p:nvPr/>
            </p:nvGrpSpPr>
            <p:grpSpPr>
              <a:xfrm>
                <a:off x="-13461" y="2378595"/>
                <a:ext cx="5351816" cy="1283502"/>
                <a:chOff x="-6485" y="-36659"/>
                <a:chExt cx="5351816" cy="1283502"/>
              </a:xfrm>
            </p:grpSpPr>
            <p:pic>
              <p:nvPicPr>
                <p:cNvPr id="17" name="Picture 16">
                  <a:extLst>
                    <a:ext uri="{FF2B5EF4-FFF2-40B4-BE49-F238E27FC236}">
                      <a16:creationId xmlns:a16="http://schemas.microsoft.com/office/drawing/2014/main" id="{B4546DA5-2F05-444A-67BF-B2FEB5DAB24B}"/>
                    </a:ext>
                  </a:extLst>
                </p:cNvPr>
                <p:cNvPicPr>
                  <a:picLocks noChangeAspect="1"/>
                </p:cNvPicPr>
                <p:nvPr/>
              </p:nvPicPr>
              <p:blipFill rotWithShape="1">
                <a:blip r:embed="rId11"/>
                <a:srcRect l="20388" t="6368" r="23208" b="49665"/>
                <a:stretch/>
              </p:blipFill>
              <p:spPr>
                <a:xfrm>
                  <a:off x="-6485" y="589168"/>
                  <a:ext cx="850636" cy="657675"/>
                </a:xfrm>
                <a:prstGeom prst="rect">
                  <a:avLst/>
                </a:prstGeom>
                <a:ln>
                  <a:noFill/>
                </a:ln>
                <a:effectLst>
                  <a:softEdge rad="112500"/>
                </a:effectLst>
              </p:spPr>
            </p:pic>
            <p:pic>
              <p:nvPicPr>
                <p:cNvPr id="18" name="Picture 17">
                  <a:extLst>
                    <a:ext uri="{FF2B5EF4-FFF2-40B4-BE49-F238E27FC236}">
                      <a16:creationId xmlns:a16="http://schemas.microsoft.com/office/drawing/2014/main" id="{7DBC0F29-F751-EB1E-6BEC-02C5201E2A1E}"/>
                    </a:ext>
                  </a:extLst>
                </p:cNvPr>
                <p:cNvPicPr>
                  <a:picLocks noChangeAspect="1"/>
                </p:cNvPicPr>
                <p:nvPr/>
              </p:nvPicPr>
              <p:blipFill rotWithShape="1">
                <a:blip r:embed="rId12"/>
                <a:srcRect l="13813" r="14819" b="-2001"/>
                <a:stretch/>
              </p:blipFill>
              <p:spPr>
                <a:xfrm>
                  <a:off x="5290" y="-36659"/>
                  <a:ext cx="774176" cy="698015"/>
                </a:xfrm>
                <a:prstGeom prst="rect">
                  <a:avLst/>
                </a:prstGeom>
                <a:ln>
                  <a:noFill/>
                </a:ln>
                <a:effectLst>
                  <a:softEdge rad="112500"/>
                </a:effectLst>
              </p:spPr>
            </p:pic>
            <p:grpSp>
              <p:nvGrpSpPr>
                <p:cNvPr id="19" name="Group 18">
                  <a:extLst>
                    <a:ext uri="{FF2B5EF4-FFF2-40B4-BE49-F238E27FC236}">
                      <a16:creationId xmlns:a16="http://schemas.microsoft.com/office/drawing/2014/main" id="{6C02257F-734A-9FCC-421A-F77DB46E84AC}"/>
                    </a:ext>
                  </a:extLst>
                </p:cNvPr>
                <p:cNvGrpSpPr/>
                <p:nvPr/>
              </p:nvGrpSpPr>
              <p:grpSpPr>
                <a:xfrm>
                  <a:off x="1021779" y="18221"/>
                  <a:ext cx="4323552" cy="1193182"/>
                  <a:chOff x="1021779" y="18221"/>
                  <a:chExt cx="4323552" cy="1193182"/>
                </a:xfrm>
              </p:grpSpPr>
              <p:pic>
                <p:nvPicPr>
                  <p:cNvPr id="21" name="Picture 20" descr="A screenshot of a computer&#10;&#10;Description automatically generated">
                    <a:extLst>
                      <a:ext uri="{FF2B5EF4-FFF2-40B4-BE49-F238E27FC236}">
                        <a16:creationId xmlns:a16="http://schemas.microsoft.com/office/drawing/2014/main" id="{1784B8B3-6072-7ED8-530F-277AA3F3BF0B}"/>
                      </a:ext>
                    </a:extLst>
                  </p:cNvPr>
                  <p:cNvPicPr>
                    <a:picLocks noChangeAspect="1"/>
                  </p:cNvPicPr>
                  <p:nvPr/>
                </p:nvPicPr>
                <p:blipFill rotWithShape="1">
                  <a:blip r:embed="rId6"/>
                  <a:srcRect l="8982" t="639" r="9403" b="82479"/>
                  <a:stretch/>
                </p:blipFill>
                <p:spPr>
                  <a:xfrm>
                    <a:off x="1021779" y="18221"/>
                    <a:ext cx="4194942" cy="1173766"/>
                  </a:xfrm>
                  <a:prstGeom prst="rect">
                    <a:avLst/>
                  </a:prstGeom>
                </p:spPr>
              </p:pic>
              <p:pic>
                <p:nvPicPr>
                  <p:cNvPr id="22" name="Picture 21">
                    <a:extLst>
                      <a:ext uri="{FF2B5EF4-FFF2-40B4-BE49-F238E27FC236}">
                        <a16:creationId xmlns:a16="http://schemas.microsoft.com/office/drawing/2014/main" id="{020651D8-127E-59AF-2CB7-19CE6F98B574}"/>
                      </a:ext>
                    </a:extLst>
                  </p:cNvPr>
                  <p:cNvPicPr>
                    <a:picLocks noChangeAspect="1"/>
                  </p:cNvPicPr>
                  <p:nvPr/>
                </p:nvPicPr>
                <p:blipFill rotWithShape="1">
                  <a:blip r:embed="rId5"/>
                  <a:srcRect l="5666" t="667" r="93357" b="82599"/>
                  <a:stretch/>
                </p:blipFill>
                <p:spPr>
                  <a:xfrm rot="10800000">
                    <a:off x="5166434" y="23254"/>
                    <a:ext cx="50282" cy="1159771"/>
                  </a:xfrm>
                  <a:prstGeom prst="rect">
                    <a:avLst/>
                  </a:prstGeom>
                </p:spPr>
              </p:pic>
              <p:pic>
                <p:nvPicPr>
                  <p:cNvPr id="23" name="Picture 22">
                    <a:extLst>
                      <a:ext uri="{FF2B5EF4-FFF2-40B4-BE49-F238E27FC236}">
                        <a16:creationId xmlns:a16="http://schemas.microsoft.com/office/drawing/2014/main" id="{0B97F31C-40FB-2139-43E6-DE721AA5E259}"/>
                      </a:ext>
                    </a:extLst>
                  </p:cNvPr>
                  <p:cNvPicPr>
                    <a:picLocks noChangeAspect="1"/>
                  </p:cNvPicPr>
                  <p:nvPr/>
                </p:nvPicPr>
                <p:blipFill rotWithShape="1">
                  <a:blip r:embed="rId5"/>
                  <a:srcRect l="3148" t="79116" r="93913" b="3740"/>
                  <a:stretch/>
                </p:blipFill>
                <p:spPr>
                  <a:xfrm>
                    <a:off x="5194140" y="23256"/>
                    <a:ext cx="151191" cy="1188147"/>
                  </a:xfrm>
                  <a:prstGeom prst="rect">
                    <a:avLst/>
                  </a:prstGeom>
                </p:spPr>
              </p:pic>
            </p:grpSp>
            <p:pic>
              <p:nvPicPr>
                <p:cNvPr id="20" name="Picture 19">
                  <a:extLst>
                    <a:ext uri="{FF2B5EF4-FFF2-40B4-BE49-F238E27FC236}">
                      <a16:creationId xmlns:a16="http://schemas.microsoft.com/office/drawing/2014/main" id="{4396A559-A38D-F71D-677C-71DC79C0F821}"/>
                    </a:ext>
                  </a:extLst>
                </p:cNvPr>
                <p:cNvPicPr>
                  <a:picLocks noChangeAspect="1"/>
                </p:cNvPicPr>
                <p:nvPr/>
              </p:nvPicPr>
              <p:blipFill rotWithShape="1">
                <a:blip r:embed="rId5"/>
                <a:srcRect l="92907" t="504" r="668" b="82559"/>
                <a:stretch/>
              </p:blipFill>
              <p:spPr>
                <a:xfrm>
                  <a:off x="765281" y="20736"/>
                  <a:ext cx="330441" cy="1173766"/>
                </a:xfrm>
                <a:prstGeom prst="rect">
                  <a:avLst/>
                </a:prstGeom>
              </p:spPr>
            </p:pic>
          </p:grpSp>
          <p:grpSp>
            <p:nvGrpSpPr>
              <p:cNvPr id="11" name="Group 10">
                <a:extLst>
                  <a:ext uri="{FF2B5EF4-FFF2-40B4-BE49-F238E27FC236}">
                    <a16:creationId xmlns:a16="http://schemas.microsoft.com/office/drawing/2014/main" id="{F0043767-AA5F-8AD8-6E38-90656F6FDF30}"/>
                  </a:ext>
                </a:extLst>
              </p:cNvPr>
              <p:cNvGrpSpPr/>
              <p:nvPr/>
            </p:nvGrpSpPr>
            <p:grpSpPr>
              <a:xfrm>
                <a:off x="-50447" y="4786049"/>
                <a:ext cx="5402450" cy="665949"/>
                <a:chOff x="-37746" y="3589020"/>
                <a:chExt cx="5402450" cy="665949"/>
              </a:xfrm>
            </p:grpSpPr>
            <p:pic>
              <p:nvPicPr>
                <p:cNvPr id="12" name="Picture 11" descr="A screenshot of a computer&#10;&#10;Description automatically generated">
                  <a:extLst>
                    <a:ext uri="{FF2B5EF4-FFF2-40B4-BE49-F238E27FC236}">
                      <a16:creationId xmlns:a16="http://schemas.microsoft.com/office/drawing/2014/main" id="{AA999600-3717-F11A-1957-AD7ED2099D66}"/>
                    </a:ext>
                  </a:extLst>
                </p:cNvPr>
                <p:cNvPicPr>
                  <a:picLocks noChangeAspect="1"/>
                </p:cNvPicPr>
                <p:nvPr/>
              </p:nvPicPr>
              <p:blipFill rotWithShape="1">
                <a:blip r:embed="rId6"/>
                <a:srcRect l="8982" t="52258" r="9403" b="38244"/>
                <a:stretch/>
              </p:blipFill>
              <p:spPr>
                <a:xfrm>
                  <a:off x="1030425" y="3589020"/>
                  <a:ext cx="4211661" cy="663033"/>
                </a:xfrm>
                <a:prstGeom prst="rect">
                  <a:avLst/>
                </a:prstGeom>
              </p:spPr>
            </p:pic>
            <p:pic>
              <p:nvPicPr>
                <p:cNvPr id="13" name="Picture 12">
                  <a:extLst>
                    <a:ext uri="{FF2B5EF4-FFF2-40B4-BE49-F238E27FC236}">
                      <a16:creationId xmlns:a16="http://schemas.microsoft.com/office/drawing/2014/main" id="{9BA979E4-2DBD-5AA7-3BF1-91299DBB547F}"/>
                    </a:ext>
                  </a:extLst>
                </p:cNvPr>
                <p:cNvPicPr>
                  <a:picLocks noChangeAspect="1"/>
                </p:cNvPicPr>
                <p:nvPr/>
              </p:nvPicPr>
              <p:blipFill>
                <a:blip r:embed="rId13"/>
                <a:stretch>
                  <a:fillRect/>
                </a:stretch>
              </p:blipFill>
              <p:spPr>
                <a:xfrm>
                  <a:off x="-37746" y="3631781"/>
                  <a:ext cx="850636" cy="623188"/>
                </a:xfrm>
                <a:prstGeom prst="rect">
                  <a:avLst/>
                </a:prstGeom>
                <a:ln>
                  <a:noFill/>
                </a:ln>
                <a:effectLst>
                  <a:softEdge rad="112500"/>
                </a:effectLst>
              </p:spPr>
            </p:pic>
            <p:pic>
              <p:nvPicPr>
                <p:cNvPr id="14" name="Picture 13">
                  <a:extLst>
                    <a:ext uri="{FF2B5EF4-FFF2-40B4-BE49-F238E27FC236}">
                      <a16:creationId xmlns:a16="http://schemas.microsoft.com/office/drawing/2014/main" id="{AA42F306-5E99-8143-3CA8-D2B059BDAC80}"/>
                    </a:ext>
                  </a:extLst>
                </p:cNvPr>
                <p:cNvPicPr>
                  <a:picLocks noChangeAspect="1"/>
                </p:cNvPicPr>
                <p:nvPr/>
              </p:nvPicPr>
              <p:blipFill rotWithShape="1">
                <a:blip r:embed="rId5"/>
                <a:srcRect l="5666" t="667" r="93446" b="91249"/>
                <a:stretch/>
              </p:blipFill>
              <p:spPr>
                <a:xfrm rot="10800000">
                  <a:off x="5190370" y="3603420"/>
                  <a:ext cx="45719" cy="560256"/>
                </a:xfrm>
                <a:prstGeom prst="rect">
                  <a:avLst/>
                </a:prstGeom>
              </p:spPr>
            </p:pic>
            <p:pic>
              <p:nvPicPr>
                <p:cNvPr id="15" name="Picture 14">
                  <a:extLst>
                    <a:ext uri="{FF2B5EF4-FFF2-40B4-BE49-F238E27FC236}">
                      <a16:creationId xmlns:a16="http://schemas.microsoft.com/office/drawing/2014/main" id="{1260FD45-8DDE-8A42-FB3A-ACA6582B7092}"/>
                    </a:ext>
                  </a:extLst>
                </p:cNvPr>
                <p:cNvPicPr>
                  <a:picLocks noChangeAspect="1"/>
                </p:cNvPicPr>
                <p:nvPr/>
              </p:nvPicPr>
              <p:blipFill rotWithShape="1">
                <a:blip r:embed="rId5"/>
                <a:srcRect l="3148" t="87668" r="93913" b="3740"/>
                <a:stretch/>
              </p:blipFill>
              <p:spPr>
                <a:xfrm>
                  <a:off x="5213513" y="3596587"/>
                  <a:ext cx="151191" cy="595467"/>
                </a:xfrm>
                <a:prstGeom prst="rect">
                  <a:avLst/>
                </a:prstGeom>
              </p:spPr>
            </p:pic>
            <p:pic>
              <p:nvPicPr>
                <p:cNvPr id="16" name="Picture 15">
                  <a:extLst>
                    <a:ext uri="{FF2B5EF4-FFF2-40B4-BE49-F238E27FC236}">
                      <a16:creationId xmlns:a16="http://schemas.microsoft.com/office/drawing/2014/main" id="{DF735592-077F-F7D6-AE40-08F92EE1EB18}"/>
                    </a:ext>
                  </a:extLst>
                </p:cNvPr>
                <p:cNvPicPr>
                  <a:picLocks noChangeAspect="1"/>
                </p:cNvPicPr>
                <p:nvPr/>
              </p:nvPicPr>
              <p:blipFill rotWithShape="1">
                <a:blip r:embed="rId5"/>
                <a:srcRect l="92847" t="52524" r="729" b="39006"/>
                <a:stretch/>
              </p:blipFill>
              <p:spPr>
                <a:xfrm>
                  <a:off x="770694" y="3603419"/>
                  <a:ext cx="330441" cy="586997"/>
                </a:xfrm>
                <a:prstGeom prst="rect">
                  <a:avLst/>
                </a:prstGeom>
              </p:spPr>
            </p:pic>
          </p:grpSp>
        </p:grpSp>
      </p:grpSp>
      <p:sp>
        <p:nvSpPr>
          <p:cNvPr id="36" name="Freeform 35">
            <a:extLst>
              <a:ext uri="{FF2B5EF4-FFF2-40B4-BE49-F238E27FC236}">
                <a16:creationId xmlns:a16="http://schemas.microsoft.com/office/drawing/2014/main" id="{EA66476E-1D72-415B-D1B6-4AFFDE629999}"/>
              </a:ext>
            </a:extLst>
          </p:cNvPr>
          <p:cNvSpPr/>
          <p:nvPr/>
        </p:nvSpPr>
        <p:spPr>
          <a:xfrm>
            <a:off x="1596887" y="1530626"/>
            <a:ext cx="5247861" cy="609600"/>
          </a:xfrm>
          <a:custGeom>
            <a:avLst/>
            <a:gdLst>
              <a:gd name="connsiteX0" fmla="*/ 0 w 5247861"/>
              <a:gd name="connsiteY0" fmla="*/ 0 h 609600"/>
              <a:gd name="connsiteX1" fmla="*/ 5214730 w 5247861"/>
              <a:gd name="connsiteY1" fmla="*/ 609600 h 609600"/>
              <a:gd name="connsiteX2" fmla="*/ 5247861 w 5247861"/>
              <a:gd name="connsiteY2" fmla="*/ 609600 h 609600"/>
              <a:gd name="connsiteX3" fmla="*/ 5247861 w 5247861"/>
              <a:gd name="connsiteY3" fmla="*/ 410817 h 609600"/>
              <a:gd name="connsiteX4" fmla="*/ 0 w 5247861"/>
              <a:gd name="connsiteY4" fmla="*/ 0 h 609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47861" h="609600">
                <a:moveTo>
                  <a:pt x="0" y="0"/>
                </a:moveTo>
                <a:lnTo>
                  <a:pt x="5214730" y="609600"/>
                </a:lnTo>
                <a:lnTo>
                  <a:pt x="5247861" y="609600"/>
                </a:lnTo>
                <a:lnTo>
                  <a:pt x="5247861" y="410817"/>
                </a:lnTo>
                <a:lnTo>
                  <a:pt x="0" y="0"/>
                </a:lnTo>
                <a:close/>
              </a:path>
            </a:pathLst>
          </a:cu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36">
            <a:extLst>
              <a:ext uri="{FF2B5EF4-FFF2-40B4-BE49-F238E27FC236}">
                <a16:creationId xmlns:a16="http://schemas.microsoft.com/office/drawing/2014/main" id="{AC332E8B-2A1A-8449-B6F0-48FA6EC0055F}"/>
              </a:ext>
            </a:extLst>
          </p:cNvPr>
          <p:cNvSpPr/>
          <p:nvPr/>
        </p:nvSpPr>
        <p:spPr>
          <a:xfrm>
            <a:off x="1616765" y="2981739"/>
            <a:ext cx="2564296" cy="609600"/>
          </a:xfrm>
          <a:custGeom>
            <a:avLst/>
            <a:gdLst>
              <a:gd name="connsiteX0" fmla="*/ 0 w 2564296"/>
              <a:gd name="connsiteY0" fmla="*/ 0 h 609600"/>
              <a:gd name="connsiteX1" fmla="*/ 212035 w 2564296"/>
              <a:gd name="connsiteY1" fmla="*/ 66261 h 609600"/>
              <a:gd name="connsiteX2" fmla="*/ 569844 w 2564296"/>
              <a:gd name="connsiteY2" fmla="*/ 172278 h 609600"/>
              <a:gd name="connsiteX3" fmla="*/ 788505 w 2564296"/>
              <a:gd name="connsiteY3" fmla="*/ 251791 h 609600"/>
              <a:gd name="connsiteX4" fmla="*/ 1046922 w 2564296"/>
              <a:gd name="connsiteY4" fmla="*/ 377687 h 609600"/>
              <a:gd name="connsiteX5" fmla="*/ 1417983 w 2564296"/>
              <a:gd name="connsiteY5" fmla="*/ 609600 h 609600"/>
              <a:gd name="connsiteX6" fmla="*/ 2564296 w 2564296"/>
              <a:gd name="connsiteY6" fmla="*/ 609600 h 609600"/>
              <a:gd name="connsiteX7" fmla="*/ 0 w 2564296"/>
              <a:gd name="connsiteY7" fmla="*/ 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64296" h="609600">
                <a:moveTo>
                  <a:pt x="0" y="0"/>
                </a:moveTo>
                <a:lnTo>
                  <a:pt x="212035" y="66261"/>
                </a:lnTo>
                <a:lnTo>
                  <a:pt x="569844" y="172278"/>
                </a:lnTo>
                <a:lnTo>
                  <a:pt x="788505" y="251791"/>
                </a:lnTo>
                <a:lnTo>
                  <a:pt x="1046922" y="377687"/>
                </a:lnTo>
                <a:lnTo>
                  <a:pt x="1417983" y="609600"/>
                </a:lnTo>
                <a:lnTo>
                  <a:pt x="2564296" y="609600"/>
                </a:lnTo>
                <a:lnTo>
                  <a:pt x="0" y="0"/>
                </a:lnTo>
                <a:close/>
              </a:path>
            </a:pathLst>
          </a:cu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Freeform 37">
            <a:extLst>
              <a:ext uri="{FF2B5EF4-FFF2-40B4-BE49-F238E27FC236}">
                <a16:creationId xmlns:a16="http://schemas.microsoft.com/office/drawing/2014/main" id="{BB5EAC9B-F09F-40A5-A9D3-8E7A5ECC1659}"/>
              </a:ext>
            </a:extLst>
          </p:cNvPr>
          <p:cNvSpPr/>
          <p:nvPr/>
        </p:nvSpPr>
        <p:spPr>
          <a:xfrm>
            <a:off x="1616765" y="3717235"/>
            <a:ext cx="1716157" cy="616226"/>
          </a:xfrm>
          <a:custGeom>
            <a:avLst/>
            <a:gdLst>
              <a:gd name="connsiteX0" fmla="*/ 0 w 1716157"/>
              <a:gd name="connsiteY0" fmla="*/ 0 h 616226"/>
              <a:gd name="connsiteX1" fmla="*/ 304800 w 1716157"/>
              <a:gd name="connsiteY1" fmla="*/ 86139 h 616226"/>
              <a:gd name="connsiteX2" fmla="*/ 549965 w 1716157"/>
              <a:gd name="connsiteY2" fmla="*/ 165652 h 616226"/>
              <a:gd name="connsiteX3" fmla="*/ 881270 w 1716157"/>
              <a:gd name="connsiteY3" fmla="*/ 291548 h 616226"/>
              <a:gd name="connsiteX4" fmla="*/ 1232452 w 1716157"/>
              <a:gd name="connsiteY4" fmla="*/ 483704 h 616226"/>
              <a:gd name="connsiteX5" fmla="*/ 1404731 w 1716157"/>
              <a:gd name="connsiteY5" fmla="*/ 616226 h 616226"/>
              <a:gd name="connsiteX6" fmla="*/ 1716157 w 1716157"/>
              <a:gd name="connsiteY6" fmla="*/ 616226 h 616226"/>
              <a:gd name="connsiteX7" fmla="*/ 1716157 w 1716157"/>
              <a:gd name="connsiteY7" fmla="*/ 616226 h 616226"/>
              <a:gd name="connsiteX8" fmla="*/ 1596887 w 1716157"/>
              <a:gd name="connsiteY8" fmla="*/ 536713 h 616226"/>
              <a:gd name="connsiteX9" fmla="*/ 1272209 w 1716157"/>
              <a:gd name="connsiteY9" fmla="*/ 390939 h 616226"/>
              <a:gd name="connsiteX10" fmla="*/ 868018 w 1716157"/>
              <a:gd name="connsiteY10" fmla="*/ 251791 h 616226"/>
              <a:gd name="connsiteX11" fmla="*/ 79513 w 1716157"/>
              <a:gd name="connsiteY11" fmla="*/ 19878 h 616226"/>
              <a:gd name="connsiteX12" fmla="*/ 0 w 1716157"/>
              <a:gd name="connsiteY12" fmla="*/ 0 h 616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16157" h="616226">
                <a:moveTo>
                  <a:pt x="0" y="0"/>
                </a:moveTo>
                <a:lnTo>
                  <a:pt x="304800" y="86139"/>
                </a:lnTo>
                <a:lnTo>
                  <a:pt x="549965" y="165652"/>
                </a:lnTo>
                <a:lnTo>
                  <a:pt x="881270" y="291548"/>
                </a:lnTo>
                <a:lnTo>
                  <a:pt x="1232452" y="483704"/>
                </a:lnTo>
                <a:lnTo>
                  <a:pt x="1404731" y="616226"/>
                </a:lnTo>
                <a:lnTo>
                  <a:pt x="1716157" y="616226"/>
                </a:lnTo>
                <a:lnTo>
                  <a:pt x="1716157" y="616226"/>
                </a:lnTo>
                <a:lnTo>
                  <a:pt x="1596887" y="536713"/>
                </a:lnTo>
                <a:lnTo>
                  <a:pt x="1272209" y="390939"/>
                </a:lnTo>
                <a:lnTo>
                  <a:pt x="868018" y="251791"/>
                </a:lnTo>
                <a:lnTo>
                  <a:pt x="79513" y="19878"/>
                </a:lnTo>
                <a:lnTo>
                  <a:pt x="0" y="0"/>
                </a:lnTo>
                <a:close/>
              </a:path>
            </a:pathLst>
          </a:cu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Freeform 38">
            <a:extLst>
              <a:ext uri="{FF2B5EF4-FFF2-40B4-BE49-F238E27FC236}">
                <a16:creationId xmlns:a16="http://schemas.microsoft.com/office/drawing/2014/main" id="{A68EF217-429E-2517-D596-C61E2886AE53}"/>
              </a:ext>
            </a:extLst>
          </p:cNvPr>
          <p:cNvSpPr/>
          <p:nvPr/>
        </p:nvSpPr>
        <p:spPr>
          <a:xfrm>
            <a:off x="1603513" y="4439478"/>
            <a:ext cx="2597426" cy="616226"/>
          </a:xfrm>
          <a:custGeom>
            <a:avLst/>
            <a:gdLst>
              <a:gd name="connsiteX0" fmla="*/ 0 w 2597426"/>
              <a:gd name="connsiteY0" fmla="*/ 0 h 616226"/>
              <a:gd name="connsiteX1" fmla="*/ 284922 w 2597426"/>
              <a:gd name="connsiteY1" fmla="*/ 72887 h 616226"/>
              <a:gd name="connsiteX2" fmla="*/ 556591 w 2597426"/>
              <a:gd name="connsiteY2" fmla="*/ 165652 h 616226"/>
              <a:gd name="connsiteX3" fmla="*/ 828261 w 2597426"/>
              <a:gd name="connsiteY3" fmla="*/ 265044 h 616226"/>
              <a:gd name="connsiteX4" fmla="*/ 1126435 w 2597426"/>
              <a:gd name="connsiteY4" fmla="*/ 417444 h 616226"/>
              <a:gd name="connsiteX5" fmla="*/ 1424609 w 2597426"/>
              <a:gd name="connsiteY5" fmla="*/ 616226 h 616226"/>
              <a:gd name="connsiteX6" fmla="*/ 2597426 w 2597426"/>
              <a:gd name="connsiteY6" fmla="*/ 609600 h 616226"/>
              <a:gd name="connsiteX7" fmla="*/ 2405270 w 2597426"/>
              <a:gd name="connsiteY7" fmla="*/ 516835 h 616226"/>
              <a:gd name="connsiteX8" fmla="*/ 1941444 w 2597426"/>
              <a:gd name="connsiteY8" fmla="*/ 357809 h 616226"/>
              <a:gd name="connsiteX9" fmla="*/ 1570383 w 2597426"/>
              <a:gd name="connsiteY9" fmla="*/ 271670 h 616226"/>
              <a:gd name="connsiteX10" fmla="*/ 662609 w 2597426"/>
              <a:gd name="connsiteY10" fmla="*/ 92765 h 616226"/>
              <a:gd name="connsiteX11" fmla="*/ 0 w 2597426"/>
              <a:gd name="connsiteY11" fmla="*/ 0 h 616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97426" h="616226">
                <a:moveTo>
                  <a:pt x="0" y="0"/>
                </a:moveTo>
                <a:lnTo>
                  <a:pt x="284922" y="72887"/>
                </a:lnTo>
                <a:lnTo>
                  <a:pt x="556591" y="165652"/>
                </a:lnTo>
                <a:lnTo>
                  <a:pt x="828261" y="265044"/>
                </a:lnTo>
                <a:lnTo>
                  <a:pt x="1126435" y="417444"/>
                </a:lnTo>
                <a:lnTo>
                  <a:pt x="1424609" y="616226"/>
                </a:lnTo>
                <a:lnTo>
                  <a:pt x="2597426" y="609600"/>
                </a:lnTo>
                <a:lnTo>
                  <a:pt x="2405270" y="516835"/>
                </a:lnTo>
                <a:lnTo>
                  <a:pt x="1941444" y="357809"/>
                </a:lnTo>
                <a:lnTo>
                  <a:pt x="1570383" y="271670"/>
                </a:lnTo>
                <a:lnTo>
                  <a:pt x="662609" y="92765"/>
                </a:lnTo>
                <a:lnTo>
                  <a:pt x="0" y="0"/>
                </a:lnTo>
                <a:close/>
              </a:path>
            </a:pathLst>
          </a:custGeom>
          <a:solidFill>
            <a:schemeClr val="tx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Freeform 39">
            <a:extLst>
              <a:ext uri="{FF2B5EF4-FFF2-40B4-BE49-F238E27FC236}">
                <a16:creationId xmlns:a16="http://schemas.microsoft.com/office/drawing/2014/main" id="{26BB2749-0761-E05F-A384-1C3533028DF7}"/>
              </a:ext>
            </a:extLst>
          </p:cNvPr>
          <p:cNvSpPr/>
          <p:nvPr/>
        </p:nvSpPr>
        <p:spPr>
          <a:xfrm>
            <a:off x="1630017" y="5161722"/>
            <a:ext cx="5174974" cy="616226"/>
          </a:xfrm>
          <a:custGeom>
            <a:avLst/>
            <a:gdLst>
              <a:gd name="connsiteX0" fmla="*/ 0 w 5174974"/>
              <a:gd name="connsiteY0" fmla="*/ 0 h 616226"/>
              <a:gd name="connsiteX1" fmla="*/ 563218 w 5174974"/>
              <a:gd name="connsiteY1" fmla="*/ 86139 h 616226"/>
              <a:gd name="connsiteX2" fmla="*/ 1205948 w 5174974"/>
              <a:gd name="connsiteY2" fmla="*/ 185530 h 616226"/>
              <a:gd name="connsiteX3" fmla="*/ 1908313 w 5174974"/>
              <a:gd name="connsiteY3" fmla="*/ 344556 h 616226"/>
              <a:gd name="connsiteX4" fmla="*/ 2431774 w 5174974"/>
              <a:gd name="connsiteY4" fmla="*/ 530087 h 616226"/>
              <a:gd name="connsiteX5" fmla="*/ 2617305 w 5174974"/>
              <a:gd name="connsiteY5" fmla="*/ 609600 h 616226"/>
              <a:gd name="connsiteX6" fmla="*/ 5174974 w 5174974"/>
              <a:gd name="connsiteY6" fmla="*/ 616226 h 616226"/>
              <a:gd name="connsiteX7" fmla="*/ 3465444 w 5174974"/>
              <a:gd name="connsiteY7" fmla="*/ 417443 h 616226"/>
              <a:gd name="connsiteX8" fmla="*/ 1742661 w 5174974"/>
              <a:gd name="connsiteY8" fmla="*/ 205408 h 616226"/>
              <a:gd name="connsiteX9" fmla="*/ 0 w 5174974"/>
              <a:gd name="connsiteY9" fmla="*/ 0 h 616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74974" h="616226">
                <a:moveTo>
                  <a:pt x="0" y="0"/>
                </a:moveTo>
                <a:lnTo>
                  <a:pt x="563218" y="86139"/>
                </a:lnTo>
                <a:lnTo>
                  <a:pt x="1205948" y="185530"/>
                </a:lnTo>
                <a:lnTo>
                  <a:pt x="1908313" y="344556"/>
                </a:lnTo>
                <a:lnTo>
                  <a:pt x="2431774" y="530087"/>
                </a:lnTo>
                <a:lnTo>
                  <a:pt x="2617305" y="609600"/>
                </a:lnTo>
                <a:lnTo>
                  <a:pt x="5174974" y="616226"/>
                </a:lnTo>
                <a:lnTo>
                  <a:pt x="3465444" y="417443"/>
                </a:lnTo>
                <a:lnTo>
                  <a:pt x="1742661" y="205408"/>
                </a:lnTo>
                <a:lnTo>
                  <a:pt x="0" y="0"/>
                </a:lnTo>
                <a:close/>
              </a:path>
            </a:pathLst>
          </a:custGeom>
          <a:solidFill>
            <a:schemeClr val="tx1"/>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reeform 40">
            <a:extLst>
              <a:ext uri="{FF2B5EF4-FFF2-40B4-BE49-F238E27FC236}">
                <a16:creationId xmlns:a16="http://schemas.microsoft.com/office/drawing/2014/main" id="{9F5A037F-CBDB-48A5-BBC6-F3082B320A6E}"/>
              </a:ext>
            </a:extLst>
          </p:cNvPr>
          <p:cNvSpPr/>
          <p:nvPr/>
        </p:nvSpPr>
        <p:spPr>
          <a:xfrm>
            <a:off x="1630017" y="5897217"/>
            <a:ext cx="1722783" cy="616226"/>
          </a:xfrm>
          <a:custGeom>
            <a:avLst/>
            <a:gdLst>
              <a:gd name="connsiteX0" fmla="*/ 0 w 1722783"/>
              <a:gd name="connsiteY0" fmla="*/ 0 h 616226"/>
              <a:gd name="connsiteX1" fmla="*/ 510209 w 1722783"/>
              <a:gd name="connsiteY1" fmla="*/ 145774 h 616226"/>
              <a:gd name="connsiteX2" fmla="*/ 974035 w 1722783"/>
              <a:gd name="connsiteY2" fmla="*/ 344557 h 616226"/>
              <a:gd name="connsiteX3" fmla="*/ 1411357 w 1722783"/>
              <a:gd name="connsiteY3" fmla="*/ 609600 h 616226"/>
              <a:gd name="connsiteX4" fmla="*/ 1722783 w 1722783"/>
              <a:gd name="connsiteY4" fmla="*/ 616226 h 616226"/>
              <a:gd name="connsiteX5" fmla="*/ 1444487 w 1722783"/>
              <a:gd name="connsiteY5" fmla="*/ 457200 h 616226"/>
              <a:gd name="connsiteX6" fmla="*/ 1099931 w 1722783"/>
              <a:gd name="connsiteY6" fmla="*/ 324679 h 616226"/>
              <a:gd name="connsiteX7" fmla="*/ 0 w 1722783"/>
              <a:gd name="connsiteY7" fmla="*/ 0 h 616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22783" h="616226">
                <a:moveTo>
                  <a:pt x="0" y="0"/>
                </a:moveTo>
                <a:lnTo>
                  <a:pt x="510209" y="145774"/>
                </a:lnTo>
                <a:lnTo>
                  <a:pt x="974035" y="344557"/>
                </a:lnTo>
                <a:lnTo>
                  <a:pt x="1411357" y="609600"/>
                </a:lnTo>
                <a:lnTo>
                  <a:pt x="1722783" y="616226"/>
                </a:lnTo>
                <a:lnTo>
                  <a:pt x="1444487" y="457200"/>
                </a:lnTo>
                <a:lnTo>
                  <a:pt x="1099931" y="324679"/>
                </a:lnTo>
                <a:lnTo>
                  <a:pt x="0" y="0"/>
                </a:lnTo>
                <a:close/>
              </a:path>
            </a:pathLst>
          </a:custGeom>
          <a:solidFill>
            <a:schemeClr val="tx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itle 1">
            <a:extLst>
              <a:ext uri="{FF2B5EF4-FFF2-40B4-BE49-F238E27FC236}">
                <a16:creationId xmlns:a16="http://schemas.microsoft.com/office/drawing/2014/main" id="{C22948DF-BB75-669E-A341-998E7EAF2EF7}"/>
              </a:ext>
            </a:extLst>
          </p:cNvPr>
          <p:cNvSpPr txBox="1">
            <a:spLocks/>
          </p:cNvSpPr>
          <p:nvPr/>
        </p:nvSpPr>
        <p:spPr>
          <a:xfrm>
            <a:off x="259908" y="122634"/>
            <a:ext cx="6830008" cy="1276694"/>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2800" b="1" dirty="0">
                <a:solidFill>
                  <a:srgbClr val="C00000"/>
                </a:solidFill>
                <a:latin typeface="+mn-lt"/>
              </a:rPr>
              <a:t>Harvesting near the zero-growth curve </a:t>
            </a:r>
            <a:r>
              <a:rPr lang="en-US" sz="2800" dirty="0">
                <a:latin typeface="+mn-lt"/>
              </a:rPr>
              <a:t>highlights the problems inherent with </a:t>
            </a:r>
            <a:r>
              <a:rPr lang="en-US" sz="2800" b="1" dirty="0">
                <a:solidFill>
                  <a:srgbClr val="C00000"/>
                </a:solidFill>
                <a:latin typeface="+mn-lt"/>
              </a:rPr>
              <a:t>MSY</a:t>
            </a:r>
            <a:r>
              <a:rPr lang="en-US" sz="2800" dirty="0">
                <a:latin typeface="+mn-lt"/>
              </a:rPr>
              <a:t>!</a:t>
            </a:r>
          </a:p>
        </p:txBody>
      </p:sp>
      <p:sp>
        <p:nvSpPr>
          <p:cNvPr id="48" name="Diamond 47">
            <a:extLst>
              <a:ext uri="{FF2B5EF4-FFF2-40B4-BE49-F238E27FC236}">
                <a16:creationId xmlns:a16="http://schemas.microsoft.com/office/drawing/2014/main" id="{5042DBB3-B5F2-2C6C-41C2-5EF9C41FD5A7}"/>
              </a:ext>
            </a:extLst>
          </p:cNvPr>
          <p:cNvSpPr/>
          <p:nvPr/>
        </p:nvSpPr>
        <p:spPr>
          <a:xfrm>
            <a:off x="2173924" y="3140785"/>
            <a:ext cx="85391" cy="75626"/>
          </a:xfrm>
          <a:prstGeom prst="diamond">
            <a:avLst/>
          </a:prstGeom>
          <a:solidFill>
            <a:srgbClr val="B263C7"/>
          </a:solidFill>
          <a:ln>
            <a:solidFill>
              <a:srgbClr val="B263C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Diamond 48">
            <a:extLst>
              <a:ext uri="{FF2B5EF4-FFF2-40B4-BE49-F238E27FC236}">
                <a16:creationId xmlns:a16="http://schemas.microsoft.com/office/drawing/2014/main" id="{62871330-6293-7093-647F-70F23D0BBB01}"/>
              </a:ext>
            </a:extLst>
          </p:cNvPr>
          <p:cNvSpPr/>
          <p:nvPr/>
        </p:nvSpPr>
        <p:spPr>
          <a:xfrm>
            <a:off x="2469760" y="3152288"/>
            <a:ext cx="85391" cy="75626"/>
          </a:xfrm>
          <a:prstGeom prst="diamond">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Diamond 49">
            <a:extLst>
              <a:ext uri="{FF2B5EF4-FFF2-40B4-BE49-F238E27FC236}">
                <a16:creationId xmlns:a16="http://schemas.microsoft.com/office/drawing/2014/main" id="{33207274-7B62-D4C9-5A20-F80B4A087730}"/>
              </a:ext>
            </a:extLst>
          </p:cNvPr>
          <p:cNvSpPr/>
          <p:nvPr/>
        </p:nvSpPr>
        <p:spPr>
          <a:xfrm>
            <a:off x="3095370" y="4862792"/>
            <a:ext cx="85391" cy="75626"/>
          </a:xfrm>
          <a:prstGeom prst="diamond">
            <a:avLst/>
          </a:prstGeom>
          <a:solidFill>
            <a:srgbClr val="66D36C"/>
          </a:solidFill>
          <a:ln>
            <a:solidFill>
              <a:srgbClr val="66D3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Diamond 53">
            <a:extLst>
              <a:ext uri="{FF2B5EF4-FFF2-40B4-BE49-F238E27FC236}">
                <a16:creationId xmlns:a16="http://schemas.microsoft.com/office/drawing/2014/main" id="{3A50EC1D-E3F0-949A-B345-5E0AC66F5894}"/>
              </a:ext>
            </a:extLst>
          </p:cNvPr>
          <p:cNvSpPr/>
          <p:nvPr/>
        </p:nvSpPr>
        <p:spPr>
          <a:xfrm>
            <a:off x="4912904" y="5550544"/>
            <a:ext cx="85391" cy="75626"/>
          </a:xfrm>
          <a:prstGeom prst="diamond">
            <a:avLst/>
          </a:prstGeom>
          <a:solidFill>
            <a:schemeClr val="accent4">
              <a:lumMod val="75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8" name="Straight Connector 57">
            <a:extLst>
              <a:ext uri="{FF2B5EF4-FFF2-40B4-BE49-F238E27FC236}">
                <a16:creationId xmlns:a16="http://schemas.microsoft.com/office/drawing/2014/main" id="{38245719-8507-2012-CC1E-F7099682E240}"/>
              </a:ext>
            </a:extLst>
          </p:cNvPr>
          <p:cNvCxnSpPr>
            <a:cxnSpLocks/>
          </p:cNvCxnSpPr>
          <p:nvPr/>
        </p:nvCxnSpPr>
        <p:spPr>
          <a:xfrm>
            <a:off x="3138065" y="4671988"/>
            <a:ext cx="0" cy="410043"/>
          </a:xfrm>
          <a:prstGeom prst="line">
            <a:avLst/>
          </a:prstGeom>
          <a:ln w="28575">
            <a:solidFill>
              <a:srgbClr val="66D36C"/>
            </a:solidFill>
            <a:prstDash val="dashDot"/>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2A41A56C-CCCE-F252-03AF-90493A4F086C}"/>
              </a:ext>
            </a:extLst>
          </p:cNvPr>
          <p:cNvCxnSpPr>
            <a:cxnSpLocks/>
          </p:cNvCxnSpPr>
          <p:nvPr/>
        </p:nvCxnSpPr>
        <p:spPr>
          <a:xfrm>
            <a:off x="3094707" y="3955480"/>
            <a:ext cx="0" cy="410043"/>
          </a:xfrm>
          <a:prstGeom prst="line">
            <a:avLst/>
          </a:prstGeom>
          <a:ln w="28575">
            <a:solidFill>
              <a:schemeClr val="accent4">
                <a:lumMod val="75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BEFA721C-371C-2350-856A-F8D2BDCF71D3}"/>
              </a:ext>
            </a:extLst>
          </p:cNvPr>
          <p:cNvCxnSpPr>
            <a:cxnSpLocks/>
          </p:cNvCxnSpPr>
          <p:nvPr/>
        </p:nvCxnSpPr>
        <p:spPr>
          <a:xfrm>
            <a:off x="3146316" y="6123197"/>
            <a:ext cx="0" cy="410043"/>
          </a:xfrm>
          <a:prstGeom prst="line">
            <a:avLst/>
          </a:prstGeom>
          <a:ln w="28575">
            <a:solidFill>
              <a:srgbClr val="00B050"/>
            </a:solidFill>
            <a:prstDash val="dashDot"/>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2057E4C8-5002-8339-4176-5E2D3C41091D}"/>
              </a:ext>
            </a:extLst>
          </p:cNvPr>
          <p:cNvCxnSpPr>
            <a:cxnSpLocks/>
          </p:cNvCxnSpPr>
          <p:nvPr/>
        </p:nvCxnSpPr>
        <p:spPr>
          <a:xfrm>
            <a:off x="4959611" y="5364995"/>
            <a:ext cx="0" cy="410043"/>
          </a:xfrm>
          <a:prstGeom prst="line">
            <a:avLst/>
          </a:prstGeom>
          <a:ln w="28575">
            <a:solidFill>
              <a:schemeClr val="accent4">
                <a:lumMod val="75000"/>
              </a:schemeClr>
            </a:solidFill>
            <a:prstDash val="dashDot"/>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EF3F8545-D97F-3357-DE6D-FE01B038E5AF}"/>
                  </a:ext>
                </a:extLst>
              </p:cNvPr>
              <p:cNvSpPr txBox="1"/>
              <p:nvPr/>
            </p:nvSpPr>
            <p:spPr>
              <a:xfrm>
                <a:off x="7847342" y="2648398"/>
                <a:ext cx="3975455" cy="1785104"/>
              </a:xfrm>
              <a:prstGeom prst="rect">
                <a:avLst/>
              </a:prstGeom>
              <a:noFill/>
            </p:spPr>
            <p:txBody>
              <a:bodyPr wrap="square" rtlCol="0">
                <a:spAutoFit/>
              </a:bodyPr>
              <a:lstStyle/>
              <a:p>
                <a:pPr algn="ctr"/>
                <a:r>
                  <a:rPr lang="en-US" sz="2200" dirty="0">
                    <a:cs typeface="Franklin Gothic Medium"/>
                  </a:rPr>
                  <a:t>The </a:t>
                </a:r>
                <a:r>
                  <a:rPr lang="en-US" sz="2200" b="1" dirty="0">
                    <a:solidFill>
                      <a:srgbClr val="C00000"/>
                    </a:solidFill>
                    <a:cs typeface="Franklin Gothic Medium"/>
                  </a:rPr>
                  <a:t>‘Allee effect’ </a:t>
                </a:r>
                <a:r>
                  <a:rPr lang="en-US" sz="2200" dirty="0">
                    <a:cs typeface="Franklin Gothic Medium"/>
                  </a:rPr>
                  <a:t>describes the correlation between population size and population ‘fitness’, often measured by the population rate of increase, </a:t>
                </a:r>
                <a14:m>
                  <m:oMath xmlns:m="http://schemas.openxmlformats.org/officeDocument/2006/math">
                    <m:r>
                      <a:rPr lang="en-US" sz="2200" i="1" smtClean="0">
                        <a:latin typeface="Cambria Math" panose="02040503050406030204" pitchFamily="18" charset="0"/>
                        <a:ea typeface="Cambria Math" panose="02040503050406030204" pitchFamily="18" charset="0"/>
                        <a:cs typeface="Franklin Gothic Medium"/>
                      </a:rPr>
                      <m:t>𝜆</m:t>
                    </m:r>
                    <m:r>
                      <a:rPr lang="en-US" sz="2200" b="0" i="1" smtClean="0">
                        <a:latin typeface="Cambria Math" panose="02040503050406030204" pitchFamily="18" charset="0"/>
                        <a:ea typeface="Cambria Math" panose="02040503050406030204" pitchFamily="18" charset="0"/>
                        <a:cs typeface="Franklin Gothic Medium"/>
                      </a:rPr>
                      <m:t>.</m:t>
                    </m:r>
                  </m:oMath>
                </a14:m>
                <a:endParaRPr lang="en-US" sz="2200" b="0" dirty="0">
                  <a:ea typeface="Cambria Math" panose="02040503050406030204" pitchFamily="18" charset="0"/>
                  <a:cs typeface="Franklin Gothic Medium"/>
                </a:endParaRPr>
              </a:p>
            </p:txBody>
          </p:sp>
        </mc:Choice>
        <mc:Fallback xmlns="">
          <p:sp>
            <p:nvSpPr>
              <p:cNvPr id="3" name="TextBox 2">
                <a:extLst>
                  <a:ext uri="{FF2B5EF4-FFF2-40B4-BE49-F238E27FC236}">
                    <a16:creationId xmlns:a16="http://schemas.microsoft.com/office/drawing/2014/main" id="{EF3F8545-D97F-3357-DE6D-FE01B038E5AF}"/>
                  </a:ext>
                </a:extLst>
              </p:cNvPr>
              <p:cNvSpPr txBox="1">
                <a:spLocks noRot="1" noChangeAspect="1" noMove="1" noResize="1" noEditPoints="1" noAdjustHandles="1" noChangeArrowheads="1" noChangeShapeType="1" noTextEdit="1"/>
              </p:cNvSpPr>
              <p:nvPr/>
            </p:nvSpPr>
            <p:spPr>
              <a:xfrm>
                <a:off x="7847342" y="2648398"/>
                <a:ext cx="3975455" cy="1785104"/>
              </a:xfrm>
              <a:prstGeom prst="rect">
                <a:avLst/>
              </a:prstGeom>
              <a:blipFill>
                <a:blip r:embed="rId14"/>
                <a:stretch>
                  <a:fillRect t="-2128" r="-1274" b="-63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7A0C3985-819A-42A2-EE18-C5FC0F598588}"/>
                  </a:ext>
                </a:extLst>
              </p:cNvPr>
              <p:cNvSpPr txBox="1"/>
              <p:nvPr/>
            </p:nvSpPr>
            <p:spPr>
              <a:xfrm>
                <a:off x="8377089" y="4762465"/>
                <a:ext cx="3049987" cy="1446550"/>
              </a:xfrm>
              <a:prstGeom prst="rect">
                <a:avLst/>
              </a:prstGeom>
              <a:noFill/>
            </p:spPr>
            <p:txBody>
              <a:bodyPr wrap="square" rtlCol="0">
                <a:spAutoFit/>
              </a:bodyPr>
              <a:lstStyle/>
              <a:p>
                <a:pPr algn="ctr"/>
                <a:r>
                  <a:rPr lang="en-US" sz="2200" b="1" dirty="0">
                    <a:solidFill>
                      <a:srgbClr val="C00000"/>
                    </a:solidFill>
                    <a:cs typeface="Franklin Gothic Medium"/>
                  </a:rPr>
                  <a:t>Large animals </a:t>
                </a:r>
                <a:r>
                  <a:rPr lang="en-US" sz="2200" dirty="0">
                    <a:cs typeface="Franklin Gothic Medium"/>
                  </a:rPr>
                  <a:t>tend to have </a:t>
                </a:r>
                <a:r>
                  <a:rPr lang="en-US" sz="2200" b="1" dirty="0">
                    <a:solidFill>
                      <a:srgbClr val="C00000"/>
                    </a:solidFill>
                    <a:cs typeface="Franklin Gothic Medium"/>
                  </a:rPr>
                  <a:t>smaller population sizes</a:t>
                </a:r>
                <a:r>
                  <a:rPr lang="en-US" sz="2200" dirty="0">
                    <a:cs typeface="Franklin Gothic Medium"/>
                  </a:rPr>
                  <a:t>, which are often associated with </a:t>
                </a:r>
                <a:r>
                  <a:rPr lang="en-US" sz="2200" b="1" dirty="0">
                    <a:solidFill>
                      <a:srgbClr val="C00000"/>
                    </a:solidFill>
                    <a:cs typeface="Franklin Gothic Medium"/>
                  </a:rPr>
                  <a:t>lower </a:t>
                </a:r>
                <a14:m>
                  <m:oMath xmlns:m="http://schemas.openxmlformats.org/officeDocument/2006/math">
                    <m:r>
                      <a:rPr lang="en-US" sz="2200" b="1" i="1" smtClean="0">
                        <a:solidFill>
                          <a:srgbClr val="C00000"/>
                        </a:solidFill>
                        <a:latin typeface="Cambria Math" panose="02040503050406030204" pitchFamily="18" charset="0"/>
                        <a:ea typeface="Cambria Math" panose="02040503050406030204" pitchFamily="18" charset="0"/>
                        <a:cs typeface="Franklin Gothic Medium"/>
                      </a:rPr>
                      <m:t>𝝀</m:t>
                    </m:r>
                    <m:r>
                      <a:rPr lang="en-US" sz="2200" b="0" i="1" smtClean="0">
                        <a:latin typeface="Cambria Math" panose="02040503050406030204" pitchFamily="18" charset="0"/>
                        <a:ea typeface="Cambria Math" panose="02040503050406030204" pitchFamily="18" charset="0"/>
                        <a:cs typeface="Franklin Gothic Medium"/>
                      </a:rPr>
                      <m:t>.</m:t>
                    </m:r>
                  </m:oMath>
                </a14:m>
                <a:endParaRPr lang="en-US" sz="2200" b="0" dirty="0">
                  <a:ea typeface="Cambria Math" panose="02040503050406030204" pitchFamily="18" charset="0"/>
                  <a:cs typeface="Franklin Gothic Medium"/>
                </a:endParaRPr>
              </a:p>
            </p:txBody>
          </p:sp>
        </mc:Choice>
        <mc:Fallback xmlns="">
          <p:sp>
            <p:nvSpPr>
              <p:cNvPr id="44" name="TextBox 43">
                <a:extLst>
                  <a:ext uri="{FF2B5EF4-FFF2-40B4-BE49-F238E27FC236}">
                    <a16:creationId xmlns:a16="http://schemas.microsoft.com/office/drawing/2014/main" id="{7A0C3985-819A-42A2-EE18-C5FC0F598588}"/>
                  </a:ext>
                </a:extLst>
              </p:cNvPr>
              <p:cNvSpPr txBox="1">
                <a:spLocks noRot="1" noChangeAspect="1" noMove="1" noResize="1" noEditPoints="1" noAdjustHandles="1" noChangeArrowheads="1" noChangeShapeType="1" noTextEdit="1"/>
              </p:cNvSpPr>
              <p:nvPr/>
            </p:nvSpPr>
            <p:spPr>
              <a:xfrm>
                <a:off x="8377089" y="4762465"/>
                <a:ext cx="3049987" cy="1446550"/>
              </a:xfrm>
              <a:prstGeom prst="rect">
                <a:avLst/>
              </a:prstGeom>
              <a:blipFill>
                <a:blip r:embed="rId15"/>
                <a:stretch>
                  <a:fillRect l="-1240" t="-1724" r="-2893" b="-6897"/>
                </a:stretch>
              </a:blipFill>
            </p:spPr>
            <p:txBody>
              <a:bodyPr/>
              <a:lstStyle/>
              <a:p>
                <a:r>
                  <a:rPr lang="en-US">
                    <a:noFill/>
                  </a:rPr>
                  <a:t> </a:t>
                </a:r>
              </a:p>
            </p:txBody>
          </p:sp>
        </mc:Fallback>
      </mc:AlternateContent>
      <p:cxnSp>
        <p:nvCxnSpPr>
          <p:cNvPr id="63" name="Straight Arrow Connector 62">
            <a:extLst>
              <a:ext uri="{FF2B5EF4-FFF2-40B4-BE49-F238E27FC236}">
                <a16:creationId xmlns:a16="http://schemas.microsoft.com/office/drawing/2014/main" id="{23E700D7-B26C-0955-2610-41B395409B07}"/>
              </a:ext>
            </a:extLst>
          </p:cNvPr>
          <p:cNvCxnSpPr>
            <a:cxnSpLocks/>
          </p:cNvCxnSpPr>
          <p:nvPr/>
        </p:nvCxnSpPr>
        <p:spPr>
          <a:xfrm flipH="1" flipV="1">
            <a:off x="7400807" y="5563942"/>
            <a:ext cx="709552" cy="607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A22F7615-E70E-CDA9-C056-18DEB0546F38}"/>
                  </a:ext>
                </a:extLst>
              </p:cNvPr>
              <p:cNvSpPr txBox="1"/>
              <p:nvPr/>
            </p:nvSpPr>
            <p:spPr>
              <a:xfrm>
                <a:off x="5922400" y="1841062"/>
                <a:ext cx="221223" cy="123111"/>
              </a:xfrm>
              <a:prstGeom prst="rect">
                <a:avLst/>
              </a:prstGeom>
              <a:solidFill>
                <a:schemeClr val="tx1"/>
              </a:solidFill>
              <a:ln>
                <a:noFill/>
              </a:ln>
            </p:spPr>
            <p:txBody>
              <a:bodyPr wrap="square" lIns="0" tIns="0" rIns="0" bIns="0" rtlCol="0">
                <a:spAutoFit/>
              </a:bodyPr>
              <a:lstStyle/>
              <a:p>
                <a14:m>
                  <m:oMath xmlns:m="http://schemas.openxmlformats.org/officeDocument/2006/math">
                    <m:r>
                      <a:rPr lang="en-US" sz="800" b="1" i="1" smtClean="0">
                        <a:solidFill>
                          <a:schemeClr val="bg1"/>
                        </a:solidFill>
                        <a:latin typeface="Cambria Math" charset="0"/>
                      </a:rPr>
                      <m:t>𝝀</m:t>
                    </m:r>
                  </m:oMath>
                </a14:m>
                <a:r>
                  <a:rPr lang="en-US" sz="800" b="1" i="1" dirty="0">
                    <a:solidFill>
                      <a:schemeClr val="bg1"/>
                    </a:solidFill>
                  </a:rPr>
                  <a:t> &lt; 1</a:t>
                </a:r>
                <a:endParaRPr lang="en-US" sz="800" dirty="0">
                  <a:solidFill>
                    <a:schemeClr val="bg1"/>
                  </a:solidFill>
                  <a:latin typeface="Arial" panose="020B0604020202020204" pitchFamily="34" charset="0"/>
                  <a:cs typeface="Arial" panose="020B0604020202020204" pitchFamily="34" charset="0"/>
                </a:endParaRPr>
              </a:p>
            </p:txBody>
          </p:sp>
        </mc:Choice>
        <mc:Fallback xmlns="">
          <p:sp>
            <p:nvSpPr>
              <p:cNvPr id="66" name="TextBox 65">
                <a:extLst>
                  <a:ext uri="{FF2B5EF4-FFF2-40B4-BE49-F238E27FC236}">
                    <a16:creationId xmlns:a16="http://schemas.microsoft.com/office/drawing/2014/main" id="{A22F7615-E70E-CDA9-C056-18DEB0546F38}"/>
                  </a:ext>
                </a:extLst>
              </p:cNvPr>
              <p:cNvSpPr txBox="1">
                <a:spLocks noRot="1" noChangeAspect="1" noMove="1" noResize="1" noEditPoints="1" noAdjustHandles="1" noChangeArrowheads="1" noChangeShapeType="1" noTextEdit="1"/>
              </p:cNvSpPr>
              <p:nvPr/>
            </p:nvSpPr>
            <p:spPr>
              <a:xfrm>
                <a:off x="5922400" y="1841062"/>
                <a:ext cx="221223" cy="123111"/>
              </a:xfrm>
              <a:prstGeom prst="rect">
                <a:avLst/>
              </a:prstGeom>
              <a:blipFill>
                <a:blip r:embed="rId16"/>
                <a:stretch>
                  <a:fillRect l="-16667" t="-9091" r="-22222" b="-54545"/>
                </a:stretch>
              </a:blipFill>
              <a:ln>
                <a:noFill/>
              </a:ln>
            </p:spPr>
            <p:txBody>
              <a:bodyPr/>
              <a:lstStyle/>
              <a:p>
                <a:r>
                  <a:rPr lang="en-US">
                    <a:noFill/>
                  </a:rPr>
                  <a:t> </a:t>
                </a:r>
              </a:p>
            </p:txBody>
          </p:sp>
        </mc:Fallback>
      </mc:AlternateContent>
      <p:sp>
        <p:nvSpPr>
          <p:cNvPr id="67" name="TextBox 66">
            <a:extLst>
              <a:ext uri="{FF2B5EF4-FFF2-40B4-BE49-F238E27FC236}">
                <a16:creationId xmlns:a16="http://schemas.microsoft.com/office/drawing/2014/main" id="{4F27CFF1-FF1C-818A-92DB-780C71C0E43A}"/>
              </a:ext>
            </a:extLst>
          </p:cNvPr>
          <p:cNvSpPr txBox="1"/>
          <p:nvPr/>
        </p:nvSpPr>
        <p:spPr>
          <a:xfrm>
            <a:off x="5392224" y="1647902"/>
            <a:ext cx="1346909" cy="123111"/>
          </a:xfrm>
          <a:prstGeom prst="rect">
            <a:avLst/>
          </a:prstGeom>
          <a:solidFill>
            <a:schemeClr val="tx1"/>
          </a:solidFill>
        </p:spPr>
        <p:txBody>
          <a:bodyPr wrap="square" lIns="0" tIns="0" rIns="0" bIns="0" rtlCol="0">
            <a:spAutoFit/>
          </a:bodyPr>
          <a:lstStyle/>
          <a:p>
            <a:pPr algn="ctr"/>
            <a:r>
              <a:rPr lang="en-US" sz="800" dirty="0">
                <a:solidFill>
                  <a:schemeClr val="bg1"/>
                </a:solidFill>
                <a:latin typeface="Arial" panose="020B0604020202020204" pitchFamily="34" charset="0"/>
                <a:cs typeface="Arial" panose="020B0604020202020204" pitchFamily="34" charset="0"/>
              </a:rPr>
              <a:t>population decline</a:t>
            </a:r>
          </a:p>
        </p:txBody>
      </p:sp>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334239D9-8D01-846C-0AFC-C05640ABAA52}"/>
                  </a:ext>
                </a:extLst>
              </p:cNvPr>
              <p:cNvSpPr txBox="1"/>
              <p:nvPr/>
            </p:nvSpPr>
            <p:spPr>
              <a:xfrm>
                <a:off x="1784075" y="1805176"/>
                <a:ext cx="231068" cy="123111"/>
              </a:xfrm>
              <a:prstGeom prst="rect">
                <a:avLst/>
              </a:prstGeom>
              <a:noFill/>
              <a:ln>
                <a:noFill/>
              </a:ln>
            </p:spPr>
            <p:txBody>
              <a:bodyPr wrap="square" lIns="0" tIns="0" rIns="0" bIns="0" rtlCol="0">
                <a:spAutoFit/>
              </a:bodyPr>
              <a:lstStyle/>
              <a:p>
                <a14:m>
                  <m:oMath xmlns:m="http://schemas.openxmlformats.org/officeDocument/2006/math">
                    <m:r>
                      <a:rPr lang="en-US" sz="800" b="1" i="1" smtClean="0">
                        <a:solidFill>
                          <a:schemeClr val="tx1"/>
                        </a:solidFill>
                        <a:latin typeface="Cambria Math" charset="0"/>
                      </a:rPr>
                      <m:t>𝝀</m:t>
                    </m:r>
                  </m:oMath>
                </a14:m>
                <a:r>
                  <a:rPr lang="en-US" sz="800" b="1" i="1" dirty="0">
                    <a:solidFill>
                      <a:schemeClr val="tx1"/>
                    </a:solidFill>
                  </a:rPr>
                  <a:t> &gt; 1</a:t>
                </a:r>
                <a:endParaRPr lang="en-US" sz="800" dirty="0">
                  <a:solidFill>
                    <a:schemeClr val="tx1"/>
                  </a:solidFill>
                  <a:latin typeface="Arial" panose="020B0604020202020204" pitchFamily="34" charset="0"/>
                  <a:cs typeface="Arial" panose="020B0604020202020204" pitchFamily="34" charset="0"/>
                </a:endParaRPr>
              </a:p>
            </p:txBody>
          </p:sp>
        </mc:Choice>
        <mc:Fallback xmlns="">
          <p:sp>
            <p:nvSpPr>
              <p:cNvPr id="68" name="TextBox 67">
                <a:extLst>
                  <a:ext uri="{FF2B5EF4-FFF2-40B4-BE49-F238E27FC236}">
                    <a16:creationId xmlns:a16="http://schemas.microsoft.com/office/drawing/2014/main" id="{334239D9-8D01-846C-0AFC-C05640ABAA52}"/>
                  </a:ext>
                </a:extLst>
              </p:cNvPr>
              <p:cNvSpPr txBox="1">
                <a:spLocks noRot="1" noChangeAspect="1" noMove="1" noResize="1" noEditPoints="1" noAdjustHandles="1" noChangeArrowheads="1" noChangeShapeType="1" noTextEdit="1"/>
              </p:cNvSpPr>
              <p:nvPr/>
            </p:nvSpPr>
            <p:spPr>
              <a:xfrm>
                <a:off x="1784075" y="1805176"/>
                <a:ext cx="231068" cy="123111"/>
              </a:xfrm>
              <a:prstGeom prst="rect">
                <a:avLst/>
              </a:prstGeom>
              <a:blipFill>
                <a:blip r:embed="rId17"/>
                <a:stretch>
                  <a:fillRect l="-15789" t="-20000" r="-15789" b="-60000"/>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7C4142ED-64F9-6FCE-D3BA-E316E4FC1597}"/>
                  </a:ext>
                </a:extLst>
              </p:cNvPr>
              <p:cNvSpPr txBox="1"/>
              <p:nvPr/>
            </p:nvSpPr>
            <p:spPr>
              <a:xfrm>
                <a:off x="5886060" y="2594459"/>
                <a:ext cx="221223" cy="123111"/>
              </a:xfrm>
              <a:prstGeom prst="rect">
                <a:avLst/>
              </a:prstGeom>
              <a:solidFill>
                <a:schemeClr val="tx1"/>
              </a:solidFill>
              <a:ln>
                <a:noFill/>
              </a:ln>
            </p:spPr>
            <p:txBody>
              <a:bodyPr wrap="square" lIns="0" tIns="0" rIns="0" bIns="0" rtlCol="0">
                <a:spAutoFit/>
              </a:bodyPr>
              <a:lstStyle/>
              <a:p>
                <a14:m>
                  <m:oMath xmlns:m="http://schemas.openxmlformats.org/officeDocument/2006/math">
                    <m:r>
                      <a:rPr lang="en-US" sz="800" b="1" i="1" smtClean="0">
                        <a:solidFill>
                          <a:schemeClr val="bg1"/>
                        </a:solidFill>
                        <a:latin typeface="Cambria Math" charset="0"/>
                      </a:rPr>
                      <m:t>𝝀</m:t>
                    </m:r>
                  </m:oMath>
                </a14:m>
                <a:r>
                  <a:rPr lang="en-US" sz="800" b="1" i="1" dirty="0">
                    <a:solidFill>
                      <a:schemeClr val="bg1"/>
                    </a:solidFill>
                  </a:rPr>
                  <a:t> &lt; 1</a:t>
                </a:r>
                <a:endParaRPr lang="en-US" sz="800" dirty="0">
                  <a:solidFill>
                    <a:schemeClr val="bg1"/>
                  </a:solidFill>
                  <a:latin typeface="Arial" panose="020B0604020202020204" pitchFamily="34" charset="0"/>
                  <a:cs typeface="Arial" panose="020B0604020202020204" pitchFamily="34" charset="0"/>
                </a:endParaRPr>
              </a:p>
            </p:txBody>
          </p:sp>
        </mc:Choice>
        <mc:Fallback xmlns="">
          <p:sp>
            <p:nvSpPr>
              <p:cNvPr id="69" name="TextBox 68">
                <a:extLst>
                  <a:ext uri="{FF2B5EF4-FFF2-40B4-BE49-F238E27FC236}">
                    <a16:creationId xmlns:a16="http://schemas.microsoft.com/office/drawing/2014/main" id="{7C4142ED-64F9-6FCE-D3BA-E316E4FC1597}"/>
                  </a:ext>
                </a:extLst>
              </p:cNvPr>
              <p:cNvSpPr txBox="1">
                <a:spLocks noRot="1" noChangeAspect="1" noMove="1" noResize="1" noEditPoints="1" noAdjustHandles="1" noChangeArrowheads="1" noChangeShapeType="1" noTextEdit="1"/>
              </p:cNvSpPr>
              <p:nvPr/>
            </p:nvSpPr>
            <p:spPr>
              <a:xfrm>
                <a:off x="5886060" y="2594459"/>
                <a:ext cx="221223" cy="123111"/>
              </a:xfrm>
              <a:prstGeom prst="rect">
                <a:avLst/>
              </a:prstGeom>
              <a:blipFill>
                <a:blip r:embed="rId18"/>
                <a:stretch>
                  <a:fillRect l="-16667" t="-18182" r="-22222" b="-45455"/>
                </a:stretch>
              </a:blipFill>
              <a:ln>
                <a:noFill/>
              </a:ln>
            </p:spPr>
            <p:txBody>
              <a:bodyPr/>
              <a:lstStyle/>
              <a:p>
                <a:r>
                  <a:rPr lang="en-US">
                    <a:noFill/>
                  </a:rPr>
                  <a:t> </a:t>
                </a:r>
              </a:p>
            </p:txBody>
          </p:sp>
        </mc:Fallback>
      </mc:AlternateContent>
      <p:sp>
        <p:nvSpPr>
          <p:cNvPr id="70" name="TextBox 69">
            <a:extLst>
              <a:ext uri="{FF2B5EF4-FFF2-40B4-BE49-F238E27FC236}">
                <a16:creationId xmlns:a16="http://schemas.microsoft.com/office/drawing/2014/main" id="{E171F856-5A2F-A868-019B-9AD48763B911}"/>
              </a:ext>
            </a:extLst>
          </p:cNvPr>
          <p:cNvSpPr txBox="1"/>
          <p:nvPr/>
        </p:nvSpPr>
        <p:spPr>
          <a:xfrm>
            <a:off x="5355884" y="2401299"/>
            <a:ext cx="1346909" cy="123111"/>
          </a:xfrm>
          <a:prstGeom prst="rect">
            <a:avLst/>
          </a:prstGeom>
          <a:solidFill>
            <a:schemeClr val="tx1"/>
          </a:solidFill>
        </p:spPr>
        <p:txBody>
          <a:bodyPr wrap="square" lIns="0" tIns="0" rIns="0" bIns="0" rtlCol="0">
            <a:spAutoFit/>
          </a:bodyPr>
          <a:lstStyle/>
          <a:p>
            <a:pPr algn="ctr"/>
            <a:r>
              <a:rPr lang="en-US" sz="800" dirty="0">
                <a:solidFill>
                  <a:schemeClr val="bg1"/>
                </a:solidFill>
                <a:latin typeface="Arial" panose="020B0604020202020204" pitchFamily="34" charset="0"/>
                <a:cs typeface="Arial" panose="020B0604020202020204" pitchFamily="34" charset="0"/>
              </a:rPr>
              <a:t>population decline</a:t>
            </a:r>
          </a:p>
        </p:txBody>
      </p:sp>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0BF0ACE1-3F82-5A0E-EDE4-A9E166D54A9D}"/>
                  </a:ext>
                </a:extLst>
              </p:cNvPr>
              <p:cNvSpPr txBox="1"/>
              <p:nvPr/>
            </p:nvSpPr>
            <p:spPr>
              <a:xfrm>
                <a:off x="5940751" y="3322573"/>
                <a:ext cx="221223" cy="123111"/>
              </a:xfrm>
              <a:prstGeom prst="rect">
                <a:avLst/>
              </a:prstGeom>
              <a:solidFill>
                <a:schemeClr val="tx1"/>
              </a:solidFill>
              <a:ln>
                <a:noFill/>
              </a:ln>
            </p:spPr>
            <p:txBody>
              <a:bodyPr wrap="square" lIns="0" tIns="0" rIns="0" bIns="0" rtlCol="0">
                <a:spAutoFit/>
              </a:bodyPr>
              <a:lstStyle/>
              <a:p>
                <a14:m>
                  <m:oMath xmlns:m="http://schemas.openxmlformats.org/officeDocument/2006/math">
                    <m:r>
                      <a:rPr lang="en-US" sz="800" b="1" i="1" smtClean="0">
                        <a:solidFill>
                          <a:schemeClr val="bg1"/>
                        </a:solidFill>
                        <a:latin typeface="Cambria Math" charset="0"/>
                      </a:rPr>
                      <m:t>𝝀</m:t>
                    </m:r>
                  </m:oMath>
                </a14:m>
                <a:r>
                  <a:rPr lang="en-US" sz="800" b="1" i="1" dirty="0">
                    <a:solidFill>
                      <a:schemeClr val="bg1"/>
                    </a:solidFill>
                  </a:rPr>
                  <a:t> &lt; 1</a:t>
                </a:r>
                <a:endParaRPr lang="en-US" sz="800" dirty="0">
                  <a:solidFill>
                    <a:schemeClr val="bg1"/>
                  </a:solidFill>
                  <a:latin typeface="Arial" panose="020B0604020202020204" pitchFamily="34" charset="0"/>
                  <a:cs typeface="Arial" panose="020B0604020202020204" pitchFamily="34" charset="0"/>
                </a:endParaRPr>
              </a:p>
            </p:txBody>
          </p:sp>
        </mc:Choice>
        <mc:Fallback xmlns="">
          <p:sp>
            <p:nvSpPr>
              <p:cNvPr id="71" name="TextBox 70">
                <a:extLst>
                  <a:ext uri="{FF2B5EF4-FFF2-40B4-BE49-F238E27FC236}">
                    <a16:creationId xmlns:a16="http://schemas.microsoft.com/office/drawing/2014/main" id="{0BF0ACE1-3F82-5A0E-EDE4-A9E166D54A9D}"/>
                  </a:ext>
                </a:extLst>
              </p:cNvPr>
              <p:cNvSpPr txBox="1">
                <a:spLocks noRot="1" noChangeAspect="1" noMove="1" noResize="1" noEditPoints="1" noAdjustHandles="1" noChangeArrowheads="1" noChangeShapeType="1" noTextEdit="1"/>
              </p:cNvSpPr>
              <p:nvPr/>
            </p:nvSpPr>
            <p:spPr>
              <a:xfrm>
                <a:off x="5940751" y="3322573"/>
                <a:ext cx="221223" cy="123111"/>
              </a:xfrm>
              <a:prstGeom prst="rect">
                <a:avLst/>
              </a:prstGeom>
              <a:blipFill>
                <a:blip r:embed="rId19"/>
                <a:stretch>
                  <a:fillRect l="-22222" t="-18182" r="-22222" b="-45455"/>
                </a:stretch>
              </a:blipFill>
              <a:ln>
                <a:noFill/>
              </a:ln>
            </p:spPr>
            <p:txBody>
              <a:bodyPr/>
              <a:lstStyle/>
              <a:p>
                <a:r>
                  <a:rPr lang="en-US">
                    <a:noFill/>
                  </a:rPr>
                  <a:t> </a:t>
                </a:r>
              </a:p>
            </p:txBody>
          </p:sp>
        </mc:Fallback>
      </mc:AlternateContent>
      <p:sp>
        <p:nvSpPr>
          <p:cNvPr id="72" name="TextBox 71">
            <a:extLst>
              <a:ext uri="{FF2B5EF4-FFF2-40B4-BE49-F238E27FC236}">
                <a16:creationId xmlns:a16="http://schemas.microsoft.com/office/drawing/2014/main" id="{5CA5B214-C2A4-EA4E-369C-308E4B753F47}"/>
              </a:ext>
            </a:extLst>
          </p:cNvPr>
          <p:cNvSpPr txBox="1"/>
          <p:nvPr/>
        </p:nvSpPr>
        <p:spPr>
          <a:xfrm>
            <a:off x="5410575" y="3129413"/>
            <a:ext cx="1346909" cy="123111"/>
          </a:xfrm>
          <a:prstGeom prst="rect">
            <a:avLst/>
          </a:prstGeom>
          <a:solidFill>
            <a:schemeClr val="tx1"/>
          </a:solidFill>
        </p:spPr>
        <p:txBody>
          <a:bodyPr wrap="square" lIns="0" tIns="0" rIns="0" bIns="0" rtlCol="0">
            <a:spAutoFit/>
          </a:bodyPr>
          <a:lstStyle/>
          <a:p>
            <a:pPr algn="ctr"/>
            <a:r>
              <a:rPr lang="en-US" sz="800" dirty="0">
                <a:solidFill>
                  <a:schemeClr val="bg1"/>
                </a:solidFill>
                <a:latin typeface="Arial" panose="020B0604020202020204" pitchFamily="34" charset="0"/>
                <a:cs typeface="Arial" panose="020B0604020202020204" pitchFamily="34" charset="0"/>
              </a:rPr>
              <a:t>population decline</a:t>
            </a:r>
          </a:p>
        </p:txBody>
      </p:sp>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3E2AB767-A38C-6B31-5BAA-695F59EFBE3A}"/>
                  </a:ext>
                </a:extLst>
              </p:cNvPr>
              <p:cNvSpPr txBox="1"/>
              <p:nvPr/>
            </p:nvSpPr>
            <p:spPr>
              <a:xfrm>
                <a:off x="5921343" y="4046107"/>
                <a:ext cx="221223" cy="123111"/>
              </a:xfrm>
              <a:prstGeom prst="rect">
                <a:avLst/>
              </a:prstGeom>
              <a:solidFill>
                <a:schemeClr val="tx1"/>
              </a:solidFill>
              <a:ln>
                <a:noFill/>
              </a:ln>
            </p:spPr>
            <p:txBody>
              <a:bodyPr wrap="square" lIns="0" tIns="0" rIns="0" bIns="0" rtlCol="0">
                <a:spAutoFit/>
              </a:bodyPr>
              <a:lstStyle/>
              <a:p>
                <a14:m>
                  <m:oMath xmlns:m="http://schemas.openxmlformats.org/officeDocument/2006/math">
                    <m:r>
                      <a:rPr lang="en-US" sz="800" b="1" i="1" smtClean="0">
                        <a:solidFill>
                          <a:schemeClr val="bg1"/>
                        </a:solidFill>
                        <a:latin typeface="Cambria Math" charset="0"/>
                      </a:rPr>
                      <m:t>𝝀</m:t>
                    </m:r>
                  </m:oMath>
                </a14:m>
                <a:r>
                  <a:rPr lang="en-US" sz="800" b="1" i="1" dirty="0">
                    <a:solidFill>
                      <a:schemeClr val="bg1"/>
                    </a:solidFill>
                  </a:rPr>
                  <a:t> &lt; 1</a:t>
                </a:r>
                <a:endParaRPr lang="en-US" sz="800" dirty="0">
                  <a:solidFill>
                    <a:schemeClr val="bg1"/>
                  </a:solidFill>
                  <a:latin typeface="Arial" panose="020B0604020202020204" pitchFamily="34" charset="0"/>
                  <a:cs typeface="Arial" panose="020B0604020202020204" pitchFamily="34" charset="0"/>
                </a:endParaRPr>
              </a:p>
            </p:txBody>
          </p:sp>
        </mc:Choice>
        <mc:Fallback xmlns="">
          <p:sp>
            <p:nvSpPr>
              <p:cNvPr id="73" name="TextBox 72">
                <a:extLst>
                  <a:ext uri="{FF2B5EF4-FFF2-40B4-BE49-F238E27FC236}">
                    <a16:creationId xmlns:a16="http://schemas.microsoft.com/office/drawing/2014/main" id="{3E2AB767-A38C-6B31-5BAA-695F59EFBE3A}"/>
                  </a:ext>
                </a:extLst>
              </p:cNvPr>
              <p:cNvSpPr txBox="1">
                <a:spLocks noRot="1" noChangeAspect="1" noMove="1" noResize="1" noEditPoints="1" noAdjustHandles="1" noChangeArrowheads="1" noChangeShapeType="1" noTextEdit="1"/>
              </p:cNvSpPr>
              <p:nvPr/>
            </p:nvSpPr>
            <p:spPr>
              <a:xfrm>
                <a:off x="5921343" y="4046107"/>
                <a:ext cx="221223" cy="123111"/>
              </a:xfrm>
              <a:prstGeom prst="rect">
                <a:avLst/>
              </a:prstGeom>
              <a:blipFill>
                <a:blip r:embed="rId20"/>
                <a:stretch>
                  <a:fillRect l="-16667" t="-18182" r="-22222" b="-45455"/>
                </a:stretch>
              </a:blipFill>
              <a:ln>
                <a:noFill/>
              </a:ln>
            </p:spPr>
            <p:txBody>
              <a:bodyPr/>
              <a:lstStyle/>
              <a:p>
                <a:r>
                  <a:rPr lang="en-US">
                    <a:noFill/>
                  </a:rPr>
                  <a:t> </a:t>
                </a:r>
              </a:p>
            </p:txBody>
          </p:sp>
        </mc:Fallback>
      </mc:AlternateContent>
      <p:sp>
        <p:nvSpPr>
          <p:cNvPr id="74" name="TextBox 73">
            <a:extLst>
              <a:ext uri="{FF2B5EF4-FFF2-40B4-BE49-F238E27FC236}">
                <a16:creationId xmlns:a16="http://schemas.microsoft.com/office/drawing/2014/main" id="{C68AF528-0F19-475E-570D-E1199500E6E6}"/>
              </a:ext>
            </a:extLst>
          </p:cNvPr>
          <p:cNvSpPr txBox="1"/>
          <p:nvPr/>
        </p:nvSpPr>
        <p:spPr>
          <a:xfrm>
            <a:off x="5391167" y="3852947"/>
            <a:ext cx="1346909" cy="123111"/>
          </a:xfrm>
          <a:prstGeom prst="rect">
            <a:avLst/>
          </a:prstGeom>
          <a:solidFill>
            <a:schemeClr val="tx1"/>
          </a:solidFill>
        </p:spPr>
        <p:txBody>
          <a:bodyPr wrap="square" lIns="0" tIns="0" rIns="0" bIns="0" rtlCol="0">
            <a:spAutoFit/>
          </a:bodyPr>
          <a:lstStyle/>
          <a:p>
            <a:pPr algn="ctr"/>
            <a:r>
              <a:rPr lang="en-US" sz="800" dirty="0">
                <a:solidFill>
                  <a:schemeClr val="bg1"/>
                </a:solidFill>
                <a:latin typeface="Arial" panose="020B0604020202020204" pitchFamily="34" charset="0"/>
                <a:cs typeface="Arial" panose="020B0604020202020204" pitchFamily="34" charset="0"/>
              </a:rPr>
              <a:t>population decline</a:t>
            </a:r>
          </a:p>
        </p:txBody>
      </p:sp>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3C5392B6-4676-4D7C-0866-1F658464AB21}"/>
                  </a:ext>
                </a:extLst>
              </p:cNvPr>
              <p:cNvSpPr txBox="1"/>
              <p:nvPr/>
            </p:nvSpPr>
            <p:spPr>
              <a:xfrm>
                <a:off x="5798219" y="4768222"/>
                <a:ext cx="221223" cy="123111"/>
              </a:xfrm>
              <a:prstGeom prst="rect">
                <a:avLst/>
              </a:prstGeom>
              <a:solidFill>
                <a:schemeClr val="tx1"/>
              </a:solidFill>
              <a:ln>
                <a:noFill/>
              </a:ln>
            </p:spPr>
            <p:txBody>
              <a:bodyPr wrap="square" lIns="0" tIns="0" rIns="0" bIns="0" rtlCol="0">
                <a:spAutoFit/>
              </a:bodyPr>
              <a:lstStyle/>
              <a:p>
                <a14:m>
                  <m:oMath xmlns:m="http://schemas.openxmlformats.org/officeDocument/2006/math">
                    <m:r>
                      <a:rPr lang="en-US" sz="800" b="1" i="1" smtClean="0">
                        <a:solidFill>
                          <a:schemeClr val="bg1"/>
                        </a:solidFill>
                        <a:latin typeface="Cambria Math" charset="0"/>
                      </a:rPr>
                      <m:t>𝝀</m:t>
                    </m:r>
                  </m:oMath>
                </a14:m>
                <a:r>
                  <a:rPr lang="en-US" sz="800" b="1" i="1" dirty="0">
                    <a:solidFill>
                      <a:schemeClr val="bg1"/>
                    </a:solidFill>
                  </a:rPr>
                  <a:t> &lt; 1</a:t>
                </a:r>
                <a:endParaRPr lang="en-US" sz="800" dirty="0">
                  <a:solidFill>
                    <a:schemeClr val="bg1"/>
                  </a:solidFill>
                  <a:latin typeface="Arial" panose="020B0604020202020204" pitchFamily="34" charset="0"/>
                  <a:cs typeface="Arial" panose="020B0604020202020204" pitchFamily="34" charset="0"/>
                </a:endParaRPr>
              </a:p>
            </p:txBody>
          </p:sp>
        </mc:Choice>
        <mc:Fallback xmlns="">
          <p:sp>
            <p:nvSpPr>
              <p:cNvPr id="75" name="TextBox 74">
                <a:extLst>
                  <a:ext uri="{FF2B5EF4-FFF2-40B4-BE49-F238E27FC236}">
                    <a16:creationId xmlns:a16="http://schemas.microsoft.com/office/drawing/2014/main" id="{3C5392B6-4676-4D7C-0866-1F658464AB21}"/>
                  </a:ext>
                </a:extLst>
              </p:cNvPr>
              <p:cNvSpPr txBox="1">
                <a:spLocks noRot="1" noChangeAspect="1" noMove="1" noResize="1" noEditPoints="1" noAdjustHandles="1" noChangeArrowheads="1" noChangeShapeType="1" noTextEdit="1"/>
              </p:cNvSpPr>
              <p:nvPr/>
            </p:nvSpPr>
            <p:spPr>
              <a:xfrm>
                <a:off x="5798219" y="4768222"/>
                <a:ext cx="221223" cy="123111"/>
              </a:xfrm>
              <a:prstGeom prst="rect">
                <a:avLst/>
              </a:prstGeom>
              <a:blipFill>
                <a:blip r:embed="rId21"/>
                <a:stretch>
                  <a:fillRect l="-16667" t="-20000" r="-22222" b="-60000"/>
                </a:stretch>
              </a:blipFill>
              <a:ln>
                <a:noFill/>
              </a:ln>
            </p:spPr>
            <p:txBody>
              <a:bodyPr/>
              <a:lstStyle/>
              <a:p>
                <a:r>
                  <a:rPr lang="en-US">
                    <a:noFill/>
                  </a:rPr>
                  <a:t> </a:t>
                </a:r>
              </a:p>
            </p:txBody>
          </p:sp>
        </mc:Fallback>
      </mc:AlternateContent>
      <p:sp>
        <p:nvSpPr>
          <p:cNvPr id="76" name="TextBox 75">
            <a:extLst>
              <a:ext uri="{FF2B5EF4-FFF2-40B4-BE49-F238E27FC236}">
                <a16:creationId xmlns:a16="http://schemas.microsoft.com/office/drawing/2014/main" id="{CF844134-7C9A-71CC-93AF-914E5F929186}"/>
              </a:ext>
            </a:extLst>
          </p:cNvPr>
          <p:cNvSpPr txBox="1"/>
          <p:nvPr/>
        </p:nvSpPr>
        <p:spPr>
          <a:xfrm>
            <a:off x="5268043" y="4575063"/>
            <a:ext cx="1466496" cy="123111"/>
          </a:xfrm>
          <a:prstGeom prst="rect">
            <a:avLst/>
          </a:prstGeom>
          <a:solidFill>
            <a:schemeClr val="tx1"/>
          </a:solidFill>
        </p:spPr>
        <p:txBody>
          <a:bodyPr wrap="square" lIns="0" tIns="0" rIns="0" bIns="0" rtlCol="0">
            <a:spAutoFit/>
          </a:bodyPr>
          <a:lstStyle/>
          <a:p>
            <a:pPr algn="ctr"/>
            <a:r>
              <a:rPr lang="en-US" sz="800" dirty="0">
                <a:solidFill>
                  <a:schemeClr val="bg1"/>
                </a:solidFill>
                <a:latin typeface="Arial" panose="020B0604020202020204" pitchFamily="34" charset="0"/>
                <a:cs typeface="Arial" panose="020B0604020202020204" pitchFamily="34" charset="0"/>
              </a:rPr>
              <a:t>population decline</a:t>
            </a:r>
          </a:p>
        </p:txBody>
      </p:sp>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10FA0893-A254-866D-C74C-D6DF8DF98364}"/>
                  </a:ext>
                </a:extLst>
              </p:cNvPr>
              <p:cNvSpPr txBox="1"/>
              <p:nvPr/>
            </p:nvSpPr>
            <p:spPr>
              <a:xfrm>
                <a:off x="5852250" y="5490765"/>
                <a:ext cx="221223" cy="123111"/>
              </a:xfrm>
              <a:prstGeom prst="rect">
                <a:avLst/>
              </a:prstGeom>
              <a:solidFill>
                <a:schemeClr val="tx1"/>
              </a:solidFill>
              <a:ln>
                <a:noFill/>
              </a:ln>
            </p:spPr>
            <p:txBody>
              <a:bodyPr wrap="square" lIns="0" tIns="0" rIns="0" bIns="0" rtlCol="0">
                <a:spAutoFit/>
              </a:bodyPr>
              <a:lstStyle/>
              <a:p>
                <a14:m>
                  <m:oMath xmlns:m="http://schemas.openxmlformats.org/officeDocument/2006/math">
                    <m:r>
                      <a:rPr lang="en-US" sz="800" b="1" i="1" smtClean="0">
                        <a:solidFill>
                          <a:schemeClr val="bg1"/>
                        </a:solidFill>
                        <a:latin typeface="Cambria Math" charset="0"/>
                      </a:rPr>
                      <m:t>𝝀</m:t>
                    </m:r>
                  </m:oMath>
                </a14:m>
                <a:r>
                  <a:rPr lang="en-US" sz="800" b="1" i="1" dirty="0">
                    <a:solidFill>
                      <a:schemeClr val="bg1"/>
                    </a:solidFill>
                  </a:rPr>
                  <a:t> &lt; 1</a:t>
                </a:r>
                <a:endParaRPr lang="en-US" sz="800" dirty="0">
                  <a:solidFill>
                    <a:schemeClr val="bg1"/>
                  </a:solidFill>
                  <a:latin typeface="Arial" panose="020B0604020202020204" pitchFamily="34" charset="0"/>
                  <a:cs typeface="Arial" panose="020B0604020202020204" pitchFamily="34" charset="0"/>
                </a:endParaRPr>
              </a:p>
            </p:txBody>
          </p:sp>
        </mc:Choice>
        <mc:Fallback xmlns="">
          <p:sp>
            <p:nvSpPr>
              <p:cNvPr id="77" name="TextBox 76">
                <a:extLst>
                  <a:ext uri="{FF2B5EF4-FFF2-40B4-BE49-F238E27FC236}">
                    <a16:creationId xmlns:a16="http://schemas.microsoft.com/office/drawing/2014/main" id="{10FA0893-A254-866D-C74C-D6DF8DF98364}"/>
                  </a:ext>
                </a:extLst>
              </p:cNvPr>
              <p:cNvSpPr txBox="1">
                <a:spLocks noRot="1" noChangeAspect="1" noMove="1" noResize="1" noEditPoints="1" noAdjustHandles="1" noChangeArrowheads="1" noChangeShapeType="1" noTextEdit="1"/>
              </p:cNvSpPr>
              <p:nvPr/>
            </p:nvSpPr>
            <p:spPr>
              <a:xfrm>
                <a:off x="5852250" y="5490765"/>
                <a:ext cx="221223" cy="123111"/>
              </a:xfrm>
              <a:prstGeom prst="rect">
                <a:avLst/>
              </a:prstGeom>
              <a:blipFill>
                <a:blip r:embed="rId22"/>
                <a:stretch>
                  <a:fillRect l="-15789" t="-18182" r="-15789" b="-45455"/>
                </a:stretch>
              </a:blipFill>
              <a:ln>
                <a:noFill/>
              </a:ln>
            </p:spPr>
            <p:txBody>
              <a:bodyPr/>
              <a:lstStyle/>
              <a:p>
                <a:r>
                  <a:rPr lang="en-US">
                    <a:noFill/>
                  </a:rPr>
                  <a:t> </a:t>
                </a:r>
              </a:p>
            </p:txBody>
          </p:sp>
        </mc:Fallback>
      </mc:AlternateContent>
      <p:sp>
        <p:nvSpPr>
          <p:cNvPr id="78" name="TextBox 77">
            <a:extLst>
              <a:ext uri="{FF2B5EF4-FFF2-40B4-BE49-F238E27FC236}">
                <a16:creationId xmlns:a16="http://schemas.microsoft.com/office/drawing/2014/main" id="{50BF7501-C908-7303-BBB6-BE1721F0416C}"/>
              </a:ext>
            </a:extLst>
          </p:cNvPr>
          <p:cNvSpPr txBox="1"/>
          <p:nvPr/>
        </p:nvSpPr>
        <p:spPr>
          <a:xfrm>
            <a:off x="5322074" y="5297605"/>
            <a:ext cx="1346909" cy="123111"/>
          </a:xfrm>
          <a:prstGeom prst="rect">
            <a:avLst/>
          </a:prstGeom>
          <a:solidFill>
            <a:schemeClr val="tx1"/>
          </a:solidFill>
        </p:spPr>
        <p:txBody>
          <a:bodyPr wrap="square" lIns="0" tIns="0" rIns="0" bIns="0" rtlCol="0">
            <a:spAutoFit/>
          </a:bodyPr>
          <a:lstStyle/>
          <a:p>
            <a:pPr algn="ctr"/>
            <a:r>
              <a:rPr lang="en-US" sz="800" dirty="0">
                <a:solidFill>
                  <a:schemeClr val="bg1"/>
                </a:solidFill>
                <a:latin typeface="Arial" panose="020B0604020202020204" pitchFamily="34" charset="0"/>
                <a:cs typeface="Arial" panose="020B0604020202020204" pitchFamily="34" charset="0"/>
              </a:rPr>
              <a:t>population decline</a:t>
            </a:r>
          </a:p>
        </p:txBody>
      </p:sp>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0D71F929-7589-41CE-8B42-E251B7D02E05}"/>
                  </a:ext>
                </a:extLst>
              </p:cNvPr>
              <p:cNvSpPr txBox="1"/>
              <p:nvPr/>
            </p:nvSpPr>
            <p:spPr>
              <a:xfrm>
                <a:off x="5784634" y="6207511"/>
                <a:ext cx="232329" cy="123111"/>
              </a:xfrm>
              <a:prstGeom prst="rect">
                <a:avLst/>
              </a:prstGeom>
              <a:solidFill>
                <a:schemeClr val="tx1"/>
              </a:solidFill>
              <a:ln>
                <a:noFill/>
              </a:ln>
            </p:spPr>
            <p:txBody>
              <a:bodyPr wrap="square" lIns="0" tIns="0" rIns="0" bIns="0" rtlCol="0">
                <a:spAutoFit/>
              </a:bodyPr>
              <a:lstStyle/>
              <a:p>
                <a14:m>
                  <m:oMath xmlns:m="http://schemas.openxmlformats.org/officeDocument/2006/math">
                    <m:r>
                      <a:rPr lang="en-US" sz="800" b="1" i="1" smtClean="0">
                        <a:solidFill>
                          <a:schemeClr val="bg1"/>
                        </a:solidFill>
                        <a:latin typeface="Cambria Math" charset="0"/>
                      </a:rPr>
                      <m:t>𝝀</m:t>
                    </m:r>
                  </m:oMath>
                </a14:m>
                <a:r>
                  <a:rPr lang="en-US" sz="800" b="1" i="1" dirty="0">
                    <a:solidFill>
                      <a:schemeClr val="bg1"/>
                    </a:solidFill>
                  </a:rPr>
                  <a:t> &lt; 1</a:t>
                </a:r>
                <a:endParaRPr lang="en-US" sz="800" dirty="0">
                  <a:solidFill>
                    <a:schemeClr val="bg1"/>
                  </a:solidFill>
                  <a:latin typeface="Arial" panose="020B0604020202020204" pitchFamily="34" charset="0"/>
                  <a:cs typeface="Arial" panose="020B0604020202020204" pitchFamily="34" charset="0"/>
                </a:endParaRPr>
              </a:p>
            </p:txBody>
          </p:sp>
        </mc:Choice>
        <mc:Fallback xmlns="">
          <p:sp>
            <p:nvSpPr>
              <p:cNvPr id="79" name="TextBox 78">
                <a:extLst>
                  <a:ext uri="{FF2B5EF4-FFF2-40B4-BE49-F238E27FC236}">
                    <a16:creationId xmlns:a16="http://schemas.microsoft.com/office/drawing/2014/main" id="{0D71F929-7589-41CE-8B42-E251B7D02E05}"/>
                  </a:ext>
                </a:extLst>
              </p:cNvPr>
              <p:cNvSpPr txBox="1">
                <a:spLocks noRot="1" noChangeAspect="1" noMove="1" noResize="1" noEditPoints="1" noAdjustHandles="1" noChangeArrowheads="1" noChangeShapeType="1" noTextEdit="1"/>
              </p:cNvSpPr>
              <p:nvPr/>
            </p:nvSpPr>
            <p:spPr>
              <a:xfrm>
                <a:off x="5784634" y="6207511"/>
                <a:ext cx="232329" cy="123111"/>
              </a:xfrm>
              <a:prstGeom prst="rect">
                <a:avLst/>
              </a:prstGeom>
              <a:blipFill>
                <a:blip r:embed="rId23"/>
                <a:stretch>
                  <a:fillRect l="-15789" t="-9091" r="-15789" b="-54545"/>
                </a:stretch>
              </a:blipFill>
              <a:ln>
                <a:noFill/>
              </a:ln>
            </p:spPr>
            <p:txBody>
              <a:bodyPr/>
              <a:lstStyle/>
              <a:p>
                <a:r>
                  <a:rPr lang="en-US">
                    <a:noFill/>
                  </a:rPr>
                  <a:t> </a:t>
                </a:r>
              </a:p>
            </p:txBody>
          </p:sp>
        </mc:Fallback>
      </mc:AlternateContent>
      <p:sp>
        <p:nvSpPr>
          <p:cNvPr id="80" name="TextBox 79">
            <a:extLst>
              <a:ext uri="{FF2B5EF4-FFF2-40B4-BE49-F238E27FC236}">
                <a16:creationId xmlns:a16="http://schemas.microsoft.com/office/drawing/2014/main" id="{F893A96A-1E41-2D88-2E94-C1AA1A5A7A28}"/>
              </a:ext>
            </a:extLst>
          </p:cNvPr>
          <p:cNvSpPr txBox="1"/>
          <p:nvPr/>
        </p:nvSpPr>
        <p:spPr>
          <a:xfrm>
            <a:off x="5254458" y="6014351"/>
            <a:ext cx="1414525" cy="123111"/>
          </a:xfrm>
          <a:prstGeom prst="rect">
            <a:avLst/>
          </a:prstGeom>
          <a:solidFill>
            <a:schemeClr val="tx1"/>
          </a:solidFill>
        </p:spPr>
        <p:txBody>
          <a:bodyPr wrap="square" lIns="0" tIns="0" rIns="0" bIns="0" rtlCol="0">
            <a:spAutoFit/>
          </a:bodyPr>
          <a:lstStyle/>
          <a:p>
            <a:pPr algn="ctr"/>
            <a:r>
              <a:rPr lang="en-US" sz="800" dirty="0">
                <a:solidFill>
                  <a:schemeClr val="bg1"/>
                </a:solidFill>
                <a:latin typeface="Arial" panose="020B0604020202020204" pitchFamily="34" charset="0"/>
                <a:cs typeface="Arial" panose="020B0604020202020204" pitchFamily="34" charset="0"/>
              </a:rPr>
              <a:t>population decline</a:t>
            </a:r>
          </a:p>
        </p:txBody>
      </p:sp>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B8C45F2B-E935-6B9A-B214-CFA60074806B}"/>
                  </a:ext>
                </a:extLst>
              </p:cNvPr>
              <p:cNvSpPr txBox="1"/>
              <p:nvPr/>
            </p:nvSpPr>
            <p:spPr>
              <a:xfrm>
                <a:off x="1700739" y="2499739"/>
                <a:ext cx="231068" cy="123111"/>
              </a:xfrm>
              <a:prstGeom prst="rect">
                <a:avLst/>
              </a:prstGeom>
              <a:noFill/>
              <a:ln>
                <a:noFill/>
              </a:ln>
            </p:spPr>
            <p:txBody>
              <a:bodyPr wrap="square" lIns="0" tIns="0" rIns="0" bIns="0" rtlCol="0">
                <a:spAutoFit/>
              </a:bodyPr>
              <a:lstStyle/>
              <a:p>
                <a14:m>
                  <m:oMath xmlns:m="http://schemas.openxmlformats.org/officeDocument/2006/math">
                    <m:r>
                      <a:rPr lang="en-US" sz="800" b="1" i="1" smtClean="0">
                        <a:solidFill>
                          <a:schemeClr val="tx1"/>
                        </a:solidFill>
                        <a:latin typeface="Cambria Math" charset="0"/>
                      </a:rPr>
                      <m:t>𝝀</m:t>
                    </m:r>
                  </m:oMath>
                </a14:m>
                <a:r>
                  <a:rPr lang="en-US" sz="800" b="1" i="1" dirty="0">
                    <a:solidFill>
                      <a:schemeClr val="tx1"/>
                    </a:solidFill>
                  </a:rPr>
                  <a:t> &gt; 1</a:t>
                </a:r>
                <a:endParaRPr lang="en-US" sz="800" dirty="0">
                  <a:solidFill>
                    <a:schemeClr val="tx1"/>
                  </a:solidFill>
                  <a:latin typeface="Arial" panose="020B0604020202020204" pitchFamily="34" charset="0"/>
                  <a:cs typeface="Arial" panose="020B0604020202020204" pitchFamily="34" charset="0"/>
                </a:endParaRPr>
              </a:p>
            </p:txBody>
          </p:sp>
        </mc:Choice>
        <mc:Fallback xmlns="">
          <p:sp>
            <p:nvSpPr>
              <p:cNvPr id="81" name="TextBox 80">
                <a:extLst>
                  <a:ext uri="{FF2B5EF4-FFF2-40B4-BE49-F238E27FC236}">
                    <a16:creationId xmlns:a16="http://schemas.microsoft.com/office/drawing/2014/main" id="{B8C45F2B-E935-6B9A-B214-CFA60074806B}"/>
                  </a:ext>
                </a:extLst>
              </p:cNvPr>
              <p:cNvSpPr txBox="1">
                <a:spLocks noRot="1" noChangeAspect="1" noMove="1" noResize="1" noEditPoints="1" noAdjustHandles="1" noChangeArrowheads="1" noChangeShapeType="1" noTextEdit="1"/>
              </p:cNvSpPr>
              <p:nvPr/>
            </p:nvSpPr>
            <p:spPr>
              <a:xfrm>
                <a:off x="1700739" y="2499739"/>
                <a:ext cx="231068" cy="123111"/>
              </a:xfrm>
              <a:prstGeom prst="rect">
                <a:avLst/>
              </a:prstGeom>
              <a:blipFill>
                <a:blip r:embed="rId24"/>
                <a:stretch>
                  <a:fillRect l="-15000" t="-18182" r="-15000" b="-54545"/>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E598AFB0-A175-9516-B0A1-951DCB47D8AF}"/>
                  </a:ext>
                </a:extLst>
              </p:cNvPr>
              <p:cNvSpPr txBox="1"/>
              <p:nvPr/>
            </p:nvSpPr>
            <p:spPr>
              <a:xfrm>
                <a:off x="1695333" y="3252524"/>
                <a:ext cx="231068" cy="123111"/>
              </a:xfrm>
              <a:prstGeom prst="rect">
                <a:avLst/>
              </a:prstGeom>
              <a:noFill/>
              <a:ln>
                <a:noFill/>
              </a:ln>
            </p:spPr>
            <p:txBody>
              <a:bodyPr wrap="square" lIns="0" tIns="0" rIns="0" bIns="0" rtlCol="0">
                <a:spAutoFit/>
              </a:bodyPr>
              <a:lstStyle/>
              <a:p>
                <a14:m>
                  <m:oMath xmlns:m="http://schemas.openxmlformats.org/officeDocument/2006/math">
                    <m:r>
                      <a:rPr lang="en-US" sz="800" b="1" i="1" smtClean="0">
                        <a:solidFill>
                          <a:schemeClr val="tx1"/>
                        </a:solidFill>
                        <a:latin typeface="Cambria Math" charset="0"/>
                      </a:rPr>
                      <m:t>𝝀</m:t>
                    </m:r>
                  </m:oMath>
                </a14:m>
                <a:r>
                  <a:rPr lang="en-US" sz="800" b="1" i="1" dirty="0">
                    <a:solidFill>
                      <a:schemeClr val="tx1"/>
                    </a:solidFill>
                  </a:rPr>
                  <a:t> &gt; 1</a:t>
                </a:r>
                <a:endParaRPr lang="en-US" sz="800" dirty="0">
                  <a:solidFill>
                    <a:schemeClr val="tx1"/>
                  </a:solidFill>
                  <a:latin typeface="Arial" panose="020B0604020202020204" pitchFamily="34" charset="0"/>
                  <a:cs typeface="Arial" panose="020B0604020202020204" pitchFamily="34" charset="0"/>
                </a:endParaRPr>
              </a:p>
            </p:txBody>
          </p:sp>
        </mc:Choice>
        <mc:Fallback xmlns="">
          <p:sp>
            <p:nvSpPr>
              <p:cNvPr id="82" name="TextBox 81">
                <a:extLst>
                  <a:ext uri="{FF2B5EF4-FFF2-40B4-BE49-F238E27FC236}">
                    <a16:creationId xmlns:a16="http://schemas.microsoft.com/office/drawing/2014/main" id="{E598AFB0-A175-9516-B0A1-951DCB47D8AF}"/>
                  </a:ext>
                </a:extLst>
              </p:cNvPr>
              <p:cNvSpPr txBox="1">
                <a:spLocks noRot="1" noChangeAspect="1" noMove="1" noResize="1" noEditPoints="1" noAdjustHandles="1" noChangeArrowheads="1" noChangeShapeType="1" noTextEdit="1"/>
              </p:cNvSpPr>
              <p:nvPr/>
            </p:nvSpPr>
            <p:spPr>
              <a:xfrm>
                <a:off x="1695333" y="3252524"/>
                <a:ext cx="231068" cy="123111"/>
              </a:xfrm>
              <a:prstGeom prst="rect">
                <a:avLst/>
              </a:prstGeom>
              <a:blipFill>
                <a:blip r:embed="rId17"/>
                <a:stretch>
                  <a:fillRect l="-15789" t="-20000" r="-15789" b="-60000"/>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418D9F7D-96A6-DA18-AA8E-E1962BA11089}"/>
                  </a:ext>
                </a:extLst>
              </p:cNvPr>
              <p:cNvSpPr txBox="1"/>
              <p:nvPr/>
            </p:nvSpPr>
            <p:spPr>
              <a:xfrm>
                <a:off x="1861788" y="3975517"/>
                <a:ext cx="231068" cy="123111"/>
              </a:xfrm>
              <a:prstGeom prst="rect">
                <a:avLst/>
              </a:prstGeom>
              <a:noFill/>
              <a:ln>
                <a:noFill/>
              </a:ln>
            </p:spPr>
            <p:txBody>
              <a:bodyPr wrap="square" lIns="0" tIns="0" rIns="0" bIns="0" rtlCol="0">
                <a:spAutoFit/>
              </a:bodyPr>
              <a:lstStyle/>
              <a:p>
                <a14:m>
                  <m:oMath xmlns:m="http://schemas.openxmlformats.org/officeDocument/2006/math">
                    <m:r>
                      <a:rPr lang="en-US" sz="800" b="1" i="1" smtClean="0">
                        <a:solidFill>
                          <a:schemeClr val="tx1"/>
                        </a:solidFill>
                        <a:latin typeface="Cambria Math" charset="0"/>
                      </a:rPr>
                      <m:t>𝝀</m:t>
                    </m:r>
                  </m:oMath>
                </a14:m>
                <a:r>
                  <a:rPr lang="en-US" sz="800" b="1" i="1" dirty="0">
                    <a:solidFill>
                      <a:schemeClr val="tx1"/>
                    </a:solidFill>
                  </a:rPr>
                  <a:t> &gt; 1</a:t>
                </a:r>
                <a:endParaRPr lang="en-US" sz="800" dirty="0">
                  <a:solidFill>
                    <a:schemeClr val="tx1"/>
                  </a:solidFill>
                  <a:latin typeface="Arial" panose="020B0604020202020204" pitchFamily="34" charset="0"/>
                  <a:cs typeface="Arial" panose="020B0604020202020204" pitchFamily="34" charset="0"/>
                </a:endParaRPr>
              </a:p>
            </p:txBody>
          </p:sp>
        </mc:Choice>
        <mc:Fallback xmlns="">
          <p:sp>
            <p:nvSpPr>
              <p:cNvPr id="83" name="TextBox 82">
                <a:extLst>
                  <a:ext uri="{FF2B5EF4-FFF2-40B4-BE49-F238E27FC236}">
                    <a16:creationId xmlns:a16="http://schemas.microsoft.com/office/drawing/2014/main" id="{418D9F7D-96A6-DA18-AA8E-E1962BA11089}"/>
                  </a:ext>
                </a:extLst>
              </p:cNvPr>
              <p:cNvSpPr txBox="1">
                <a:spLocks noRot="1" noChangeAspect="1" noMove="1" noResize="1" noEditPoints="1" noAdjustHandles="1" noChangeArrowheads="1" noChangeShapeType="1" noTextEdit="1"/>
              </p:cNvSpPr>
              <p:nvPr/>
            </p:nvSpPr>
            <p:spPr>
              <a:xfrm>
                <a:off x="1861788" y="3975517"/>
                <a:ext cx="231068" cy="123111"/>
              </a:xfrm>
              <a:prstGeom prst="rect">
                <a:avLst/>
              </a:prstGeom>
              <a:blipFill>
                <a:blip r:embed="rId25"/>
                <a:stretch>
                  <a:fillRect l="-15789" t="-9091" r="-15789" b="-54545"/>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4" name="TextBox 83">
                <a:extLst>
                  <a:ext uri="{FF2B5EF4-FFF2-40B4-BE49-F238E27FC236}">
                    <a16:creationId xmlns:a16="http://schemas.microsoft.com/office/drawing/2014/main" id="{10ABABF6-53C4-BBE2-97C2-CE7AF3A30C24}"/>
                  </a:ext>
                </a:extLst>
              </p:cNvPr>
              <p:cNvSpPr txBox="1"/>
              <p:nvPr/>
            </p:nvSpPr>
            <p:spPr>
              <a:xfrm>
                <a:off x="1669091" y="4726272"/>
                <a:ext cx="231068" cy="123111"/>
              </a:xfrm>
              <a:prstGeom prst="rect">
                <a:avLst/>
              </a:prstGeom>
              <a:noFill/>
              <a:ln>
                <a:noFill/>
              </a:ln>
            </p:spPr>
            <p:txBody>
              <a:bodyPr wrap="square" lIns="0" tIns="0" rIns="0" bIns="0" rtlCol="0">
                <a:spAutoFit/>
              </a:bodyPr>
              <a:lstStyle/>
              <a:p>
                <a14:m>
                  <m:oMath xmlns:m="http://schemas.openxmlformats.org/officeDocument/2006/math">
                    <m:r>
                      <a:rPr lang="en-US" sz="800" b="1" i="1" smtClean="0">
                        <a:solidFill>
                          <a:schemeClr val="tx1"/>
                        </a:solidFill>
                        <a:latin typeface="Cambria Math" charset="0"/>
                      </a:rPr>
                      <m:t>𝝀</m:t>
                    </m:r>
                  </m:oMath>
                </a14:m>
                <a:r>
                  <a:rPr lang="en-US" sz="800" b="1" i="1" dirty="0">
                    <a:solidFill>
                      <a:schemeClr val="tx1"/>
                    </a:solidFill>
                  </a:rPr>
                  <a:t> &gt; 1</a:t>
                </a:r>
                <a:endParaRPr lang="en-US" sz="800" dirty="0">
                  <a:solidFill>
                    <a:schemeClr val="tx1"/>
                  </a:solidFill>
                  <a:latin typeface="Arial" panose="020B0604020202020204" pitchFamily="34" charset="0"/>
                  <a:cs typeface="Arial" panose="020B0604020202020204" pitchFamily="34" charset="0"/>
                </a:endParaRPr>
              </a:p>
            </p:txBody>
          </p:sp>
        </mc:Choice>
        <mc:Fallback xmlns="">
          <p:sp>
            <p:nvSpPr>
              <p:cNvPr id="84" name="TextBox 83">
                <a:extLst>
                  <a:ext uri="{FF2B5EF4-FFF2-40B4-BE49-F238E27FC236}">
                    <a16:creationId xmlns:a16="http://schemas.microsoft.com/office/drawing/2014/main" id="{10ABABF6-53C4-BBE2-97C2-CE7AF3A30C24}"/>
                  </a:ext>
                </a:extLst>
              </p:cNvPr>
              <p:cNvSpPr txBox="1">
                <a:spLocks noRot="1" noChangeAspect="1" noMove="1" noResize="1" noEditPoints="1" noAdjustHandles="1" noChangeArrowheads="1" noChangeShapeType="1" noTextEdit="1"/>
              </p:cNvSpPr>
              <p:nvPr/>
            </p:nvSpPr>
            <p:spPr>
              <a:xfrm>
                <a:off x="1669091" y="4726272"/>
                <a:ext cx="231068" cy="123111"/>
              </a:xfrm>
              <a:prstGeom prst="rect">
                <a:avLst/>
              </a:prstGeom>
              <a:blipFill>
                <a:blip r:embed="rId17"/>
                <a:stretch>
                  <a:fillRect l="-15789" t="-18182" r="-15789" b="-45455"/>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5" name="TextBox 84">
                <a:extLst>
                  <a:ext uri="{FF2B5EF4-FFF2-40B4-BE49-F238E27FC236}">
                    <a16:creationId xmlns:a16="http://schemas.microsoft.com/office/drawing/2014/main" id="{885126A2-5638-39E8-8F91-75F513DAE0FF}"/>
                  </a:ext>
                </a:extLst>
              </p:cNvPr>
              <p:cNvSpPr txBox="1"/>
              <p:nvPr/>
            </p:nvSpPr>
            <p:spPr>
              <a:xfrm>
                <a:off x="1893958" y="5421540"/>
                <a:ext cx="231068" cy="123111"/>
              </a:xfrm>
              <a:prstGeom prst="rect">
                <a:avLst/>
              </a:prstGeom>
              <a:noFill/>
              <a:ln>
                <a:noFill/>
              </a:ln>
            </p:spPr>
            <p:txBody>
              <a:bodyPr wrap="square" lIns="0" tIns="0" rIns="0" bIns="0" rtlCol="0">
                <a:spAutoFit/>
              </a:bodyPr>
              <a:lstStyle/>
              <a:p>
                <a14:m>
                  <m:oMath xmlns:m="http://schemas.openxmlformats.org/officeDocument/2006/math">
                    <m:r>
                      <a:rPr lang="en-US" sz="800" b="1" i="1" smtClean="0">
                        <a:solidFill>
                          <a:schemeClr val="tx1"/>
                        </a:solidFill>
                        <a:latin typeface="Cambria Math" charset="0"/>
                      </a:rPr>
                      <m:t>𝝀</m:t>
                    </m:r>
                  </m:oMath>
                </a14:m>
                <a:r>
                  <a:rPr lang="en-US" sz="800" b="1" i="1" dirty="0">
                    <a:solidFill>
                      <a:schemeClr val="tx1"/>
                    </a:solidFill>
                  </a:rPr>
                  <a:t> &gt; 1</a:t>
                </a:r>
                <a:endParaRPr lang="en-US" sz="800" dirty="0">
                  <a:solidFill>
                    <a:schemeClr val="tx1"/>
                  </a:solidFill>
                  <a:latin typeface="Arial" panose="020B0604020202020204" pitchFamily="34" charset="0"/>
                  <a:cs typeface="Arial" panose="020B0604020202020204" pitchFamily="34" charset="0"/>
                </a:endParaRPr>
              </a:p>
            </p:txBody>
          </p:sp>
        </mc:Choice>
        <mc:Fallback xmlns="">
          <p:sp>
            <p:nvSpPr>
              <p:cNvPr id="85" name="TextBox 84">
                <a:extLst>
                  <a:ext uri="{FF2B5EF4-FFF2-40B4-BE49-F238E27FC236}">
                    <a16:creationId xmlns:a16="http://schemas.microsoft.com/office/drawing/2014/main" id="{885126A2-5638-39E8-8F91-75F513DAE0FF}"/>
                  </a:ext>
                </a:extLst>
              </p:cNvPr>
              <p:cNvSpPr txBox="1">
                <a:spLocks noRot="1" noChangeAspect="1" noMove="1" noResize="1" noEditPoints="1" noAdjustHandles="1" noChangeArrowheads="1" noChangeShapeType="1" noTextEdit="1"/>
              </p:cNvSpPr>
              <p:nvPr/>
            </p:nvSpPr>
            <p:spPr>
              <a:xfrm>
                <a:off x="1893958" y="5421540"/>
                <a:ext cx="231068" cy="123111"/>
              </a:xfrm>
              <a:prstGeom prst="rect">
                <a:avLst/>
              </a:prstGeom>
              <a:blipFill>
                <a:blip r:embed="rId26"/>
                <a:stretch>
                  <a:fillRect l="-21053" t="-9091" r="-15789" b="-54545"/>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0218FCF6-38FA-8F2B-CE26-7303DC823800}"/>
                  </a:ext>
                </a:extLst>
              </p:cNvPr>
              <p:cNvSpPr txBox="1"/>
              <p:nvPr/>
            </p:nvSpPr>
            <p:spPr>
              <a:xfrm>
                <a:off x="1689006" y="6132074"/>
                <a:ext cx="231068" cy="123111"/>
              </a:xfrm>
              <a:prstGeom prst="rect">
                <a:avLst/>
              </a:prstGeom>
              <a:noFill/>
              <a:ln>
                <a:noFill/>
              </a:ln>
            </p:spPr>
            <p:txBody>
              <a:bodyPr wrap="square" lIns="0" tIns="0" rIns="0" bIns="0" rtlCol="0">
                <a:spAutoFit/>
              </a:bodyPr>
              <a:lstStyle/>
              <a:p>
                <a14:m>
                  <m:oMath xmlns:m="http://schemas.openxmlformats.org/officeDocument/2006/math">
                    <m:r>
                      <a:rPr lang="en-US" sz="800" b="1" i="1" smtClean="0">
                        <a:solidFill>
                          <a:schemeClr val="tx1"/>
                        </a:solidFill>
                        <a:latin typeface="Cambria Math" charset="0"/>
                      </a:rPr>
                      <m:t>𝝀</m:t>
                    </m:r>
                  </m:oMath>
                </a14:m>
                <a:r>
                  <a:rPr lang="en-US" sz="800" b="1" i="1" dirty="0">
                    <a:solidFill>
                      <a:schemeClr val="tx1"/>
                    </a:solidFill>
                  </a:rPr>
                  <a:t> &gt; 1</a:t>
                </a:r>
                <a:endParaRPr lang="en-US" sz="800" dirty="0">
                  <a:solidFill>
                    <a:schemeClr val="tx1"/>
                  </a:solidFill>
                  <a:latin typeface="Arial" panose="020B0604020202020204" pitchFamily="34" charset="0"/>
                  <a:cs typeface="Arial" panose="020B0604020202020204" pitchFamily="34" charset="0"/>
                </a:endParaRPr>
              </a:p>
            </p:txBody>
          </p:sp>
        </mc:Choice>
        <mc:Fallback xmlns="">
          <p:sp>
            <p:nvSpPr>
              <p:cNvPr id="86" name="TextBox 85">
                <a:extLst>
                  <a:ext uri="{FF2B5EF4-FFF2-40B4-BE49-F238E27FC236}">
                    <a16:creationId xmlns:a16="http://schemas.microsoft.com/office/drawing/2014/main" id="{0218FCF6-38FA-8F2B-CE26-7303DC823800}"/>
                  </a:ext>
                </a:extLst>
              </p:cNvPr>
              <p:cNvSpPr txBox="1">
                <a:spLocks noRot="1" noChangeAspect="1" noMove="1" noResize="1" noEditPoints="1" noAdjustHandles="1" noChangeArrowheads="1" noChangeShapeType="1" noTextEdit="1"/>
              </p:cNvSpPr>
              <p:nvPr/>
            </p:nvSpPr>
            <p:spPr>
              <a:xfrm>
                <a:off x="1689006" y="6132074"/>
                <a:ext cx="231068" cy="123111"/>
              </a:xfrm>
              <a:prstGeom prst="rect">
                <a:avLst/>
              </a:prstGeom>
              <a:blipFill>
                <a:blip r:embed="rId27"/>
                <a:stretch>
                  <a:fillRect l="-15000" t="-18182" r="-15000" b="-54545"/>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305479877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C3A5390D-902F-DA49-BBC4-363E39D80B53}"/>
              </a:ext>
            </a:extLst>
          </p:cNvPr>
          <p:cNvGrpSpPr/>
          <p:nvPr/>
        </p:nvGrpSpPr>
        <p:grpSpPr>
          <a:xfrm>
            <a:off x="88219" y="1115604"/>
            <a:ext cx="1154121" cy="5527079"/>
            <a:chOff x="-65938" y="-19880"/>
            <a:chExt cx="1309265" cy="6568349"/>
          </a:xfrm>
        </p:grpSpPr>
        <p:grpSp>
          <p:nvGrpSpPr>
            <p:cNvPr id="19" name="Group 18">
              <a:extLst>
                <a:ext uri="{FF2B5EF4-FFF2-40B4-BE49-F238E27FC236}">
                  <a16:creationId xmlns:a16="http://schemas.microsoft.com/office/drawing/2014/main" id="{816368D3-C8B4-9A4E-AE3D-CB2601D8664A}"/>
                </a:ext>
              </a:extLst>
            </p:cNvPr>
            <p:cNvGrpSpPr/>
            <p:nvPr/>
          </p:nvGrpSpPr>
          <p:grpSpPr>
            <a:xfrm>
              <a:off x="-65938" y="-17237"/>
              <a:ext cx="1006897" cy="6476652"/>
              <a:chOff x="-75652" y="275227"/>
              <a:chExt cx="1006897" cy="6476652"/>
            </a:xfrm>
          </p:grpSpPr>
          <p:pic>
            <p:nvPicPr>
              <p:cNvPr id="23" name="Picture 22">
                <a:extLst>
                  <a:ext uri="{FF2B5EF4-FFF2-40B4-BE49-F238E27FC236}">
                    <a16:creationId xmlns:a16="http://schemas.microsoft.com/office/drawing/2014/main" id="{AC25E674-DEAB-974E-975A-63925DA1F035}"/>
                  </a:ext>
                </a:extLst>
              </p:cNvPr>
              <p:cNvPicPr>
                <a:picLocks noChangeAspect="1"/>
              </p:cNvPicPr>
              <p:nvPr/>
            </p:nvPicPr>
            <p:blipFill rotWithShape="1">
              <a:blip r:embed="rId3"/>
              <a:srcRect l="20388" t="6368" r="23208" b="38492"/>
              <a:stretch/>
            </p:blipFill>
            <p:spPr>
              <a:xfrm>
                <a:off x="-5574" y="1268928"/>
                <a:ext cx="850636" cy="824803"/>
              </a:xfrm>
              <a:prstGeom prst="rect">
                <a:avLst/>
              </a:prstGeom>
              <a:ln>
                <a:noFill/>
              </a:ln>
              <a:effectLst>
                <a:softEdge rad="112500"/>
              </a:effectLst>
            </p:spPr>
          </p:pic>
          <p:pic>
            <p:nvPicPr>
              <p:cNvPr id="24" name="Picture 23">
                <a:extLst>
                  <a:ext uri="{FF2B5EF4-FFF2-40B4-BE49-F238E27FC236}">
                    <a16:creationId xmlns:a16="http://schemas.microsoft.com/office/drawing/2014/main" id="{8D83E6E3-7851-6640-81D6-806D21FD51AC}"/>
                  </a:ext>
                </a:extLst>
              </p:cNvPr>
              <p:cNvPicPr>
                <a:picLocks noChangeAspect="1"/>
              </p:cNvPicPr>
              <p:nvPr/>
            </p:nvPicPr>
            <p:blipFill rotWithShape="1">
              <a:blip r:embed="rId4"/>
              <a:srcRect l="21150" r="26332" b="-2001"/>
              <a:stretch/>
            </p:blipFill>
            <p:spPr>
              <a:xfrm>
                <a:off x="9594" y="275227"/>
                <a:ext cx="786384" cy="963514"/>
              </a:xfrm>
              <a:prstGeom prst="rect">
                <a:avLst/>
              </a:prstGeom>
              <a:ln>
                <a:noFill/>
              </a:ln>
              <a:effectLst>
                <a:softEdge rad="112500"/>
              </a:effectLst>
            </p:spPr>
          </p:pic>
          <p:pic>
            <p:nvPicPr>
              <p:cNvPr id="25" name="Picture 24">
                <a:extLst>
                  <a:ext uri="{FF2B5EF4-FFF2-40B4-BE49-F238E27FC236}">
                    <a16:creationId xmlns:a16="http://schemas.microsoft.com/office/drawing/2014/main" id="{4895ED6E-F90D-5F4D-9CEA-5906E2C81954}"/>
                  </a:ext>
                </a:extLst>
              </p:cNvPr>
              <p:cNvPicPr>
                <a:picLocks noChangeAspect="1"/>
              </p:cNvPicPr>
              <p:nvPr/>
            </p:nvPicPr>
            <p:blipFill rotWithShape="1">
              <a:blip r:embed="rId5"/>
              <a:srcRect l="-1" t="9514" r="41742" b="47141"/>
              <a:stretch/>
            </p:blipFill>
            <p:spPr>
              <a:xfrm>
                <a:off x="-19250" y="2197016"/>
                <a:ext cx="808480" cy="882328"/>
              </a:xfrm>
              <a:prstGeom prst="rect">
                <a:avLst/>
              </a:prstGeom>
              <a:ln>
                <a:noFill/>
              </a:ln>
              <a:effectLst>
                <a:softEdge rad="112500"/>
              </a:effectLst>
            </p:spPr>
          </p:pic>
          <p:pic>
            <p:nvPicPr>
              <p:cNvPr id="26" name="Picture 25">
                <a:extLst>
                  <a:ext uri="{FF2B5EF4-FFF2-40B4-BE49-F238E27FC236}">
                    <a16:creationId xmlns:a16="http://schemas.microsoft.com/office/drawing/2014/main" id="{2BF74D0F-B174-AA4D-A44F-AC6BE0318424}"/>
                  </a:ext>
                </a:extLst>
              </p:cNvPr>
              <p:cNvPicPr>
                <a:picLocks noChangeAspect="1"/>
              </p:cNvPicPr>
              <p:nvPr/>
            </p:nvPicPr>
            <p:blipFill rotWithShape="1">
              <a:blip r:embed="rId6"/>
              <a:srcRect l="15925" t="5321" r="17485" b="54148"/>
              <a:stretch/>
            </p:blipFill>
            <p:spPr>
              <a:xfrm>
                <a:off x="-75652" y="3068712"/>
                <a:ext cx="1006897" cy="963514"/>
              </a:xfrm>
              <a:prstGeom prst="rect">
                <a:avLst/>
              </a:prstGeom>
              <a:ln>
                <a:noFill/>
              </a:ln>
              <a:effectLst>
                <a:softEdge rad="112500"/>
              </a:effectLst>
            </p:spPr>
          </p:pic>
          <p:pic>
            <p:nvPicPr>
              <p:cNvPr id="27" name="Picture 26">
                <a:extLst>
                  <a:ext uri="{FF2B5EF4-FFF2-40B4-BE49-F238E27FC236}">
                    <a16:creationId xmlns:a16="http://schemas.microsoft.com/office/drawing/2014/main" id="{5D28F670-1A93-1643-BA40-D38B0558E778}"/>
                  </a:ext>
                </a:extLst>
              </p:cNvPr>
              <p:cNvPicPr>
                <a:picLocks noChangeAspect="1"/>
              </p:cNvPicPr>
              <p:nvPr/>
            </p:nvPicPr>
            <p:blipFill rotWithShape="1">
              <a:blip r:embed="rId7"/>
              <a:srcRect l="20209" r="7782"/>
              <a:stretch/>
            </p:blipFill>
            <p:spPr>
              <a:xfrm>
                <a:off x="-18398" y="4055672"/>
                <a:ext cx="867235" cy="882327"/>
              </a:xfrm>
              <a:prstGeom prst="rect">
                <a:avLst/>
              </a:prstGeom>
              <a:ln>
                <a:noFill/>
              </a:ln>
              <a:effectLst>
                <a:softEdge rad="112500"/>
              </a:effectLst>
            </p:spPr>
          </p:pic>
          <p:pic>
            <p:nvPicPr>
              <p:cNvPr id="31" name="Picture 30">
                <a:extLst>
                  <a:ext uri="{FF2B5EF4-FFF2-40B4-BE49-F238E27FC236}">
                    <a16:creationId xmlns:a16="http://schemas.microsoft.com/office/drawing/2014/main" id="{788F159B-BD1B-6044-B50A-EA3DFE45CE39}"/>
                  </a:ext>
                </a:extLst>
              </p:cNvPr>
              <p:cNvPicPr>
                <a:picLocks noChangeAspect="1"/>
              </p:cNvPicPr>
              <p:nvPr/>
            </p:nvPicPr>
            <p:blipFill rotWithShape="1">
              <a:blip r:embed="rId8"/>
              <a:srcRect l="24594" r="39739" b="25759"/>
              <a:stretch/>
            </p:blipFill>
            <p:spPr>
              <a:xfrm>
                <a:off x="9594" y="4932759"/>
                <a:ext cx="786384" cy="963515"/>
              </a:xfrm>
              <a:prstGeom prst="rect">
                <a:avLst/>
              </a:prstGeom>
              <a:ln>
                <a:noFill/>
              </a:ln>
              <a:effectLst>
                <a:softEdge rad="112500"/>
              </a:effectLst>
            </p:spPr>
          </p:pic>
          <p:pic>
            <p:nvPicPr>
              <p:cNvPr id="32" name="Picture 31">
                <a:extLst>
                  <a:ext uri="{FF2B5EF4-FFF2-40B4-BE49-F238E27FC236}">
                    <a16:creationId xmlns:a16="http://schemas.microsoft.com/office/drawing/2014/main" id="{3AF31E31-B1CA-3846-9A25-E5DE63A133A2}"/>
                  </a:ext>
                </a:extLst>
              </p:cNvPr>
              <p:cNvPicPr>
                <a:picLocks noChangeAspect="1"/>
              </p:cNvPicPr>
              <p:nvPr/>
            </p:nvPicPr>
            <p:blipFill rotWithShape="1">
              <a:blip r:embed="rId9"/>
              <a:srcRect l="18134" t="11809" r="30185" b="13721"/>
              <a:stretch/>
            </p:blipFill>
            <p:spPr>
              <a:xfrm>
                <a:off x="-7453" y="5943167"/>
                <a:ext cx="867235" cy="808712"/>
              </a:xfrm>
              <a:prstGeom prst="rect">
                <a:avLst/>
              </a:prstGeom>
              <a:ln>
                <a:noFill/>
              </a:ln>
              <a:effectLst>
                <a:softEdge rad="112500"/>
              </a:effectLst>
            </p:spPr>
          </p:pic>
        </p:grpSp>
        <p:pic>
          <p:nvPicPr>
            <p:cNvPr id="35" name="Picture 34">
              <a:extLst>
                <a:ext uri="{FF2B5EF4-FFF2-40B4-BE49-F238E27FC236}">
                  <a16:creationId xmlns:a16="http://schemas.microsoft.com/office/drawing/2014/main" id="{F2170096-4672-6246-B75E-10EC04705758}"/>
                </a:ext>
              </a:extLst>
            </p:cNvPr>
            <p:cNvPicPr>
              <a:picLocks noChangeAspect="1"/>
            </p:cNvPicPr>
            <p:nvPr/>
          </p:nvPicPr>
          <p:blipFill rotWithShape="1">
            <a:blip r:embed="rId10"/>
            <a:srcRect l="93657" r="360" b="4224"/>
            <a:stretch/>
          </p:blipFill>
          <p:spPr>
            <a:xfrm>
              <a:off x="774404" y="-19880"/>
              <a:ext cx="468923" cy="6568349"/>
            </a:xfrm>
            <a:prstGeom prst="rect">
              <a:avLst/>
            </a:prstGeom>
          </p:spPr>
        </p:pic>
      </p:grpSp>
      <p:pic>
        <p:nvPicPr>
          <p:cNvPr id="5" name="Picture 4">
            <a:extLst>
              <a:ext uri="{FF2B5EF4-FFF2-40B4-BE49-F238E27FC236}">
                <a16:creationId xmlns:a16="http://schemas.microsoft.com/office/drawing/2014/main" id="{DF29AC5A-F90A-5249-AC62-6380764BAEF2}"/>
              </a:ext>
            </a:extLst>
          </p:cNvPr>
          <p:cNvPicPr>
            <a:picLocks noChangeAspect="1"/>
          </p:cNvPicPr>
          <p:nvPr/>
        </p:nvPicPr>
        <p:blipFill rotWithShape="1">
          <a:blip r:embed="rId11"/>
          <a:srcRect l="52599" r="6417"/>
          <a:stretch/>
        </p:blipFill>
        <p:spPr>
          <a:xfrm>
            <a:off x="1253826" y="1151780"/>
            <a:ext cx="3111287" cy="5713755"/>
          </a:xfrm>
          <a:prstGeom prst="rect">
            <a:avLst/>
          </a:prstGeom>
        </p:spPr>
      </p:pic>
      <p:sp>
        <p:nvSpPr>
          <p:cNvPr id="29" name="TextBox 28">
            <a:extLst>
              <a:ext uri="{FF2B5EF4-FFF2-40B4-BE49-F238E27FC236}">
                <a16:creationId xmlns:a16="http://schemas.microsoft.com/office/drawing/2014/main" id="{41C18BEF-27A2-0640-A30B-26C14AB44C7F}"/>
              </a:ext>
            </a:extLst>
          </p:cNvPr>
          <p:cNvSpPr txBox="1"/>
          <p:nvPr/>
        </p:nvSpPr>
        <p:spPr>
          <a:xfrm>
            <a:off x="1522182" y="948693"/>
            <a:ext cx="2794000" cy="307777"/>
          </a:xfrm>
          <a:prstGeom prst="rect">
            <a:avLst/>
          </a:prstGeom>
          <a:noFill/>
        </p:spPr>
        <p:txBody>
          <a:bodyPr wrap="square" rtlCol="0">
            <a:spAutoFit/>
          </a:bodyPr>
          <a:lstStyle/>
          <a:p>
            <a:pPr algn="ctr"/>
            <a:r>
              <a:rPr lang="en-US" sz="1400" dirty="0">
                <a:cs typeface="Franklin Gothic Medium"/>
              </a:rPr>
              <a:t>Proportion of 7 Sites Occupied</a:t>
            </a:r>
          </a:p>
        </p:txBody>
      </p:sp>
      <p:pic>
        <p:nvPicPr>
          <p:cNvPr id="33" name="Picture 32">
            <a:extLst>
              <a:ext uri="{FF2B5EF4-FFF2-40B4-BE49-F238E27FC236}">
                <a16:creationId xmlns:a16="http://schemas.microsoft.com/office/drawing/2014/main" id="{02FE0A3B-8109-3B46-9D2A-9D97285E7C9B}"/>
              </a:ext>
            </a:extLst>
          </p:cNvPr>
          <p:cNvPicPr>
            <a:picLocks noChangeAspect="1"/>
          </p:cNvPicPr>
          <p:nvPr/>
        </p:nvPicPr>
        <p:blipFill rotWithShape="1">
          <a:blip r:embed="rId11"/>
          <a:srcRect l="79961" t="83736" r="6417" b="11899"/>
          <a:stretch/>
        </p:blipFill>
        <p:spPr>
          <a:xfrm>
            <a:off x="2767040" y="5853931"/>
            <a:ext cx="1585628" cy="444496"/>
          </a:xfrm>
          <a:prstGeom prst="rect">
            <a:avLst/>
          </a:prstGeom>
        </p:spPr>
      </p:pic>
      <p:sp>
        <p:nvSpPr>
          <p:cNvPr id="46" name="Title 1">
            <a:extLst>
              <a:ext uri="{FF2B5EF4-FFF2-40B4-BE49-F238E27FC236}">
                <a16:creationId xmlns:a16="http://schemas.microsoft.com/office/drawing/2014/main" id="{972EBE0A-0CDD-7547-A5FC-E3FEFBF7E80F}"/>
              </a:ext>
            </a:extLst>
          </p:cNvPr>
          <p:cNvSpPr txBox="1">
            <a:spLocks/>
          </p:cNvSpPr>
          <p:nvPr/>
        </p:nvSpPr>
        <p:spPr>
          <a:xfrm>
            <a:off x="1603354" y="-61226"/>
            <a:ext cx="9084967" cy="1068388"/>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US" sz="2800" dirty="0">
                <a:latin typeface="+mn-lt"/>
              </a:rPr>
              <a:t>Species are even </a:t>
            </a:r>
            <a:r>
              <a:rPr lang="en-US" sz="2800" b="1" dirty="0">
                <a:solidFill>
                  <a:srgbClr val="C00000"/>
                </a:solidFill>
                <a:latin typeface="+mn-lt"/>
              </a:rPr>
              <a:t>further threatened </a:t>
            </a:r>
            <a:r>
              <a:rPr lang="en-US" sz="2800" dirty="0">
                <a:latin typeface="+mn-lt"/>
              </a:rPr>
              <a:t>when </a:t>
            </a:r>
            <a:r>
              <a:rPr lang="en-US" sz="2800" b="1" dirty="0">
                <a:solidFill>
                  <a:srgbClr val="0070C0"/>
                </a:solidFill>
                <a:latin typeface="+mn-lt"/>
              </a:rPr>
              <a:t>hunt seasonality</a:t>
            </a:r>
            <a:r>
              <a:rPr lang="en-US" sz="2800" dirty="0">
                <a:latin typeface="+mn-lt"/>
              </a:rPr>
              <a:t> overlaps the </a:t>
            </a:r>
            <a:r>
              <a:rPr lang="en-US" sz="2800" b="1" dirty="0">
                <a:solidFill>
                  <a:srgbClr val="C00000"/>
                </a:solidFill>
                <a:latin typeface="+mn-lt"/>
              </a:rPr>
              <a:t>annual birth pulse</a:t>
            </a:r>
            <a:r>
              <a:rPr lang="en-US" sz="2800" dirty="0">
                <a:latin typeface="+mn-lt"/>
              </a:rPr>
              <a:t>. </a:t>
            </a:r>
          </a:p>
        </p:txBody>
      </p:sp>
      <p:pic>
        <p:nvPicPr>
          <p:cNvPr id="47" name="Picture 46">
            <a:extLst>
              <a:ext uri="{FF2B5EF4-FFF2-40B4-BE49-F238E27FC236}">
                <a16:creationId xmlns:a16="http://schemas.microsoft.com/office/drawing/2014/main" id="{65E37C4A-B563-4143-81D0-088BD4A16B18}"/>
              </a:ext>
            </a:extLst>
          </p:cNvPr>
          <p:cNvPicPr>
            <a:picLocks noChangeAspect="1"/>
          </p:cNvPicPr>
          <p:nvPr/>
        </p:nvPicPr>
        <p:blipFill rotWithShape="1">
          <a:blip r:embed="rId12"/>
          <a:srcRect r="12021"/>
          <a:stretch/>
        </p:blipFill>
        <p:spPr>
          <a:xfrm>
            <a:off x="4540356" y="1151779"/>
            <a:ext cx="3111287" cy="5713755"/>
          </a:xfrm>
          <a:prstGeom prst="rect">
            <a:avLst/>
          </a:prstGeom>
        </p:spPr>
      </p:pic>
      <p:sp>
        <p:nvSpPr>
          <p:cNvPr id="48" name="TextBox 47">
            <a:extLst>
              <a:ext uri="{FF2B5EF4-FFF2-40B4-BE49-F238E27FC236}">
                <a16:creationId xmlns:a16="http://schemas.microsoft.com/office/drawing/2014/main" id="{CAD78B31-10F8-1841-A283-31DA21EB9BCA}"/>
              </a:ext>
            </a:extLst>
          </p:cNvPr>
          <p:cNvSpPr txBox="1"/>
          <p:nvPr/>
        </p:nvSpPr>
        <p:spPr>
          <a:xfrm>
            <a:off x="4855737" y="931684"/>
            <a:ext cx="2794000" cy="307777"/>
          </a:xfrm>
          <a:prstGeom prst="rect">
            <a:avLst/>
          </a:prstGeom>
          <a:noFill/>
        </p:spPr>
        <p:txBody>
          <a:bodyPr wrap="square" rtlCol="0">
            <a:spAutoFit/>
          </a:bodyPr>
          <a:lstStyle/>
          <a:p>
            <a:pPr algn="ctr"/>
            <a:r>
              <a:rPr lang="en-US" sz="1400" dirty="0">
                <a:cs typeface="Franklin Gothic Medium"/>
              </a:rPr>
              <a:t>Proportion of 7 Sites Occupied</a:t>
            </a:r>
          </a:p>
        </p:txBody>
      </p:sp>
      <p:pic>
        <p:nvPicPr>
          <p:cNvPr id="49" name="Picture 48">
            <a:extLst>
              <a:ext uri="{FF2B5EF4-FFF2-40B4-BE49-F238E27FC236}">
                <a16:creationId xmlns:a16="http://schemas.microsoft.com/office/drawing/2014/main" id="{72919F75-DAD5-024E-AA44-31ADFA119EB3}"/>
              </a:ext>
            </a:extLst>
          </p:cNvPr>
          <p:cNvPicPr>
            <a:picLocks noChangeAspect="1"/>
          </p:cNvPicPr>
          <p:nvPr/>
        </p:nvPicPr>
        <p:blipFill rotWithShape="1">
          <a:blip r:embed="rId12"/>
          <a:srcRect l="60700" t="84811" r="-1366" b="11806"/>
          <a:stretch/>
        </p:blipFill>
        <p:spPr>
          <a:xfrm>
            <a:off x="5592839" y="5895521"/>
            <a:ext cx="2114050" cy="307777"/>
          </a:xfrm>
          <a:prstGeom prst="rect">
            <a:avLst/>
          </a:prstGeom>
        </p:spPr>
      </p:pic>
      <p:cxnSp>
        <p:nvCxnSpPr>
          <p:cNvPr id="3" name="Straight Connector 2">
            <a:extLst>
              <a:ext uri="{FF2B5EF4-FFF2-40B4-BE49-F238E27FC236}">
                <a16:creationId xmlns:a16="http://schemas.microsoft.com/office/drawing/2014/main" id="{8735C441-5CCC-8846-AB64-2D8D60569545}"/>
              </a:ext>
            </a:extLst>
          </p:cNvPr>
          <p:cNvCxnSpPr>
            <a:cxnSpLocks/>
          </p:cNvCxnSpPr>
          <p:nvPr/>
        </p:nvCxnSpPr>
        <p:spPr>
          <a:xfrm>
            <a:off x="7634497" y="1151779"/>
            <a:ext cx="0" cy="5415968"/>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870C601E-05E2-4ECE-D4E3-D5CF8F3718B8}"/>
              </a:ext>
            </a:extLst>
          </p:cNvPr>
          <p:cNvSpPr txBox="1"/>
          <p:nvPr/>
        </p:nvSpPr>
        <p:spPr>
          <a:xfrm>
            <a:off x="6875290" y="6496202"/>
            <a:ext cx="5316710" cy="369332"/>
          </a:xfrm>
          <a:prstGeom prst="rect">
            <a:avLst/>
          </a:prstGeom>
          <a:noFill/>
        </p:spPr>
        <p:txBody>
          <a:bodyPr wrap="square" rtlCol="0">
            <a:spAutoFit/>
          </a:bodyPr>
          <a:lstStyle/>
          <a:p>
            <a:pPr algn="r"/>
            <a:r>
              <a:rPr lang="en-US" dirty="0">
                <a:cs typeface="Franklin Gothic Medium"/>
              </a:rPr>
              <a:t>Brook et al. 2018. </a:t>
            </a:r>
            <a:r>
              <a:rPr lang="en-US" i="1" dirty="0">
                <a:cs typeface="Franklin Gothic Medium"/>
              </a:rPr>
              <a:t>Conservation Biology.</a:t>
            </a:r>
            <a:r>
              <a:rPr lang="en-US" dirty="0">
                <a:cs typeface="Franklin Gothic Medium"/>
              </a:rPr>
              <a:t> </a:t>
            </a:r>
            <a:endParaRPr lang="en-US" dirty="0">
              <a:latin typeface="+mj-lt"/>
              <a:cs typeface="Franklin Gothic Medium"/>
            </a:endParaRPr>
          </a:p>
        </p:txBody>
      </p:sp>
    </p:spTree>
    <p:extLst>
      <p:ext uri="{BB962C8B-B14F-4D97-AF65-F5344CB8AC3E}">
        <p14:creationId xmlns:p14="http://schemas.microsoft.com/office/powerpoint/2010/main" val="20476852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C3A5390D-902F-DA49-BBC4-363E39D80B53}"/>
              </a:ext>
            </a:extLst>
          </p:cNvPr>
          <p:cNvGrpSpPr/>
          <p:nvPr/>
        </p:nvGrpSpPr>
        <p:grpSpPr>
          <a:xfrm>
            <a:off x="88219" y="1115604"/>
            <a:ext cx="1154121" cy="5527079"/>
            <a:chOff x="-65938" y="-19880"/>
            <a:chExt cx="1309265" cy="6568349"/>
          </a:xfrm>
        </p:grpSpPr>
        <p:grpSp>
          <p:nvGrpSpPr>
            <p:cNvPr id="19" name="Group 18">
              <a:extLst>
                <a:ext uri="{FF2B5EF4-FFF2-40B4-BE49-F238E27FC236}">
                  <a16:creationId xmlns:a16="http://schemas.microsoft.com/office/drawing/2014/main" id="{816368D3-C8B4-9A4E-AE3D-CB2601D8664A}"/>
                </a:ext>
              </a:extLst>
            </p:cNvPr>
            <p:cNvGrpSpPr/>
            <p:nvPr/>
          </p:nvGrpSpPr>
          <p:grpSpPr>
            <a:xfrm>
              <a:off x="-65938" y="-17237"/>
              <a:ext cx="1006897" cy="6476652"/>
              <a:chOff x="-75652" y="275227"/>
              <a:chExt cx="1006897" cy="6476652"/>
            </a:xfrm>
          </p:grpSpPr>
          <p:pic>
            <p:nvPicPr>
              <p:cNvPr id="23" name="Picture 22">
                <a:extLst>
                  <a:ext uri="{FF2B5EF4-FFF2-40B4-BE49-F238E27FC236}">
                    <a16:creationId xmlns:a16="http://schemas.microsoft.com/office/drawing/2014/main" id="{AC25E674-DEAB-974E-975A-63925DA1F035}"/>
                  </a:ext>
                </a:extLst>
              </p:cNvPr>
              <p:cNvPicPr>
                <a:picLocks noChangeAspect="1"/>
              </p:cNvPicPr>
              <p:nvPr/>
            </p:nvPicPr>
            <p:blipFill rotWithShape="1">
              <a:blip r:embed="rId3"/>
              <a:srcRect l="20388" t="6368" r="23208" b="38492"/>
              <a:stretch/>
            </p:blipFill>
            <p:spPr>
              <a:xfrm>
                <a:off x="-5574" y="1268928"/>
                <a:ext cx="850636" cy="824803"/>
              </a:xfrm>
              <a:prstGeom prst="rect">
                <a:avLst/>
              </a:prstGeom>
              <a:ln>
                <a:noFill/>
              </a:ln>
              <a:effectLst>
                <a:softEdge rad="112500"/>
              </a:effectLst>
            </p:spPr>
          </p:pic>
          <p:pic>
            <p:nvPicPr>
              <p:cNvPr id="24" name="Picture 23">
                <a:extLst>
                  <a:ext uri="{FF2B5EF4-FFF2-40B4-BE49-F238E27FC236}">
                    <a16:creationId xmlns:a16="http://schemas.microsoft.com/office/drawing/2014/main" id="{8D83E6E3-7851-6640-81D6-806D21FD51AC}"/>
                  </a:ext>
                </a:extLst>
              </p:cNvPr>
              <p:cNvPicPr>
                <a:picLocks noChangeAspect="1"/>
              </p:cNvPicPr>
              <p:nvPr/>
            </p:nvPicPr>
            <p:blipFill rotWithShape="1">
              <a:blip r:embed="rId4"/>
              <a:srcRect l="21150" r="26332" b="-2001"/>
              <a:stretch/>
            </p:blipFill>
            <p:spPr>
              <a:xfrm>
                <a:off x="9594" y="275227"/>
                <a:ext cx="786384" cy="963514"/>
              </a:xfrm>
              <a:prstGeom prst="rect">
                <a:avLst/>
              </a:prstGeom>
              <a:ln>
                <a:noFill/>
              </a:ln>
              <a:effectLst>
                <a:softEdge rad="112500"/>
              </a:effectLst>
            </p:spPr>
          </p:pic>
          <p:pic>
            <p:nvPicPr>
              <p:cNvPr id="25" name="Picture 24">
                <a:extLst>
                  <a:ext uri="{FF2B5EF4-FFF2-40B4-BE49-F238E27FC236}">
                    <a16:creationId xmlns:a16="http://schemas.microsoft.com/office/drawing/2014/main" id="{4895ED6E-F90D-5F4D-9CEA-5906E2C81954}"/>
                  </a:ext>
                </a:extLst>
              </p:cNvPr>
              <p:cNvPicPr>
                <a:picLocks noChangeAspect="1"/>
              </p:cNvPicPr>
              <p:nvPr/>
            </p:nvPicPr>
            <p:blipFill rotWithShape="1">
              <a:blip r:embed="rId5"/>
              <a:srcRect l="-1" t="9514" r="41742" b="47141"/>
              <a:stretch/>
            </p:blipFill>
            <p:spPr>
              <a:xfrm>
                <a:off x="-19250" y="2197016"/>
                <a:ext cx="808480" cy="882328"/>
              </a:xfrm>
              <a:prstGeom prst="rect">
                <a:avLst/>
              </a:prstGeom>
              <a:ln>
                <a:noFill/>
              </a:ln>
              <a:effectLst>
                <a:softEdge rad="112500"/>
              </a:effectLst>
            </p:spPr>
          </p:pic>
          <p:pic>
            <p:nvPicPr>
              <p:cNvPr id="26" name="Picture 25">
                <a:extLst>
                  <a:ext uri="{FF2B5EF4-FFF2-40B4-BE49-F238E27FC236}">
                    <a16:creationId xmlns:a16="http://schemas.microsoft.com/office/drawing/2014/main" id="{2BF74D0F-B174-AA4D-A44F-AC6BE0318424}"/>
                  </a:ext>
                </a:extLst>
              </p:cNvPr>
              <p:cNvPicPr>
                <a:picLocks noChangeAspect="1"/>
              </p:cNvPicPr>
              <p:nvPr/>
            </p:nvPicPr>
            <p:blipFill rotWithShape="1">
              <a:blip r:embed="rId6"/>
              <a:srcRect l="15925" t="5321" r="17485" b="54148"/>
              <a:stretch/>
            </p:blipFill>
            <p:spPr>
              <a:xfrm>
                <a:off x="-75652" y="3068712"/>
                <a:ext cx="1006897" cy="963514"/>
              </a:xfrm>
              <a:prstGeom prst="rect">
                <a:avLst/>
              </a:prstGeom>
              <a:ln>
                <a:noFill/>
              </a:ln>
              <a:effectLst>
                <a:softEdge rad="112500"/>
              </a:effectLst>
            </p:spPr>
          </p:pic>
          <p:pic>
            <p:nvPicPr>
              <p:cNvPr id="27" name="Picture 26">
                <a:extLst>
                  <a:ext uri="{FF2B5EF4-FFF2-40B4-BE49-F238E27FC236}">
                    <a16:creationId xmlns:a16="http://schemas.microsoft.com/office/drawing/2014/main" id="{5D28F670-1A93-1643-BA40-D38B0558E778}"/>
                  </a:ext>
                </a:extLst>
              </p:cNvPr>
              <p:cNvPicPr>
                <a:picLocks noChangeAspect="1"/>
              </p:cNvPicPr>
              <p:nvPr/>
            </p:nvPicPr>
            <p:blipFill rotWithShape="1">
              <a:blip r:embed="rId7"/>
              <a:srcRect l="20209" r="7782"/>
              <a:stretch/>
            </p:blipFill>
            <p:spPr>
              <a:xfrm>
                <a:off x="-18398" y="4055672"/>
                <a:ext cx="867235" cy="882327"/>
              </a:xfrm>
              <a:prstGeom prst="rect">
                <a:avLst/>
              </a:prstGeom>
              <a:ln>
                <a:noFill/>
              </a:ln>
              <a:effectLst>
                <a:softEdge rad="112500"/>
              </a:effectLst>
            </p:spPr>
          </p:pic>
          <p:pic>
            <p:nvPicPr>
              <p:cNvPr id="31" name="Picture 30">
                <a:extLst>
                  <a:ext uri="{FF2B5EF4-FFF2-40B4-BE49-F238E27FC236}">
                    <a16:creationId xmlns:a16="http://schemas.microsoft.com/office/drawing/2014/main" id="{788F159B-BD1B-6044-B50A-EA3DFE45CE39}"/>
                  </a:ext>
                </a:extLst>
              </p:cNvPr>
              <p:cNvPicPr>
                <a:picLocks noChangeAspect="1"/>
              </p:cNvPicPr>
              <p:nvPr/>
            </p:nvPicPr>
            <p:blipFill rotWithShape="1">
              <a:blip r:embed="rId8"/>
              <a:srcRect l="24594" r="39739" b="25759"/>
              <a:stretch/>
            </p:blipFill>
            <p:spPr>
              <a:xfrm>
                <a:off x="9594" y="4932759"/>
                <a:ext cx="786384" cy="963515"/>
              </a:xfrm>
              <a:prstGeom prst="rect">
                <a:avLst/>
              </a:prstGeom>
              <a:ln>
                <a:noFill/>
              </a:ln>
              <a:effectLst>
                <a:softEdge rad="112500"/>
              </a:effectLst>
            </p:spPr>
          </p:pic>
          <p:pic>
            <p:nvPicPr>
              <p:cNvPr id="32" name="Picture 31">
                <a:extLst>
                  <a:ext uri="{FF2B5EF4-FFF2-40B4-BE49-F238E27FC236}">
                    <a16:creationId xmlns:a16="http://schemas.microsoft.com/office/drawing/2014/main" id="{3AF31E31-B1CA-3846-9A25-E5DE63A133A2}"/>
                  </a:ext>
                </a:extLst>
              </p:cNvPr>
              <p:cNvPicPr>
                <a:picLocks noChangeAspect="1"/>
              </p:cNvPicPr>
              <p:nvPr/>
            </p:nvPicPr>
            <p:blipFill rotWithShape="1">
              <a:blip r:embed="rId9"/>
              <a:srcRect l="18134" t="11809" r="30185" b="13721"/>
              <a:stretch/>
            </p:blipFill>
            <p:spPr>
              <a:xfrm>
                <a:off x="-7453" y="5943167"/>
                <a:ext cx="867235" cy="808712"/>
              </a:xfrm>
              <a:prstGeom prst="rect">
                <a:avLst/>
              </a:prstGeom>
              <a:ln>
                <a:noFill/>
              </a:ln>
              <a:effectLst>
                <a:softEdge rad="112500"/>
              </a:effectLst>
            </p:spPr>
          </p:pic>
        </p:grpSp>
        <p:pic>
          <p:nvPicPr>
            <p:cNvPr id="35" name="Picture 34">
              <a:extLst>
                <a:ext uri="{FF2B5EF4-FFF2-40B4-BE49-F238E27FC236}">
                  <a16:creationId xmlns:a16="http://schemas.microsoft.com/office/drawing/2014/main" id="{F2170096-4672-6246-B75E-10EC04705758}"/>
                </a:ext>
              </a:extLst>
            </p:cNvPr>
            <p:cNvPicPr>
              <a:picLocks noChangeAspect="1"/>
            </p:cNvPicPr>
            <p:nvPr/>
          </p:nvPicPr>
          <p:blipFill rotWithShape="1">
            <a:blip r:embed="rId10"/>
            <a:srcRect l="93657" r="360" b="4224"/>
            <a:stretch/>
          </p:blipFill>
          <p:spPr>
            <a:xfrm>
              <a:off x="774404" y="-19880"/>
              <a:ext cx="468923" cy="6568349"/>
            </a:xfrm>
            <a:prstGeom prst="rect">
              <a:avLst/>
            </a:prstGeom>
          </p:spPr>
        </p:pic>
      </p:grpSp>
      <p:pic>
        <p:nvPicPr>
          <p:cNvPr id="5" name="Picture 4">
            <a:extLst>
              <a:ext uri="{FF2B5EF4-FFF2-40B4-BE49-F238E27FC236}">
                <a16:creationId xmlns:a16="http://schemas.microsoft.com/office/drawing/2014/main" id="{DF29AC5A-F90A-5249-AC62-6380764BAEF2}"/>
              </a:ext>
            </a:extLst>
          </p:cNvPr>
          <p:cNvPicPr>
            <a:picLocks noChangeAspect="1"/>
          </p:cNvPicPr>
          <p:nvPr/>
        </p:nvPicPr>
        <p:blipFill rotWithShape="1">
          <a:blip r:embed="rId11"/>
          <a:srcRect l="52599" r="6417"/>
          <a:stretch/>
        </p:blipFill>
        <p:spPr>
          <a:xfrm>
            <a:off x="1253826" y="1151780"/>
            <a:ext cx="3111287" cy="5713755"/>
          </a:xfrm>
          <a:prstGeom prst="rect">
            <a:avLst/>
          </a:prstGeom>
        </p:spPr>
      </p:pic>
      <p:sp>
        <p:nvSpPr>
          <p:cNvPr id="29" name="TextBox 28">
            <a:extLst>
              <a:ext uri="{FF2B5EF4-FFF2-40B4-BE49-F238E27FC236}">
                <a16:creationId xmlns:a16="http://schemas.microsoft.com/office/drawing/2014/main" id="{41C18BEF-27A2-0640-A30B-26C14AB44C7F}"/>
              </a:ext>
            </a:extLst>
          </p:cNvPr>
          <p:cNvSpPr txBox="1"/>
          <p:nvPr/>
        </p:nvSpPr>
        <p:spPr>
          <a:xfrm>
            <a:off x="1522182" y="948693"/>
            <a:ext cx="2794000" cy="307777"/>
          </a:xfrm>
          <a:prstGeom prst="rect">
            <a:avLst/>
          </a:prstGeom>
          <a:noFill/>
        </p:spPr>
        <p:txBody>
          <a:bodyPr wrap="square" rtlCol="0">
            <a:spAutoFit/>
          </a:bodyPr>
          <a:lstStyle/>
          <a:p>
            <a:pPr algn="ctr"/>
            <a:r>
              <a:rPr lang="en-US" sz="1400" dirty="0">
                <a:cs typeface="Franklin Gothic Medium"/>
              </a:rPr>
              <a:t>Proportion of 7 Sites Occupied</a:t>
            </a:r>
          </a:p>
        </p:txBody>
      </p:sp>
      <p:pic>
        <p:nvPicPr>
          <p:cNvPr id="33" name="Picture 32">
            <a:extLst>
              <a:ext uri="{FF2B5EF4-FFF2-40B4-BE49-F238E27FC236}">
                <a16:creationId xmlns:a16="http://schemas.microsoft.com/office/drawing/2014/main" id="{02FE0A3B-8109-3B46-9D2A-9D97285E7C9B}"/>
              </a:ext>
            </a:extLst>
          </p:cNvPr>
          <p:cNvPicPr>
            <a:picLocks noChangeAspect="1"/>
          </p:cNvPicPr>
          <p:nvPr/>
        </p:nvPicPr>
        <p:blipFill rotWithShape="1">
          <a:blip r:embed="rId11"/>
          <a:srcRect l="79961" t="83736" r="6417" b="11899"/>
          <a:stretch/>
        </p:blipFill>
        <p:spPr>
          <a:xfrm>
            <a:off x="2767040" y="5853931"/>
            <a:ext cx="1585628" cy="444496"/>
          </a:xfrm>
          <a:prstGeom prst="rect">
            <a:avLst/>
          </a:prstGeom>
        </p:spPr>
      </p:pic>
      <p:sp>
        <p:nvSpPr>
          <p:cNvPr id="46" name="Title 1">
            <a:extLst>
              <a:ext uri="{FF2B5EF4-FFF2-40B4-BE49-F238E27FC236}">
                <a16:creationId xmlns:a16="http://schemas.microsoft.com/office/drawing/2014/main" id="{972EBE0A-0CDD-7547-A5FC-E3FEFBF7E80F}"/>
              </a:ext>
            </a:extLst>
          </p:cNvPr>
          <p:cNvSpPr txBox="1">
            <a:spLocks/>
          </p:cNvSpPr>
          <p:nvPr/>
        </p:nvSpPr>
        <p:spPr>
          <a:xfrm>
            <a:off x="1603354" y="-61226"/>
            <a:ext cx="9084967" cy="1068388"/>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US" sz="2800" dirty="0">
                <a:latin typeface="+mn-lt"/>
              </a:rPr>
              <a:t>Species are even </a:t>
            </a:r>
            <a:r>
              <a:rPr lang="en-US" sz="2800" b="1" dirty="0">
                <a:solidFill>
                  <a:srgbClr val="C00000"/>
                </a:solidFill>
                <a:latin typeface="+mn-lt"/>
              </a:rPr>
              <a:t>further threatened </a:t>
            </a:r>
            <a:r>
              <a:rPr lang="en-US" sz="2800" dirty="0">
                <a:latin typeface="+mn-lt"/>
              </a:rPr>
              <a:t>when </a:t>
            </a:r>
            <a:r>
              <a:rPr lang="en-US" sz="2800" b="1" dirty="0">
                <a:solidFill>
                  <a:srgbClr val="0070C0"/>
                </a:solidFill>
                <a:latin typeface="+mn-lt"/>
              </a:rPr>
              <a:t>hunt seasonality</a:t>
            </a:r>
            <a:r>
              <a:rPr lang="en-US" sz="2800" dirty="0">
                <a:latin typeface="+mn-lt"/>
              </a:rPr>
              <a:t> overlaps the </a:t>
            </a:r>
            <a:r>
              <a:rPr lang="en-US" sz="2800" b="1" dirty="0">
                <a:solidFill>
                  <a:srgbClr val="C00000"/>
                </a:solidFill>
                <a:latin typeface="+mn-lt"/>
              </a:rPr>
              <a:t>annual birth pulse</a:t>
            </a:r>
            <a:r>
              <a:rPr lang="en-US" sz="2800" dirty="0">
                <a:latin typeface="+mn-lt"/>
              </a:rPr>
              <a:t>. </a:t>
            </a:r>
          </a:p>
        </p:txBody>
      </p:sp>
      <p:pic>
        <p:nvPicPr>
          <p:cNvPr id="47" name="Picture 46">
            <a:extLst>
              <a:ext uri="{FF2B5EF4-FFF2-40B4-BE49-F238E27FC236}">
                <a16:creationId xmlns:a16="http://schemas.microsoft.com/office/drawing/2014/main" id="{65E37C4A-B563-4143-81D0-088BD4A16B18}"/>
              </a:ext>
            </a:extLst>
          </p:cNvPr>
          <p:cNvPicPr>
            <a:picLocks noChangeAspect="1"/>
          </p:cNvPicPr>
          <p:nvPr/>
        </p:nvPicPr>
        <p:blipFill rotWithShape="1">
          <a:blip r:embed="rId12"/>
          <a:srcRect r="12021"/>
          <a:stretch/>
        </p:blipFill>
        <p:spPr>
          <a:xfrm>
            <a:off x="4540356" y="1151779"/>
            <a:ext cx="3111287" cy="5713755"/>
          </a:xfrm>
          <a:prstGeom prst="rect">
            <a:avLst/>
          </a:prstGeom>
        </p:spPr>
      </p:pic>
      <p:sp>
        <p:nvSpPr>
          <p:cNvPr id="48" name="TextBox 47">
            <a:extLst>
              <a:ext uri="{FF2B5EF4-FFF2-40B4-BE49-F238E27FC236}">
                <a16:creationId xmlns:a16="http://schemas.microsoft.com/office/drawing/2014/main" id="{CAD78B31-10F8-1841-A283-31DA21EB9BCA}"/>
              </a:ext>
            </a:extLst>
          </p:cNvPr>
          <p:cNvSpPr txBox="1"/>
          <p:nvPr/>
        </p:nvSpPr>
        <p:spPr>
          <a:xfrm>
            <a:off x="4855737" y="931684"/>
            <a:ext cx="2794000" cy="307777"/>
          </a:xfrm>
          <a:prstGeom prst="rect">
            <a:avLst/>
          </a:prstGeom>
          <a:noFill/>
        </p:spPr>
        <p:txBody>
          <a:bodyPr wrap="square" rtlCol="0">
            <a:spAutoFit/>
          </a:bodyPr>
          <a:lstStyle/>
          <a:p>
            <a:pPr algn="ctr"/>
            <a:r>
              <a:rPr lang="en-US" sz="1400" dirty="0">
                <a:cs typeface="Franklin Gothic Medium"/>
              </a:rPr>
              <a:t>Proportion of 7 Sites Occupied</a:t>
            </a:r>
          </a:p>
        </p:txBody>
      </p:sp>
      <p:pic>
        <p:nvPicPr>
          <p:cNvPr id="49" name="Picture 48">
            <a:extLst>
              <a:ext uri="{FF2B5EF4-FFF2-40B4-BE49-F238E27FC236}">
                <a16:creationId xmlns:a16="http://schemas.microsoft.com/office/drawing/2014/main" id="{72919F75-DAD5-024E-AA44-31ADFA119EB3}"/>
              </a:ext>
            </a:extLst>
          </p:cNvPr>
          <p:cNvPicPr>
            <a:picLocks noChangeAspect="1"/>
          </p:cNvPicPr>
          <p:nvPr/>
        </p:nvPicPr>
        <p:blipFill rotWithShape="1">
          <a:blip r:embed="rId12"/>
          <a:srcRect l="60700" t="84811" r="-1366" b="11806"/>
          <a:stretch/>
        </p:blipFill>
        <p:spPr>
          <a:xfrm>
            <a:off x="5592839" y="5895521"/>
            <a:ext cx="2114050" cy="307777"/>
          </a:xfrm>
          <a:prstGeom prst="rect">
            <a:avLst/>
          </a:prstGeom>
        </p:spPr>
      </p:pic>
      <p:cxnSp>
        <p:nvCxnSpPr>
          <p:cNvPr id="3" name="Straight Connector 2">
            <a:extLst>
              <a:ext uri="{FF2B5EF4-FFF2-40B4-BE49-F238E27FC236}">
                <a16:creationId xmlns:a16="http://schemas.microsoft.com/office/drawing/2014/main" id="{8735C441-5CCC-8846-AB64-2D8D60569545}"/>
              </a:ext>
            </a:extLst>
          </p:cNvPr>
          <p:cNvCxnSpPr>
            <a:cxnSpLocks/>
          </p:cNvCxnSpPr>
          <p:nvPr/>
        </p:nvCxnSpPr>
        <p:spPr>
          <a:xfrm>
            <a:off x="7634497" y="1151779"/>
            <a:ext cx="0" cy="5415968"/>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870C601E-05E2-4ECE-D4E3-D5CF8F3718B8}"/>
              </a:ext>
            </a:extLst>
          </p:cNvPr>
          <p:cNvSpPr txBox="1"/>
          <p:nvPr/>
        </p:nvSpPr>
        <p:spPr>
          <a:xfrm>
            <a:off x="6875290" y="6496202"/>
            <a:ext cx="5316710" cy="369332"/>
          </a:xfrm>
          <a:prstGeom prst="rect">
            <a:avLst/>
          </a:prstGeom>
          <a:noFill/>
        </p:spPr>
        <p:txBody>
          <a:bodyPr wrap="square" rtlCol="0">
            <a:spAutoFit/>
          </a:bodyPr>
          <a:lstStyle/>
          <a:p>
            <a:pPr algn="r"/>
            <a:r>
              <a:rPr lang="en-US" dirty="0">
                <a:cs typeface="Franklin Gothic Medium"/>
              </a:rPr>
              <a:t>Brook et al. 2018. </a:t>
            </a:r>
            <a:r>
              <a:rPr lang="en-US" i="1" dirty="0">
                <a:cs typeface="Franklin Gothic Medium"/>
              </a:rPr>
              <a:t>Conservation Biology.</a:t>
            </a:r>
            <a:r>
              <a:rPr lang="en-US" dirty="0">
                <a:cs typeface="Franklin Gothic Medium"/>
              </a:rPr>
              <a:t> </a:t>
            </a:r>
            <a:endParaRPr lang="en-US" dirty="0">
              <a:latin typeface="+mj-lt"/>
              <a:cs typeface="Franklin Gothic Medium"/>
            </a:endParaRPr>
          </a:p>
        </p:txBody>
      </p:sp>
      <p:sp>
        <p:nvSpPr>
          <p:cNvPr id="6" name="TextBox 5">
            <a:extLst>
              <a:ext uri="{FF2B5EF4-FFF2-40B4-BE49-F238E27FC236}">
                <a16:creationId xmlns:a16="http://schemas.microsoft.com/office/drawing/2014/main" id="{6CB4F304-52C0-8B6F-34F0-0F8471541B9C}"/>
              </a:ext>
            </a:extLst>
          </p:cNvPr>
          <p:cNvSpPr txBox="1"/>
          <p:nvPr/>
        </p:nvSpPr>
        <p:spPr>
          <a:xfrm>
            <a:off x="7965117" y="1115604"/>
            <a:ext cx="4063519" cy="3847207"/>
          </a:xfrm>
          <a:prstGeom prst="rect">
            <a:avLst/>
          </a:prstGeom>
          <a:noFill/>
        </p:spPr>
        <p:txBody>
          <a:bodyPr wrap="square">
            <a:spAutoFit/>
          </a:bodyPr>
          <a:lstStyle/>
          <a:p>
            <a:r>
              <a:rPr lang="en-US" sz="2200" dirty="0">
                <a:latin typeface="Calibri" panose="020F0502020204030204" pitchFamily="34" charset="0"/>
                <a:cs typeface="Calibri" panose="020F0502020204030204" pitchFamily="34" charset="0"/>
              </a:rPr>
              <a:t>Our lemur model highlights some of the earlier challenges discussed with modeling ‘</a:t>
            </a:r>
            <a:r>
              <a:rPr lang="en-US" sz="2200" b="1" dirty="0">
                <a:solidFill>
                  <a:srgbClr val="C00000"/>
                </a:solidFill>
                <a:latin typeface="Calibri" panose="020F0502020204030204" pitchFamily="34" charset="0"/>
                <a:cs typeface="Calibri" panose="020F0502020204030204" pitchFamily="34" charset="0"/>
              </a:rPr>
              <a:t>maximum sustainable yield</a:t>
            </a:r>
            <a:r>
              <a:rPr lang="en-US" sz="2200" dirty="0">
                <a:latin typeface="Calibri" panose="020F0502020204030204" pitchFamily="34" charset="0"/>
                <a:cs typeface="Calibri" panose="020F0502020204030204" pitchFamily="34" charset="0"/>
              </a:rPr>
              <a:t>’ in fisheries!</a:t>
            </a:r>
          </a:p>
          <a:p>
            <a:endParaRPr lang="en-US" sz="2200" dirty="0">
              <a:latin typeface="Calibri" panose="020F0502020204030204" pitchFamily="34" charset="0"/>
              <a:cs typeface="Calibri" panose="020F0502020204030204" pitchFamily="34" charset="0"/>
            </a:endParaRPr>
          </a:p>
          <a:p>
            <a:r>
              <a:rPr lang="en-US" sz="2200" dirty="0">
                <a:latin typeface="Calibri" panose="020F0502020204030204" pitchFamily="34" charset="0"/>
                <a:cs typeface="Calibri" panose="020F0502020204030204" pitchFamily="34" charset="0"/>
              </a:rPr>
              <a:t>Simplest representations of MSY:</a:t>
            </a:r>
          </a:p>
          <a:p>
            <a:pPr marL="457200" indent="-457200">
              <a:buFont typeface="Arial" panose="020B0604020202020204" pitchFamily="34" charset="0"/>
              <a:buChar char="•"/>
            </a:pPr>
            <a:r>
              <a:rPr lang="en-US" sz="2200" dirty="0">
                <a:latin typeface="Calibri" panose="020F0502020204030204" pitchFamily="34" charset="0"/>
                <a:cs typeface="Calibri" panose="020F0502020204030204" pitchFamily="34" charset="0"/>
              </a:rPr>
              <a:t>Neglect population structure.</a:t>
            </a:r>
          </a:p>
          <a:p>
            <a:pPr marL="457200" indent="-457200">
              <a:buFont typeface="Arial" panose="020B0604020202020204" pitchFamily="34" charset="0"/>
              <a:buChar char="•"/>
            </a:pPr>
            <a:r>
              <a:rPr lang="en-US" sz="2200" dirty="0">
                <a:latin typeface="Calibri" panose="020F0502020204030204" pitchFamily="34" charset="0"/>
                <a:cs typeface="Calibri" panose="020F0502020204030204" pitchFamily="34" charset="0"/>
              </a:rPr>
              <a:t>Assume constant harvest.</a:t>
            </a:r>
          </a:p>
          <a:p>
            <a:pPr marL="457200" indent="-457200">
              <a:buFont typeface="Arial" panose="020B0604020202020204" pitchFamily="34" charset="0"/>
              <a:buChar char="•"/>
            </a:pPr>
            <a:r>
              <a:rPr lang="en-US" sz="2200" dirty="0">
                <a:latin typeface="Calibri" panose="020F0502020204030204" pitchFamily="34" charset="0"/>
                <a:cs typeface="Calibri" panose="020F0502020204030204" pitchFamily="34" charset="0"/>
              </a:rPr>
              <a:t>Ignore </a:t>
            </a:r>
            <a:r>
              <a:rPr lang="en-US" sz="2200" dirty="0"/>
              <a:t>environmental and demographic stochasticity</a:t>
            </a:r>
          </a:p>
          <a:p>
            <a:pPr lvl="1"/>
            <a:endParaRPr lang="en-US" sz="2400" b="1" dirty="0">
              <a:solidFill>
                <a:srgbClr val="C00000"/>
              </a:solidFill>
            </a:endParaRPr>
          </a:p>
        </p:txBody>
      </p:sp>
    </p:spTree>
    <p:extLst>
      <p:ext uri="{BB962C8B-B14F-4D97-AF65-F5344CB8AC3E}">
        <p14:creationId xmlns:p14="http://schemas.microsoft.com/office/powerpoint/2010/main" val="118888988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we="http://schemas.microsoft.com/office/webextensions/webextension/2010/11" xmlns:pca="http://schemas.microsoft.com/office/powerpoint/2013/contentapp" Requires="we pca">
          <p:graphicFrame>
            <p:nvGraphicFramePr>
              <p:cNvPr id="4" name="Add-in 3">
                <a:extLst>
                  <a:ext uri="{FF2B5EF4-FFF2-40B4-BE49-F238E27FC236}">
                    <a16:creationId xmlns:a16="http://schemas.microsoft.com/office/drawing/2014/main" id="{EBCFF527-8EBE-A5A2-FDCD-33FF54123623}"/>
                  </a:ext>
                </a:extLst>
              </p:cNvPr>
              <p:cNvGraphicFramePr>
                <a:graphicFrameLocks noGrp="1"/>
              </p:cNvGraphicFramePr>
              <p:nvPr/>
            </p:nvGraphicFramePr>
            <p:xfrm>
              <a:off x="0" y="0"/>
              <a:ext cx="12192000" cy="6858000"/>
            </p:xfrm>
            <a:graphic>
              <a:graphicData uri="http://schemas.microsoft.com/office/webextensions/webextension/2010/11">
                <we:webextensionref xmlns:we="http://schemas.microsoft.com/office/webextensions/webextension/2010/11" xmlns:r="http://schemas.openxmlformats.org/officeDocument/2006/relationships" r:id="rId3"/>
              </a:graphicData>
            </a:graphic>
          </p:graphicFrame>
        </mc:Choice>
        <mc:Fallback>
          <p:pic>
            <p:nvPicPr>
              <p:cNvPr id="4" name="Add-in 3">
                <a:extLst>
                  <a:ext uri="{FF2B5EF4-FFF2-40B4-BE49-F238E27FC236}">
                    <a16:creationId xmlns:a16="http://schemas.microsoft.com/office/drawing/2014/main" id="{EBCFF527-8EBE-A5A2-FDCD-33FF54123623}"/>
                  </a:ext>
                </a:extLst>
              </p:cNvPr>
              <p:cNvPicPr>
                <a:picLocks noGrp="1" noRot="1" noChangeAspect="1" noMove="1" noResize="1" noEditPoints="1" noAdjustHandles="1" noChangeArrowheads="1" noChangeShapeType="1"/>
              </p:cNvPicPr>
              <p:nvPr/>
            </p:nvPicPr>
            <p:blipFill>
              <a:blip r:embed="rId4"/>
              <a:stretch>
                <a:fillRect/>
              </a:stretch>
            </p:blipFill>
            <p:spPr>
              <a:xfrm>
                <a:off x="0" y="0"/>
                <a:ext cx="12192000" cy="6858000"/>
              </a:xfrm>
              <a:prstGeom prst="rect">
                <a:avLst/>
              </a:prstGeom>
            </p:spPr>
          </p:pic>
        </mc:Fallback>
      </mc:AlternateContent>
    </p:spTree>
    <p:extLst>
      <p:ext uri="{BB962C8B-B14F-4D97-AF65-F5344CB8AC3E}">
        <p14:creationId xmlns:p14="http://schemas.microsoft.com/office/powerpoint/2010/main" val="291583887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3EDFC1-ECAB-80A4-3F53-B5B442D798A2}"/>
            </a:ext>
          </a:extLst>
        </p:cNvPr>
        <p:cNvGrpSpPr/>
        <p:nvPr/>
      </p:nvGrpSpPr>
      <p:grpSpPr>
        <a:xfrm>
          <a:off x="0" y="0"/>
          <a:ext cx="0" cy="0"/>
          <a:chOff x="0" y="0"/>
          <a:chExt cx="0" cy="0"/>
        </a:xfrm>
      </p:grpSpPr>
      <p:sp>
        <p:nvSpPr>
          <p:cNvPr id="16" name="Rectangle 15">
            <a:extLst>
              <a:ext uri="{FF2B5EF4-FFF2-40B4-BE49-F238E27FC236}">
                <a16:creationId xmlns:a16="http://schemas.microsoft.com/office/drawing/2014/main" id="{E7BF4301-17AC-F955-3BAE-B8D4BF12BD74}"/>
              </a:ext>
            </a:extLst>
          </p:cNvPr>
          <p:cNvSpPr/>
          <p:nvPr/>
        </p:nvSpPr>
        <p:spPr>
          <a:xfrm>
            <a:off x="10129564" y="1123293"/>
            <a:ext cx="1881686" cy="544770"/>
          </a:xfrm>
          <a:prstGeom prst="rect">
            <a:avLst/>
          </a:prstGeom>
          <a:solidFill>
            <a:srgbClr val="FFFF00">
              <a:alpha val="4691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7" name="Group 16">
            <a:extLst>
              <a:ext uri="{FF2B5EF4-FFF2-40B4-BE49-F238E27FC236}">
                <a16:creationId xmlns:a16="http://schemas.microsoft.com/office/drawing/2014/main" id="{C5CD155F-E48B-AADE-A96A-57EA7EB2A483}"/>
              </a:ext>
            </a:extLst>
          </p:cNvPr>
          <p:cNvGrpSpPr/>
          <p:nvPr/>
        </p:nvGrpSpPr>
        <p:grpSpPr>
          <a:xfrm>
            <a:off x="3450251" y="-71016"/>
            <a:ext cx="10020149" cy="6945094"/>
            <a:chOff x="3450251" y="-71016"/>
            <a:chExt cx="10020149" cy="6945094"/>
          </a:xfrm>
        </p:grpSpPr>
        <p:pic>
          <p:nvPicPr>
            <p:cNvPr id="18" name="Picture 4" descr="Population, Community, Habitat &amp; Ecosystem (4.1) | Edexcel IGCSE Biology  Revision Notes 2019 | Save My Exams">
              <a:extLst>
                <a:ext uri="{FF2B5EF4-FFF2-40B4-BE49-F238E27FC236}">
                  <a16:creationId xmlns:a16="http://schemas.microsoft.com/office/drawing/2014/main" id="{D60FF7D9-CA5C-4432-1BD6-0B8729B22BD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396" r="52943" b="67021"/>
            <a:stretch/>
          </p:blipFill>
          <p:spPr bwMode="auto">
            <a:xfrm>
              <a:off x="5306466" y="965961"/>
              <a:ext cx="3198011" cy="113724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Population, Community, Habitat &amp; Ecosystem (4.1) | Edexcel IGCSE Biology  Revision Notes 2019 | Save My Exams">
              <a:extLst>
                <a:ext uri="{FF2B5EF4-FFF2-40B4-BE49-F238E27FC236}">
                  <a16:creationId xmlns:a16="http://schemas.microsoft.com/office/drawing/2014/main" id="{8C27EC52-ECB1-3C36-A699-EB9AA6E788D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7054110" y="3473179"/>
              <a:ext cx="2900735" cy="175585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Population, Community, Habitat &amp; Ecosystem (4.1) | Edexcel IGCSE Biology  Revision Notes 2019 | Save My Exams">
              <a:extLst>
                <a:ext uri="{FF2B5EF4-FFF2-40B4-BE49-F238E27FC236}">
                  <a16:creationId xmlns:a16="http://schemas.microsoft.com/office/drawing/2014/main" id="{14B32BCB-DFD1-99F8-8AC2-CC5820D639A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6843223"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sp>
          <p:nvSpPr>
            <p:cNvPr id="21" name="Content Placeholder 2">
              <a:extLst>
                <a:ext uri="{FF2B5EF4-FFF2-40B4-BE49-F238E27FC236}">
                  <a16:creationId xmlns:a16="http://schemas.microsoft.com/office/drawing/2014/main" id="{134B0C48-75EF-7493-74DD-C596EF7AD1CC}"/>
                </a:ext>
              </a:extLst>
            </p:cNvPr>
            <p:cNvSpPr txBox="1">
              <a:spLocks/>
            </p:cNvSpPr>
            <p:nvPr/>
          </p:nvSpPr>
          <p:spPr>
            <a:xfrm>
              <a:off x="8741750" y="130649"/>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individual</a:t>
              </a:r>
            </a:p>
          </p:txBody>
        </p:sp>
        <p:sp>
          <p:nvSpPr>
            <p:cNvPr id="22" name="Content Placeholder 2">
              <a:extLst>
                <a:ext uri="{FF2B5EF4-FFF2-40B4-BE49-F238E27FC236}">
                  <a16:creationId xmlns:a16="http://schemas.microsoft.com/office/drawing/2014/main" id="{FDFDB4BA-6C3A-C62F-81C0-DFC0694EF8D0}"/>
                </a:ext>
              </a:extLst>
            </p:cNvPr>
            <p:cNvSpPr txBox="1">
              <a:spLocks/>
            </p:cNvSpPr>
            <p:nvPr/>
          </p:nvSpPr>
          <p:spPr>
            <a:xfrm>
              <a:off x="8687680" y="1216168"/>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population</a:t>
              </a:r>
            </a:p>
          </p:txBody>
        </p:sp>
        <p:pic>
          <p:nvPicPr>
            <p:cNvPr id="23" name="Picture 4" descr="Population, Community, Habitat &amp; Ecosystem (4.1) | Edexcel IGCSE Biology  Revision Notes 2019 | Save My Exams">
              <a:extLst>
                <a:ext uri="{FF2B5EF4-FFF2-40B4-BE49-F238E27FC236}">
                  <a16:creationId xmlns:a16="http://schemas.microsoft.com/office/drawing/2014/main" id="{B7EE0D8E-2084-C380-8101-F16AAACD5F8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3910583" y="2038550"/>
              <a:ext cx="2887214" cy="117570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Population, Community, Habitat &amp; Ecosystem (4.1) | Edexcel IGCSE Biology  Revision Notes 2019 | Save My Exams">
              <a:extLst>
                <a:ext uri="{FF2B5EF4-FFF2-40B4-BE49-F238E27FC236}">
                  <a16:creationId xmlns:a16="http://schemas.microsoft.com/office/drawing/2014/main" id="{EE4ED642-D750-7357-24DE-AE58F657DD8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6967995" y="2178989"/>
              <a:ext cx="2887213" cy="1175706"/>
            </a:xfrm>
            <a:prstGeom prst="rect">
              <a:avLst/>
            </a:prstGeom>
            <a:noFill/>
            <a:extLst>
              <a:ext uri="{909E8E84-426E-40DD-AFC4-6F175D3DCCD1}">
                <a14:hiddenFill xmlns:a14="http://schemas.microsoft.com/office/drawing/2010/main">
                  <a:solidFill>
                    <a:srgbClr val="FFFFFF"/>
                  </a:solidFill>
                </a14:hiddenFill>
              </a:ext>
            </a:extLst>
          </p:spPr>
        </p:pic>
        <p:sp>
          <p:nvSpPr>
            <p:cNvPr id="25" name="Content Placeholder 2">
              <a:extLst>
                <a:ext uri="{FF2B5EF4-FFF2-40B4-BE49-F238E27FC236}">
                  <a16:creationId xmlns:a16="http://schemas.microsoft.com/office/drawing/2014/main" id="{785115C7-F8C6-06F1-BBD1-156A4ED2422C}"/>
                </a:ext>
              </a:extLst>
            </p:cNvPr>
            <p:cNvSpPr txBox="1">
              <a:spLocks/>
            </p:cNvSpPr>
            <p:nvPr/>
          </p:nvSpPr>
          <p:spPr>
            <a:xfrm>
              <a:off x="8741750" y="2587892"/>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metapopulation</a:t>
              </a:r>
            </a:p>
          </p:txBody>
        </p:sp>
        <p:pic>
          <p:nvPicPr>
            <p:cNvPr id="26" name="Picture 4" descr="Population, Community, Habitat &amp; Ecosystem (4.1) | Edexcel IGCSE Biology  Revision Notes 2019 | Save My Exams">
              <a:extLst>
                <a:ext uri="{FF2B5EF4-FFF2-40B4-BE49-F238E27FC236}">
                  <a16:creationId xmlns:a16="http://schemas.microsoft.com/office/drawing/2014/main" id="{06DED34C-379A-76CA-C561-936B80A43DC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4232633" y="3362603"/>
              <a:ext cx="2999724" cy="181577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descr="Population, Community, Habitat &amp; Ecosystem (4.1) | Edexcel IGCSE Biology  Revision Notes 2019 | Save My Exams">
              <a:extLst>
                <a:ext uri="{FF2B5EF4-FFF2-40B4-BE49-F238E27FC236}">
                  <a16:creationId xmlns:a16="http://schemas.microsoft.com/office/drawing/2014/main" id="{5F3E3880-1F6F-4778-C194-D34AA5F3D1C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3450251"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Population, Community, Habitat &amp; Ecosystem (4.1) | Edexcel IGCSE Biology  Revision Notes 2019 | Save My Exams">
              <a:extLst>
                <a:ext uri="{FF2B5EF4-FFF2-40B4-BE49-F238E27FC236}">
                  <a16:creationId xmlns:a16="http://schemas.microsoft.com/office/drawing/2014/main" id="{37C7F4BD-8B75-3763-3ECD-8C953D0035E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2943" b="88549"/>
            <a:stretch/>
          </p:blipFill>
          <p:spPr bwMode="auto">
            <a:xfrm>
              <a:off x="5244217" y="-71016"/>
              <a:ext cx="3198011" cy="785331"/>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Straight Connector 28">
              <a:extLst>
                <a:ext uri="{FF2B5EF4-FFF2-40B4-BE49-F238E27FC236}">
                  <a16:creationId xmlns:a16="http://schemas.microsoft.com/office/drawing/2014/main" id="{6F56FB58-889C-A2D3-151B-B9995D0C9CA1}"/>
                </a:ext>
              </a:extLst>
            </p:cNvPr>
            <p:cNvCxnSpPr>
              <a:cxnSpLocks/>
            </p:cNvCxnSpPr>
            <p:nvPr/>
          </p:nvCxnSpPr>
          <p:spPr>
            <a:xfrm>
              <a:off x="4321251" y="832502"/>
              <a:ext cx="772159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E0AEC08-06A6-EE2F-E08B-ED3B3A695763}"/>
                </a:ext>
              </a:extLst>
            </p:cNvPr>
            <p:cNvCxnSpPr>
              <a:cxnSpLocks/>
            </p:cNvCxnSpPr>
            <p:nvPr/>
          </p:nvCxnSpPr>
          <p:spPr>
            <a:xfrm>
              <a:off x="3848453" y="2119495"/>
              <a:ext cx="819439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BE3D5CCE-14EE-D519-5E1E-28FED070E311}"/>
                </a:ext>
              </a:extLst>
            </p:cNvPr>
            <p:cNvCxnSpPr>
              <a:cxnSpLocks/>
            </p:cNvCxnSpPr>
            <p:nvPr/>
          </p:nvCxnSpPr>
          <p:spPr>
            <a:xfrm>
              <a:off x="3599234" y="3407473"/>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1BE9B948-CB92-C02C-D3EC-0690F7D9D42B}"/>
                </a:ext>
              </a:extLst>
            </p:cNvPr>
            <p:cNvCxnSpPr>
              <a:cxnSpLocks/>
            </p:cNvCxnSpPr>
            <p:nvPr/>
          </p:nvCxnSpPr>
          <p:spPr>
            <a:xfrm>
              <a:off x="3599234" y="4910587"/>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Content Placeholder 2">
              <a:extLst>
                <a:ext uri="{FF2B5EF4-FFF2-40B4-BE49-F238E27FC236}">
                  <a16:creationId xmlns:a16="http://schemas.microsoft.com/office/drawing/2014/main" id="{07026A58-E6B0-1293-E1E3-5FEC306211C0}"/>
                </a:ext>
              </a:extLst>
            </p:cNvPr>
            <p:cNvSpPr txBox="1">
              <a:spLocks/>
            </p:cNvSpPr>
            <p:nvPr/>
          </p:nvSpPr>
          <p:spPr>
            <a:xfrm>
              <a:off x="8687680" y="3959616"/>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community</a:t>
              </a:r>
            </a:p>
          </p:txBody>
        </p:sp>
        <p:sp>
          <p:nvSpPr>
            <p:cNvPr id="34" name="Content Placeholder 2">
              <a:extLst>
                <a:ext uri="{FF2B5EF4-FFF2-40B4-BE49-F238E27FC236}">
                  <a16:creationId xmlns:a16="http://schemas.microsoft.com/office/drawing/2014/main" id="{4E8EB775-31D3-E3FE-1B48-A2CDF7DB86AF}"/>
                </a:ext>
              </a:extLst>
            </p:cNvPr>
            <p:cNvSpPr txBox="1">
              <a:spLocks/>
            </p:cNvSpPr>
            <p:nvPr/>
          </p:nvSpPr>
          <p:spPr>
            <a:xfrm>
              <a:off x="8813086" y="5539380"/>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ecosystem</a:t>
              </a:r>
            </a:p>
          </p:txBody>
        </p:sp>
      </p:grpSp>
      <p:grpSp>
        <p:nvGrpSpPr>
          <p:cNvPr id="4" name="Group 3">
            <a:extLst>
              <a:ext uri="{FF2B5EF4-FFF2-40B4-BE49-F238E27FC236}">
                <a16:creationId xmlns:a16="http://schemas.microsoft.com/office/drawing/2014/main" id="{A83E3ED3-F885-5C95-5E18-2FACC89069BA}"/>
              </a:ext>
            </a:extLst>
          </p:cNvPr>
          <p:cNvGrpSpPr/>
          <p:nvPr/>
        </p:nvGrpSpPr>
        <p:grpSpPr>
          <a:xfrm>
            <a:off x="1189790" y="2875687"/>
            <a:ext cx="1337248" cy="1871374"/>
            <a:chOff x="839593" y="1810193"/>
            <a:chExt cx="1622460" cy="2111987"/>
          </a:xfrm>
        </p:grpSpPr>
        <p:sp>
          <p:nvSpPr>
            <p:cNvPr id="5" name="Rectangle 4">
              <a:extLst>
                <a:ext uri="{FF2B5EF4-FFF2-40B4-BE49-F238E27FC236}">
                  <a16:creationId xmlns:a16="http://schemas.microsoft.com/office/drawing/2014/main" id="{690EF608-D78F-A7F0-B320-B39E76EF0380}"/>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fish</a:t>
              </a:r>
            </a:p>
            <a:p>
              <a:pPr algn="ctr"/>
              <a:r>
                <a:rPr lang="en-US" dirty="0"/>
                <a:t>(x)</a:t>
              </a:r>
            </a:p>
          </p:txBody>
        </p:sp>
        <p:cxnSp>
          <p:nvCxnSpPr>
            <p:cNvPr id="6" name="Curved Connector 5">
              <a:extLst>
                <a:ext uri="{FF2B5EF4-FFF2-40B4-BE49-F238E27FC236}">
                  <a16:creationId xmlns:a16="http://schemas.microsoft.com/office/drawing/2014/main" id="{8F167429-559F-ABA8-01E1-ADE6AFB5A69C}"/>
                </a:ext>
              </a:extLst>
            </p:cNvPr>
            <p:cNvCxnSpPr>
              <a:cxnSpLocks/>
              <a:stCxn id="5"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60AEBF89-27DE-465D-8CF3-4C571611B93C}"/>
                </a:ext>
              </a:extLst>
            </p:cNvPr>
            <p:cNvPicPr>
              <a:picLocks noChangeAspect="1"/>
            </p:cNvPicPr>
            <p:nvPr/>
          </p:nvPicPr>
          <p:blipFill>
            <a:blip r:embed="rId4"/>
            <a:stretch>
              <a:fillRect/>
            </a:stretch>
          </p:blipFill>
          <p:spPr>
            <a:xfrm>
              <a:off x="2117343" y="1810193"/>
              <a:ext cx="344710" cy="369332"/>
            </a:xfrm>
            <a:prstGeom prst="rect">
              <a:avLst/>
            </a:prstGeom>
          </p:spPr>
        </p:pic>
        <p:pic>
          <p:nvPicPr>
            <p:cNvPr id="8" name="Picture 7">
              <a:extLst>
                <a:ext uri="{FF2B5EF4-FFF2-40B4-BE49-F238E27FC236}">
                  <a16:creationId xmlns:a16="http://schemas.microsoft.com/office/drawing/2014/main" id="{1A752E30-6B00-8882-B187-A04E46BABDB5}"/>
                </a:ext>
              </a:extLst>
            </p:cNvPr>
            <p:cNvPicPr>
              <a:picLocks noChangeAspect="1"/>
            </p:cNvPicPr>
            <p:nvPr/>
          </p:nvPicPr>
          <p:blipFill>
            <a:blip r:embed="rId5"/>
            <a:stretch>
              <a:fillRect/>
            </a:stretch>
          </p:blipFill>
          <p:spPr>
            <a:xfrm>
              <a:off x="1579079" y="3503080"/>
              <a:ext cx="266700" cy="419100"/>
            </a:xfrm>
            <a:prstGeom prst="rect">
              <a:avLst/>
            </a:prstGeom>
          </p:spPr>
        </p:pic>
        <p:cxnSp>
          <p:nvCxnSpPr>
            <p:cNvPr id="9" name="Curved Connector 8">
              <a:extLst>
                <a:ext uri="{FF2B5EF4-FFF2-40B4-BE49-F238E27FC236}">
                  <a16:creationId xmlns:a16="http://schemas.microsoft.com/office/drawing/2014/main" id="{2ECD68F0-C533-4196-3B11-562422A69789}"/>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0" name="Content Placeholder 2">
            <a:extLst>
              <a:ext uri="{FF2B5EF4-FFF2-40B4-BE49-F238E27FC236}">
                <a16:creationId xmlns:a16="http://schemas.microsoft.com/office/drawing/2014/main" id="{5A8330E7-938C-CC15-4352-FFC161C60B78}"/>
              </a:ext>
            </a:extLst>
          </p:cNvPr>
          <p:cNvSpPr txBox="1">
            <a:spLocks/>
          </p:cNvSpPr>
          <p:nvPr/>
        </p:nvSpPr>
        <p:spPr>
          <a:xfrm>
            <a:off x="0" y="355059"/>
            <a:ext cx="3910519"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b="1" dirty="0">
                <a:solidFill>
                  <a:srgbClr val="C00000"/>
                </a:solidFill>
              </a:rPr>
              <a:t>Population</a:t>
            </a:r>
            <a:r>
              <a:rPr lang="en-US" sz="2800" dirty="0"/>
              <a:t> = multiple individuals of the same species (</a:t>
            </a:r>
            <a:r>
              <a:rPr lang="en-US" sz="2800" b="1" dirty="0">
                <a:solidFill>
                  <a:srgbClr val="C00000"/>
                </a:solidFill>
              </a:rPr>
              <a:t>conspecifics</a:t>
            </a:r>
            <a:r>
              <a:rPr lang="en-US" sz="2800" dirty="0"/>
              <a:t>) in the same habitat</a:t>
            </a:r>
          </a:p>
        </p:txBody>
      </p:sp>
      <p:sp>
        <p:nvSpPr>
          <p:cNvPr id="2" name="Content Placeholder 2">
            <a:extLst>
              <a:ext uri="{FF2B5EF4-FFF2-40B4-BE49-F238E27FC236}">
                <a16:creationId xmlns:a16="http://schemas.microsoft.com/office/drawing/2014/main" id="{7A2A007F-1AE0-E0A1-AEA9-5873374B8D17}"/>
              </a:ext>
            </a:extLst>
          </p:cNvPr>
          <p:cNvSpPr txBox="1">
            <a:spLocks/>
          </p:cNvSpPr>
          <p:nvPr/>
        </p:nvSpPr>
        <p:spPr>
          <a:xfrm>
            <a:off x="-3868" y="4685623"/>
            <a:ext cx="3606300"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endParaRPr lang="en-US" sz="2800" dirty="0"/>
          </a:p>
          <a:p>
            <a:pPr marL="0" indent="0" algn="ctr">
              <a:buNone/>
            </a:pPr>
            <a:r>
              <a:rPr lang="en-US" sz="2800" i="1" dirty="0"/>
              <a:t>How does the abundance of fish </a:t>
            </a:r>
            <a:r>
              <a:rPr lang="en-US" sz="2800" b="1" i="1" dirty="0">
                <a:solidFill>
                  <a:srgbClr val="C00000"/>
                </a:solidFill>
              </a:rPr>
              <a:t>change</a:t>
            </a:r>
            <a:r>
              <a:rPr lang="en-US" sz="2800" i="1" dirty="0"/>
              <a:t> through time? </a:t>
            </a:r>
          </a:p>
        </p:txBody>
      </p:sp>
      <p:sp>
        <p:nvSpPr>
          <p:cNvPr id="11" name="Rectangle 10">
            <a:extLst>
              <a:ext uri="{FF2B5EF4-FFF2-40B4-BE49-F238E27FC236}">
                <a16:creationId xmlns:a16="http://schemas.microsoft.com/office/drawing/2014/main" id="{FCDA03EF-474F-F300-ADEF-49F077A1C550}"/>
              </a:ext>
            </a:extLst>
          </p:cNvPr>
          <p:cNvSpPr/>
          <p:nvPr/>
        </p:nvSpPr>
        <p:spPr>
          <a:xfrm>
            <a:off x="3504321" y="2162697"/>
            <a:ext cx="6444752" cy="4642051"/>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A7C5366-418E-C32A-AEA6-F56560E217D3}"/>
              </a:ext>
            </a:extLst>
          </p:cNvPr>
          <p:cNvSpPr/>
          <p:nvPr/>
        </p:nvSpPr>
        <p:spPr>
          <a:xfrm>
            <a:off x="9949073" y="4892735"/>
            <a:ext cx="441571" cy="1912013"/>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F77316C-A97E-480F-D640-7DFA28C1F6F4}"/>
              </a:ext>
            </a:extLst>
          </p:cNvPr>
          <p:cNvSpPr/>
          <p:nvPr/>
        </p:nvSpPr>
        <p:spPr>
          <a:xfrm>
            <a:off x="6478163" y="53252"/>
            <a:ext cx="1498518" cy="668970"/>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95F89A16-71B1-767B-9B0D-6FCC9E841ECF}"/>
              </a:ext>
            </a:extLst>
          </p:cNvPr>
          <p:cNvSpPr/>
          <p:nvPr/>
        </p:nvSpPr>
        <p:spPr>
          <a:xfrm>
            <a:off x="6630563" y="108377"/>
            <a:ext cx="1498518" cy="668970"/>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2246336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F5C444-9D6A-1725-B7A7-BD6A4B15927B}"/>
              </a:ext>
            </a:extLst>
          </p:cNvPr>
          <p:cNvSpPr>
            <a:spLocks noGrp="1"/>
          </p:cNvSpPr>
          <p:nvPr>
            <p:ph type="title"/>
          </p:nvPr>
        </p:nvSpPr>
        <p:spPr>
          <a:xfrm>
            <a:off x="1311165" y="680435"/>
            <a:ext cx="9835055" cy="1325563"/>
          </a:xfrm>
        </p:spPr>
        <p:txBody>
          <a:bodyPr>
            <a:noAutofit/>
          </a:bodyPr>
          <a:lstStyle/>
          <a:p>
            <a:pPr algn="ctr"/>
            <a:r>
              <a:rPr lang="en-US" sz="3600" dirty="0">
                <a:latin typeface="Calibri" panose="020F0502020204030204" pitchFamily="34" charset="0"/>
                <a:cs typeface="Calibri" panose="020F0502020204030204" pitchFamily="34" charset="0"/>
              </a:rPr>
              <a:t>The logistic growth equation offers an explanation for population self-regulation, an example of </a:t>
            </a:r>
            <a:r>
              <a:rPr lang="en-US" sz="3600" b="1" dirty="0">
                <a:solidFill>
                  <a:srgbClr val="C00000"/>
                </a:solidFill>
                <a:latin typeface="Calibri" panose="020F0502020204030204" pitchFamily="34" charset="0"/>
                <a:cs typeface="Calibri" panose="020F0502020204030204" pitchFamily="34" charset="0"/>
              </a:rPr>
              <a:t>intraspecific competition</a:t>
            </a:r>
            <a:r>
              <a:rPr lang="en-US" sz="3600" dirty="0">
                <a:latin typeface="Calibri" panose="020F0502020204030204" pitchFamily="34" charset="0"/>
                <a:cs typeface="Calibri" panose="020F0502020204030204" pitchFamily="34" charset="0"/>
              </a:rPr>
              <a:t>.</a:t>
            </a:r>
          </a:p>
        </p:txBody>
      </p:sp>
    </p:spTree>
    <p:extLst>
      <p:ext uri="{BB962C8B-B14F-4D97-AF65-F5344CB8AC3E}">
        <p14:creationId xmlns:p14="http://schemas.microsoft.com/office/powerpoint/2010/main" val="300019300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F5C444-9D6A-1725-B7A7-BD6A4B15927B}"/>
              </a:ext>
            </a:extLst>
          </p:cNvPr>
          <p:cNvSpPr>
            <a:spLocks noGrp="1"/>
          </p:cNvSpPr>
          <p:nvPr>
            <p:ph type="title"/>
          </p:nvPr>
        </p:nvSpPr>
        <p:spPr>
          <a:xfrm>
            <a:off x="1311165" y="680435"/>
            <a:ext cx="9835055" cy="1325563"/>
          </a:xfrm>
        </p:spPr>
        <p:txBody>
          <a:bodyPr>
            <a:noAutofit/>
          </a:bodyPr>
          <a:lstStyle/>
          <a:p>
            <a:pPr algn="ctr"/>
            <a:r>
              <a:rPr lang="en-US" sz="3600" dirty="0">
                <a:latin typeface="Calibri" panose="020F0502020204030204" pitchFamily="34" charset="0"/>
                <a:cs typeface="Calibri" panose="020F0502020204030204" pitchFamily="34" charset="0"/>
              </a:rPr>
              <a:t>The logistic growth equation offers an explanation for population self-regulation, an example of </a:t>
            </a:r>
            <a:r>
              <a:rPr lang="en-US" sz="3600" b="1" dirty="0">
                <a:solidFill>
                  <a:srgbClr val="C00000"/>
                </a:solidFill>
                <a:latin typeface="Calibri" panose="020F0502020204030204" pitchFamily="34" charset="0"/>
                <a:cs typeface="Calibri" panose="020F0502020204030204" pitchFamily="34" charset="0"/>
              </a:rPr>
              <a:t>intraspecific competition</a:t>
            </a:r>
            <a:r>
              <a:rPr lang="en-US" sz="3600" dirty="0">
                <a:latin typeface="Calibri" panose="020F0502020204030204" pitchFamily="34" charset="0"/>
                <a:cs typeface="Calibri" panose="020F0502020204030204" pitchFamily="34" charset="0"/>
              </a:rPr>
              <a:t>.</a:t>
            </a:r>
          </a:p>
        </p:txBody>
      </p:sp>
      <p:sp>
        <p:nvSpPr>
          <p:cNvPr id="3" name="Content Placeholder 2">
            <a:extLst>
              <a:ext uri="{FF2B5EF4-FFF2-40B4-BE49-F238E27FC236}">
                <a16:creationId xmlns:a16="http://schemas.microsoft.com/office/drawing/2014/main" id="{841ABC85-3B0A-E1DC-9E57-FBD5D173A4CF}"/>
              </a:ext>
            </a:extLst>
          </p:cNvPr>
          <p:cNvSpPr txBox="1">
            <a:spLocks/>
          </p:cNvSpPr>
          <p:nvPr/>
        </p:nvSpPr>
        <p:spPr>
          <a:xfrm>
            <a:off x="1" y="5367892"/>
            <a:ext cx="12192000"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3400" dirty="0"/>
              <a:t>But ecology is the study of the </a:t>
            </a:r>
            <a:r>
              <a:rPr lang="en-US" sz="3400" b="1" dirty="0">
                <a:solidFill>
                  <a:srgbClr val="C00000"/>
                </a:solidFill>
              </a:rPr>
              <a:t>interactions</a:t>
            </a:r>
            <a:r>
              <a:rPr lang="en-US" sz="3400" b="1" dirty="0">
                <a:solidFill>
                  <a:srgbClr val="FFFF00"/>
                </a:solidFill>
              </a:rPr>
              <a:t> </a:t>
            </a:r>
            <a:r>
              <a:rPr lang="en-US" sz="3400" dirty="0"/>
              <a:t>of organisms with each other and their environment, and in some cases, </a:t>
            </a:r>
            <a:r>
              <a:rPr lang="en-US" sz="3400" b="1" dirty="0">
                <a:solidFill>
                  <a:srgbClr val="C00000"/>
                </a:solidFill>
              </a:rPr>
              <a:t>interspecific interactions</a:t>
            </a:r>
            <a:r>
              <a:rPr lang="en-US" sz="3400" dirty="0"/>
              <a:t> are essential to understanding ecological systems.</a:t>
            </a:r>
          </a:p>
          <a:p>
            <a:pPr lvl="1">
              <a:buFontTx/>
              <a:buChar char="-"/>
            </a:pPr>
            <a:endParaRPr lang="en-US" sz="3400" dirty="0"/>
          </a:p>
        </p:txBody>
      </p:sp>
      <p:pic>
        <p:nvPicPr>
          <p:cNvPr id="4" name="Picture 3">
            <a:extLst>
              <a:ext uri="{FF2B5EF4-FFF2-40B4-BE49-F238E27FC236}">
                <a16:creationId xmlns:a16="http://schemas.microsoft.com/office/drawing/2014/main" id="{800E0E8A-31BF-888A-6D3D-375A29591C86}"/>
              </a:ext>
            </a:extLst>
          </p:cNvPr>
          <p:cNvPicPr>
            <a:picLocks noChangeAspect="1"/>
          </p:cNvPicPr>
          <p:nvPr/>
        </p:nvPicPr>
        <p:blipFill>
          <a:blip r:embed="rId3"/>
          <a:stretch>
            <a:fillRect/>
          </a:stretch>
        </p:blipFill>
        <p:spPr>
          <a:xfrm>
            <a:off x="4776952" y="2079790"/>
            <a:ext cx="2648607" cy="3227118"/>
          </a:xfrm>
          <a:prstGeom prst="rect">
            <a:avLst/>
          </a:prstGeom>
          <a:ln>
            <a:noFill/>
          </a:ln>
          <a:effectLst>
            <a:softEdge rad="112500"/>
          </a:effectLst>
        </p:spPr>
      </p:pic>
    </p:spTree>
    <p:extLst>
      <p:ext uri="{BB962C8B-B14F-4D97-AF65-F5344CB8AC3E}">
        <p14:creationId xmlns:p14="http://schemas.microsoft.com/office/powerpoint/2010/main" val="384908719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C8E43B25-25AF-D355-C50C-16C5B3D414A1}"/>
              </a:ext>
            </a:extLst>
          </p:cNvPr>
          <p:cNvSpPr/>
          <p:nvPr/>
        </p:nvSpPr>
        <p:spPr>
          <a:xfrm>
            <a:off x="9871055" y="3888485"/>
            <a:ext cx="2290563" cy="544770"/>
          </a:xfrm>
          <a:prstGeom prst="rect">
            <a:avLst/>
          </a:prstGeom>
          <a:solidFill>
            <a:srgbClr val="FFFF00">
              <a:alpha val="4691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7" name="Group 16">
            <a:extLst>
              <a:ext uri="{FF2B5EF4-FFF2-40B4-BE49-F238E27FC236}">
                <a16:creationId xmlns:a16="http://schemas.microsoft.com/office/drawing/2014/main" id="{D350A056-6A7B-059F-9A8C-4C11A376F274}"/>
              </a:ext>
            </a:extLst>
          </p:cNvPr>
          <p:cNvGrpSpPr/>
          <p:nvPr/>
        </p:nvGrpSpPr>
        <p:grpSpPr>
          <a:xfrm>
            <a:off x="3450251" y="-71016"/>
            <a:ext cx="10020149" cy="6945094"/>
            <a:chOff x="3450251" y="-71016"/>
            <a:chExt cx="10020149" cy="6945094"/>
          </a:xfrm>
        </p:grpSpPr>
        <p:pic>
          <p:nvPicPr>
            <p:cNvPr id="18" name="Picture 4" descr="Population, Community, Habitat &amp; Ecosystem (4.1) | Edexcel IGCSE Biology  Revision Notes 2019 | Save My Exams">
              <a:extLst>
                <a:ext uri="{FF2B5EF4-FFF2-40B4-BE49-F238E27FC236}">
                  <a16:creationId xmlns:a16="http://schemas.microsoft.com/office/drawing/2014/main" id="{DA822127-4EE7-258D-A3E4-1CDF558EE19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396" r="52943" b="67021"/>
            <a:stretch/>
          </p:blipFill>
          <p:spPr bwMode="auto">
            <a:xfrm>
              <a:off x="5306466" y="965961"/>
              <a:ext cx="3198011" cy="113724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Population, Community, Habitat &amp; Ecosystem (4.1) | Edexcel IGCSE Biology  Revision Notes 2019 | Save My Exams">
              <a:extLst>
                <a:ext uri="{FF2B5EF4-FFF2-40B4-BE49-F238E27FC236}">
                  <a16:creationId xmlns:a16="http://schemas.microsoft.com/office/drawing/2014/main" id="{9B138E4C-65FB-CA3B-B498-90E6C4DD11C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7054110" y="3473179"/>
              <a:ext cx="2900735" cy="175585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Population, Community, Habitat &amp; Ecosystem (4.1) | Edexcel IGCSE Biology  Revision Notes 2019 | Save My Exams">
              <a:extLst>
                <a:ext uri="{FF2B5EF4-FFF2-40B4-BE49-F238E27FC236}">
                  <a16:creationId xmlns:a16="http://schemas.microsoft.com/office/drawing/2014/main" id="{86A19450-3498-D54E-5928-C15E6D5CC97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6843223"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sp>
          <p:nvSpPr>
            <p:cNvPr id="21" name="Content Placeholder 2">
              <a:extLst>
                <a:ext uri="{FF2B5EF4-FFF2-40B4-BE49-F238E27FC236}">
                  <a16:creationId xmlns:a16="http://schemas.microsoft.com/office/drawing/2014/main" id="{E915D97F-6F34-7A59-93C6-CC9261944AEA}"/>
                </a:ext>
              </a:extLst>
            </p:cNvPr>
            <p:cNvSpPr txBox="1">
              <a:spLocks/>
            </p:cNvSpPr>
            <p:nvPr/>
          </p:nvSpPr>
          <p:spPr>
            <a:xfrm>
              <a:off x="8741750" y="130649"/>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individual</a:t>
              </a:r>
            </a:p>
          </p:txBody>
        </p:sp>
        <p:sp>
          <p:nvSpPr>
            <p:cNvPr id="22" name="Content Placeholder 2">
              <a:extLst>
                <a:ext uri="{FF2B5EF4-FFF2-40B4-BE49-F238E27FC236}">
                  <a16:creationId xmlns:a16="http://schemas.microsoft.com/office/drawing/2014/main" id="{28A9393D-E2C2-43F4-6DB5-7F97D4556B78}"/>
                </a:ext>
              </a:extLst>
            </p:cNvPr>
            <p:cNvSpPr txBox="1">
              <a:spLocks/>
            </p:cNvSpPr>
            <p:nvPr/>
          </p:nvSpPr>
          <p:spPr>
            <a:xfrm>
              <a:off x="8687680" y="1216168"/>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population</a:t>
              </a:r>
            </a:p>
          </p:txBody>
        </p:sp>
        <p:pic>
          <p:nvPicPr>
            <p:cNvPr id="23" name="Picture 4" descr="Population, Community, Habitat &amp; Ecosystem (4.1) | Edexcel IGCSE Biology  Revision Notes 2019 | Save My Exams">
              <a:extLst>
                <a:ext uri="{FF2B5EF4-FFF2-40B4-BE49-F238E27FC236}">
                  <a16:creationId xmlns:a16="http://schemas.microsoft.com/office/drawing/2014/main" id="{1FE0C73E-C3D3-0127-F177-4C04BA839AF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3910583" y="2038550"/>
              <a:ext cx="2887214" cy="117570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Population, Community, Habitat &amp; Ecosystem (4.1) | Edexcel IGCSE Biology  Revision Notes 2019 | Save My Exams">
              <a:extLst>
                <a:ext uri="{FF2B5EF4-FFF2-40B4-BE49-F238E27FC236}">
                  <a16:creationId xmlns:a16="http://schemas.microsoft.com/office/drawing/2014/main" id="{4DD6D233-FDE5-E03E-C296-61AD7BD9FC4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6967995" y="2178989"/>
              <a:ext cx="2887213" cy="1175706"/>
            </a:xfrm>
            <a:prstGeom prst="rect">
              <a:avLst/>
            </a:prstGeom>
            <a:noFill/>
            <a:extLst>
              <a:ext uri="{909E8E84-426E-40DD-AFC4-6F175D3DCCD1}">
                <a14:hiddenFill xmlns:a14="http://schemas.microsoft.com/office/drawing/2010/main">
                  <a:solidFill>
                    <a:srgbClr val="FFFFFF"/>
                  </a:solidFill>
                </a14:hiddenFill>
              </a:ext>
            </a:extLst>
          </p:spPr>
        </p:pic>
        <p:sp>
          <p:nvSpPr>
            <p:cNvPr id="25" name="Content Placeholder 2">
              <a:extLst>
                <a:ext uri="{FF2B5EF4-FFF2-40B4-BE49-F238E27FC236}">
                  <a16:creationId xmlns:a16="http://schemas.microsoft.com/office/drawing/2014/main" id="{08DCB554-77FF-699B-14FB-112A7200DB61}"/>
                </a:ext>
              </a:extLst>
            </p:cNvPr>
            <p:cNvSpPr txBox="1">
              <a:spLocks/>
            </p:cNvSpPr>
            <p:nvPr/>
          </p:nvSpPr>
          <p:spPr>
            <a:xfrm>
              <a:off x="8741750" y="2587892"/>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metapopulation</a:t>
              </a:r>
            </a:p>
          </p:txBody>
        </p:sp>
        <p:pic>
          <p:nvPicPr>
            <p:cNvPr id="26" name="Picture 4" descr="Population, Community, Habitat &amp; Ecosystem (4.1) | Edexcel IGCSE Biology  Revision Notes 2019 | Save My Exams">
              <a:extLst>
                <a:ext uri="{FF2B5EF4-FFF2-40B4-BE49-F238E27FC236}">
                  <a16:creationId xmlns:a16="http://schemas.microsoft.com/office/drawing/2014/main" id="{D22D7890-0562-D5C1-40C8-CAF4105A00C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4232633" y="3362603"/>
              <a:ext cx="2999724" cy="181577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descr="Population, Community, Habitat &amp; Ecosystem (4.1) | Edexcel IGCSE Biology  Revision Notes 2019 | Save My Exams">
              <a:extLst>
                <a:ext uri="{FF2B5EF4-FFF2-40B4-BE49-F238E27FC236}">
                  <a16:creationId xmlns:a16="http://schemas.microsoft.com/office/drawing/2014/main" id="{387857E5-FAFA-448B-D304-B19149CF0EB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3450251"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Population, Community, Habitat &amp; Ecosystem (4.1) | Edexcel IGCSE Biology  Revision Notes 2019 | Save My Exams">
              <a:extLst>
                <a:ext uri="{FF2B5EF4-FFF2-40B4-BE49-F238E27FC236}">
                  <a16:creationId xmlns:a16="http://schemas.microsoft.com/office/drawing/2014/main" id="{742D99F0-A47A-2A40-537B-FC3F74E8601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2943" b="88549"/>
            <a:stretch/>
          </p:blipFill>
          <p:spPr bwMode="auto">
            <a:xfrm>
              <a:off x="5244217" y="-71016"/>
              <a:ext cx="3198011" cy="785331"/>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Straight Connector 28">
              <a:extLst>
                <a:ext uri="{FF2B5EF4-FFF2-40B4-BE49-F238E27FC236}">
                  <a16:creationId xmlns:a16="http://schemas.microsoft.com/office/drawing/2014/main" id="{FA6E552B-84A2-4B62-CA1D-DEFFAB541F11}"/>
                </a:ext>
              </a:extLst>
            </p:cNvPr>
            <p:cNvCxnSpPr>
              <a:cxnSpLocks/>
            </p:cNvCxnSpPr>
            <p:nvPr/>
          </p:nvCxnSpPr>
          <p:spPr>
            <a:xfrm>
              <a:off x="4321251" y="832502"/>
              <a:ext cx="772159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B4969F8-191C-ED32-6648-A9AE2950098A}"/>
                </a:ext>
              </a:extLst>
            </p:cNvPr>
            <p:cNvCxnSpPr>
              <a:cxnSpLocks/>
            </p:cNvCxnSpPr>
            <p:nvPr/>
          </p:nvCxnSpPr>
          <p:spPr>
            <a:xfrm>
              <a:off x="3848453" y="2119495"/>
              <a:ext cx="819439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9BFB9EA-64BC-3C64-0B10-BF8D69A056D5}"/>
                </a:ext>
              </a:extLst>
            </p:cNvPr>
            <p:cNvCxnSpPr>
              <a:cxnSpLocks/>
            </p:cNvCxnSpPr>
            <p:nvPr/>
          </p:nvCxnSpPr>
          <p:spPr>
            <a:xfrm>
              <a:off x="3599234" y="3407473"/>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878441F-E8D2-2820-D7A6-B43950F04EB4}"/>
                </a:ext>
              </a:extLst>
            </p:cNvPr>
            <p:cNvCxnSpPr>
              <a:cxnSpLocks/>
            </p:cNvCxnSpPr>
            <p:nvPr/>
          </p:nvCxnSpPr>
          <p:spPr>
            <a:xfrm>
              <a:off x="3599234" y="4910587"/>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Content Placeholder 2">
              <a:extLst>
                <a:ext uri="{FF2B5EF4-FFF2-40B4-BE49-F238E27FC236}">
                  <a16:creationId xmlns:a16="http://schemas.microsoft.com/office/drawing/2014/main" id="{44EC3827-5BCD-6D7A-4E65-285A814E949F}"/>
                </a:ext>
              </a:extLst>
            </p:cNvPr>
            <p:cNvSpPr txBox="1">
              <a:spLocks/>
            </p:cNvSpPr>
            <p:nvPr/>
          </p:nvSpPr>
          <p:spPr>
            <a:xfrm>
              <a:off x="8687680" y="3959616"/>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community</a:t>
              </a:r>
            </a:p>
          </p:txBody>
        </p:sp>
        <p:sp>
          <p:nvSpPr>
            <p:cNvPr id="34" name="Content Placeholder 2">
              <a:extLst>
                <a:ext uri="{FF2B5EF4-FFF2-40B4-BE49-F238E27FC236}">
                  <a16:creationId xmlns:a16="http://schemas.microsoft.com/office/drawing/2014/main" id="{4A1DDD69-3ABE-5D71-BFC7-712DAF15712C}"/>
                </a:ext>
              </a:extLst>
            </p:cNvPr>
            <p:cNvSpPr txBox="1">
              <a:spLocks/>
            </p:cNvSpPr>
            <p:nvPr/>
          </p:nvSpPr>
          <p:spPr>
            <a:xfrm>
              <a:off x="8813086" y="5539380"/>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ecosystem</a:t>
              </a:r>
            </a:p>
          </p:txBody>
        </p:sp>
      </p:grpSp>
      <p:grpSp>
        <p:nvGrpSpPr>
          <p:cNvPr id="11" name="Group 10">
            <a:extLst>
              <a:ext uri="{FF2B5EF4-FFF2-40B4-BE49-F238E27FC236}">
                <a16:creationId xmlns:a16="http://schemas.microsoft.com/office/drawing/2014/main" id="{3BD4533B-1B09-4F81-A366-95DF5E0D431D}"/>
              </a:ext>
            </a:extLst>
          </p:cNvPr>
          <p:cNvGrpSpPr/>
          <p:nvPr/>
        </p:nvGrpSpPr>
        <p:grpSpPr>
          <a:xfrm>
            <a:off x="718416" y="1356928"/>
            <a:ext cx="1916677" cy="3792623"/>
            <a:chOff x="136581" y="1810193"/>
            <a:chExt cx="2325472" cy="4280263"/>
          </a:xfrm>
        </p:grpSpPr>
        <p:cxnSp>
          <p:nvCxnSpPr>
            <p:cNvPr id="12" name="Curved Connector 11">
              <a:extLst>
                <a:ext uri="{FF2B5EF4-FFF2-40B4-BE49-F238E27FC236}">
                  <a16:creationId xmlns:a16="http://schemas.microsoft.com/office/drawing/2014/main" id="{0FFB577E-0DAB-D17F-A787-C9714B76C67C}"/>
                </a:ext>
              </a:extLst>
            </p:cNvPr>
            <p:cNvCxnSpPr>
              <a:cxnSpLocks/>
              <a:stCxn id="13" idx="1"/>
            </p:cNvCxnSpPr>
            <p:nvPr/>
          </p:nvCxnSpPr>
          <p:spPr>
            <a:xfrm rot="10800000" flipV="1">
              <a:off x="214401" y="2779223"/>
              <a:ext cx="625192" cy="1345304"/>
            </a:xfrm>
            <a:prstGeom prst="curvedConnector2">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B8E73220-0B79-C827-88A1-D3BF46D74783}"/>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fish</a:t>
              </a:r>
            </a:p>
            <a:p>
              <a:pPr algn="ctr"/>
              <a:r>
                <a:rPr lang="en-US" dirty="0"/>
                <a:t>(x)</a:t>
              </a:r>
            </a:p>
          </p:txBody>
        </p:sp>
        <p:cxnSp>
          <p:nvCxnSpPr>
            <p:cNvPr id="14" name="Curved Connector 13">
              <a:extLst>
                <a:ext uri="{FF2B5EF4-FFF2-40B4-BE49-F238E27FC236}">
                  <a16:creationId xmlns:a16="http://schemas.microsoft.com/office/drawing/2014/main" id="{9395F1B4-26D7-80EE-CC99-4AAF78D02DB5}"/>
                </a:ext>
              </a:extLst>
            </p:cNvPr>
            <p:cNvCxnSpPr>
              <a:cxnSpLocks/>
              <a:stCxn id="13"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urved Connector 14">
              <a:extLst>
                <a:ext uri="{FF2B5EF4-FFF2-40B4-BE49-F238E27FC236}">
                  <a16:creationId xmlns:a16="http://schemas.microsoft.com/office/drawing/2014/main" id="{A540A7EF-8C33-378E-594D-FB3A6D0BEB09}"/>
                </a:ext>
              </a:extLst>
            </p:cNvPr>
            <p:cNvCxnSpPr>
              <a:cxnSpLocks/>
              <a:stCxn id="36" idx="0"/>
            </p:cNvCxnSpPr>
            <p:nvPr/>
          </p:nvCxnSpPr>
          <p:spPr>
            <a:xfrm rot="16200000" flipH="1" flipV="1">
              <a:off x="826989" y="4366333"/>
              <a:ext cx="538892" cy="581886"/>
            </a:xfrm>
            <a:prstGeom prst="curvedConnector4">
              <a:avLst>
                <a:gd name="adj1" fmla="val -73271"/>
                <a:gd name="adj2" fmla="val 16071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Curved Connector 34">
              <a:extLst>
                <a:ext uri="{FF2B5EF4-FFF2-40B4-BE49-F238E27FC236}">
                  <a16:creationId xmlns:a16="http://schemas.microsoft.com/office/drawing/2014/main" id="{6AE205DA-8860-A719-AB92-A2F10F90E766}"/>
                </a:ext>
              </a:extLst>
            </p:cNvPr>
            <p:cNvCxnSpPr>
              <a:cxnSpLocks/>
              <a:stCxn id="36" idx="3"/>
              <a:endCxn id="38" idx="3"/>
            </p:cNvCxnSpPr>
            <p:nvPr/>
          </p:nvCxnSpPr>
          <p:spPr>
            <a:xfrm flipH="1" flipV="1">
              <a:off x="1845779" y="3712630"/>
              <a:ext cx="123489" cy="1265404"/>
            </a:xfrm>
            <a:prstGeom prst="curvedConnector3">
              <a:avLst>
                <a:gd name="adj1" fmla="val -185118"/>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E7B8B8DD-C4A3-B5BE-FEB6-97335BCDAB83}"/>
                </a:ext>
              </a:extLst>
            </p:cNvPr>
            <p:cNvSpPr/>
            <p:nvPr/>
          </p:nvSpPr>
          <p:spPr>
            <a:xfrm>
              <a:off x="805487" y="4387830"/>
              <a:ext cx="1163781" cy="118040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shark</a:t>
              </a:r>
            </a:p>
            <a:p>
              <a:pPr algn="ctr"/>
              <a:r>
                <a:rPr lang="en-US" dirty="0"/>
                <a:t>(y)</a:t>
              </a:r>
            </a:p>
          </p:txBody>
        </p:sp>
        <p:pic>
          <p:nvPicPr>
            <p:cNvPr id="37" name="Picture 36">
              <a:extLst>
                <a:ext uri="{FF2B5EF4-FFF2-40B4-BE49-F238E27FC236}">
                  <a16:creationId xmlns:a16="http://schemas.microsoft.com/office/drawing/2014/main" id="{02EA6D05-580A-9F6C-C017-598A4A9AB431}"/>
                </a:ext>
              </a:extLst>
            </p:cNvPr>
            <p:cNvPicPr>
              <a:picLocks noChangeAspect="1"/>
            </p:cNvPicPr>
            <p:nvPr/>
          </p:nvPicPr>
          <p:blipFill>
            <a:blip r:embed="rId4"/>
            <a:stretch>
              <a:fillRect/>
            </a:stretch>
          </p:blipFill>
          <p:spPr>
            <a:xfrm>
              <a:off x="2117343" y="1810193"/>
              <a:ext cx="344710" cy="369332"/>
            </a:xfrm>
            <a:prstGeom prst="rect">
              <a:avLst/>
            </a:prstGeom>
          </p:spPr>
        </p:pic>
        <p:pic>
          <p:nvPicPr>
            <p:cNvPr id="38" name="Picture 37">
              <a:extLst>
                <a:ext uri="{FF2B5EF4-FFF2-40B4-BE49-F238E27FC236}">
                  <a16:creationId xmlns:a16="http://schemas.microsoft.com/office/drawing/2014/main" id="{EBD94058-B679-3BE6-A1B7-0E9F8190AF5F}"/>
                </a:ext>
              </a:extLst>
            </p:cNvPr>
            <p:cNvPicPr>
              <a:picLocks noChangeAspect="1"/>
            </p:cNvPicPr>
            <p:nvPr/>
          </p:nvPicPr>
          <p:blipFill>
            <a:blip r:embed="rId5"/>
            <a:stretch>
              <a:fillRect/>
            </a:stretch>
          </p:blipFill>
          <p:spPr>
            <a:xfrm>
              <a:off x="1579079" y="3503080"/>
              <a:ext cx="266700" cy="419100"/>
            </a:xfrm>
            <a:prstGeom prst="rect">
              <a:avLst/>
            </a:prstGeom>
          </p:spPr>
        </p:pic>
        <p:pic>
          <p:nvPicPr>
            <p:cNvPr id="39" name="Picture 38">
              <a:extLst>
                <a:ext uri="{FF2B5EF4-FFF2-40B4-BE49-F238E27FC236}">
                  <a16:creationId xmlns:a16="http://schemas.microsoft.com/office/drawing/2014/main" id="{170CC4AD-8D24-8EFD-6129-90876C9F50F1}"/>
                </a:ext>
              </a:extLst>
            </p:cNvPr>
            <p:cNvPicPr>
              <a:picLocks noChangeAspect="1"/>
            </p:cNvPicPr>
            <p:nvPr/>
          </p:nvPicPr>
          <p:blipFill>
            <a:blip r:embed="rId6"/>
            <a:stretch>
              <a:fillRect/>
            </a:stretch>
          </p:blipFill>
          <p:spPr>
            <a:xfrm>
              <a:off x="1494156" y="5672790"/>
              <a:ext cx="254000" cy="317500"/>
            </a:xfrm>
            <a:prstGeom prst="rect">
              <a:avLst/>
            </a:prstGeom>
          </p:spPr>
        </p:pic>
        <p:cxnSp>
          <p:nvCxnSpPr>
            <p:cNvPr id="40" name="Curved Connector 39">
              <a:extLst>
                <a:ext uri="{FF2B5EF4-FFF2-40B4-BE49-F238E27FC236}">
                  <a16:creationId xmlns:a16="http://schemas.microsoft.com/office/drawing/2014/main" id="{3D708A51-93D2-A9C8-CEF2-69233EA3104B}"/>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1" name="Picture 40">
              <a:extLst>
                <a:ext uri="{FF2B5EF4-FFF2-40B4-BE49-F238E27FC236}">
                  <a16:creationId xmlns:a16="http://schemas.microsoft.com/office/drawing/2014/main" id="{CD09FB44-D3DD-427E-F8F7-287339B03869}"/>
                </a:ext>
              </a:extLst>
            </p:cNvPr>
            <p:cNvPicPr>
              <a:picLocks noChangeAspect="1"/>
            </p:cNvPicPr>
            <p:nvPr/>
          </p:nvPicPr>
          <p:blipFill>
            <a:blip r:embed="rId7"/>
            <a:stretch>
              <a:fillRect/>
            </a:stretch>
          </p:blipFill>
          <p:spPr>
            <a:xfrm>
              <a:off x="136581" y="4244227"/>
              <a:ext cx="190500" cy="342900"/>
            </a:xfrm>
            <a:prstGeom prst="rect">
              <a:avLst/>
            </a:prstGeom>
          </p:spPr>
        </p:pic>
        <p:cxnSp>
          <p:nvCxnSpPr>
            <p:cNvPr id="42" name="Curved Connector 41">
              <a:extLst>
                <a:ext uri="{FF2B5EF4-FFF2-40B4-BE49-F238E27FC236}">
                  <a16:creationId xmlns:a16="http://schemas.microsoft.com/office/drawing/2014/main" id="{0D666FF2-7E70-3E84-515A-EB6B99265FEF}"/>
                </a:ext>
              </a:extLst>
            </p:cNvPr>
            <p:cNvCxnSpPr>
              <a:cxnSpLocks/>
            </p:cNvCxnSpPr>
            <p:nvPr/>
          </p:nvCxnSpPr>
          <p:spPr>
            <a:xfrm rot="5400000">
              <a:off x="1186140" y="5848747"/>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44" name="Content Placeholder 2">
            <a:extLst>
              <a:ext uri="{FF2B5EF4-FFF2-40B4-BE49-F238E27FC236}">
                <a16:creationId xmlns:a16="http://schemas.microsoft.com/office/drawing/2014/main" id="{0BC0302A-5C8A-C0C7-8A75-2D24AA06C651}"/>
              </a:ext>
            </a:extLst>
          </p:cNvPr>
          <p:cNvSpPr txBox="1">
            <a:spLocks/>
          </p:cNvSpPr>
          <p:nvPr/>
        </p:nvSpPr>
        <p:spPr>
          <a:xfrm>
            <a:off x="6597" y="5144950"/>
            <a:ext cx="3255752" cy="1711903"/>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does fish abundance </a:t>
            </a:r>
            <a:r>
              <a:rPr lang="en-US" sz="2800" b="1" i="1" dirty="0">
                <a:solidFill>
                  <a:srgbClr val="C00000"/>
                </a:solidFill>
              </a:rPr>
              <a:t>vary </a:t>
            </a:r>
            <a:r>
              <a:rPr lang="en-US" sz="2800" i="1" dirty="0"/>
              <a:t>with </a:t>
            </a:r>
            <a:r>
              <a:rPr lang="en-US" sz="2800" b="1" i="1" dirty="0">
                <a:solidFill>
                  <a:srgbClr val="C00000"/>
                </a:solidFill>
              </a:rPr>
              <a:t>changes </a:t>
            </a:r>
            <a:r>
              <a:rPr lang="en-US" sz="2800" i="1" dirty="0"/>
              <a:t>in shark abundance?</a:t>
            </a:r>
          </a:p>
        </p:txBody>
      </p:sp>
      <p:sp>
        <p:nvSpPr>
          <p:cNvPr id="2" name="Rectangle 1">
            <a:extLst>
              <a:ext uri="{FF2B5EF4-FFF2-40B4-BE49-F238E27FC236}">
                <a16:creationId xmlns:a16="http://schemas.microsoft.com/office/drawing/2014/main" id="{9C7D5826-CFF0-5C73-7232-340DDA485E92}"/>
              </a:ext>
            </a:extLst>
          </p:cNvPr>
          <p:cNvSpPr/>
          <p:nvPr/>
        </p:nvSpPr>
        <p:spPr>
          <a:xfrm>
            <a:off x="3450252" y="4910586"/>
            <a:ext cx="6910716" cy="2014313"/>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84062C75-5F34-58B1-0FDF-F88CC6C1AEEB}"/>
              </a:ext>
            </a:extLst>
          </p:cNvPr>
          <p:cNvSpPr/>
          <p:nvPr/>
        </p:nvSpPr>
        <p:spPr>
          <a:xfrm>
            <a:off x="3579648" y="63480"/>
            <a:ext cx="6355611" cy="3246348"/>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2">
            <a:extLst>
              <a:ext uri="{FF2B5EF4-FFF2-40B4-BE49-F238E27FC236}">
                <a16:creationId xmlns:a16="http://schemas.microsoft.com/office/drawing/2014/main" id="{D17564CF-105F-E652-0673-88A016FEA947}"/>
              </a:ext>
            </a:extLst>
          </p:cNvPr>
          <p:cNvSpPr txBox="1">
            <a:spLocks/>
          </p:cNvSpPr>
          <p:nvPr/>
        </p:nvSpPr>
        <p:spPr>
          <a:xfrm>
            <a:off x="77342" y="65150"/>
            <a:ext cx="3910519"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b="1" dirty="0">
                <a:solidFill>
                  <a:srgbClr val="C00000"/>
                </a:solidFill>
              </a:rPr>
              <a:t>Community</a:t>
            </a:r>
            <a:r>
              <a:rPr lang="en-US" sz="2800" dirty="0"/>
              <a:t> = interacting populations of different species </a:t>
            </a:r>
          </a:p>
        </p:txBody>
      </p:sp>
    </p:spTree>
    <p:extLst>
      <p:ext uri="{BB962C8B-B14F-4D97-AF65-F5344CB8AC3E}">
        <p14:creationId xmlns:p14="http://schemas.microsoft.com/office/powerpoint/2010/main" val="206503583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we="http://schemas.microsoft.com/office/webextensions/webextension/2010/11" xmlns:pca="http://schemas.microsoft.com/office/powerpoint/2013/contentapp" Requires="we pca">
          <p:graphicFrame>
            <p:nvGraphicFramePr>
              <p:cNvPr id="4" name="Add-in 3">
                <a:extLst>
                  <a:ext uri="{FF2B5EF4-FFF2-40B4-BE49-F238E27FC236}">
                    <a16:creationId xmlns:a16="http://schemas.microsoft.com/office/drawing/2014/main" id="{1BE4E582-00DE-2F93-1574-15FE35B6EE3B}"/>
                  </a:ext>
                </a:extLst>
              </p:cNvPr>
              <p:cNvGraphicFramePr>
                <a:graphicFrameLocks noGrp="1"/>
              </p:cNvGraphicFramePr>
              <p:nvPr/>
            </p:nvGraphicFramePr>
            <p:xfrm>
              <a:off x="0" y="0"/>
              <a:ext cx="12192000" cy="6858000"/>
            </p:xfrm>
            <a:graphic>
              <a:graphicData uri="http://schemas.microsoft.com/office/webextensions/webextension/2010/11">
                <we:webextensionref xmlns:we="http://schemas.microsoft.com/office/webextensions/webextension/2010/11" xmlns:r="http://schemas.openxmlformats.org/officeDocument/2006/relationships" r:id="rId3"/>
              </a:graphicData>
            </a:graphic>
          </p:graphicFrame>
        </mc:Choice>
        <mc:Fallback>
          <p:pic>
            <p:nvPicPr>
              <p:cNvPr id="4" name="Add-in 3">
                <a:extLst>
                  <a:ext uri="{FF2B5EF4-FFF2-40B4-BE49-F238E27FC236}">
                    <a16:creationId xmlns:a16="http://schemas.microsoft.com/office/drawing/2014/main" id="{1BE4E582-00DE-2F93-1574-15FE35B6EE3B}"/>
                  </a:ext>
                </a:extLst>
              </p:cNvPr>
              <p:cNvPicPr>
                <a:picLocks noGrp="1" noRot="1" noChangeAspect="1" noMove="1" noResize="1" noEditPoints="1" noAdjustHandles="1" noChangeArrowheads="1" noChangeShapeType="1"/>
              </p:cNvPicPr>
              <p:nvPr/>
            </p:nvPicPr>
            <p:blipFill>
              <a:blip r:embed="rId4"/>
              <a:stretch>
                <a:fillRect/>
              </a:stretch>
            </p:blipFill>
            <p:spPr>
              <a:xfrm>
                <a:off x="0" y="0"/>
                <a:ext cx="12192000" cy="6858000"/>
              </a:xfrm>
              <a:prstGeom prst="rect">
                <a:avLst/>
              </a:prstGeom>
            </p:spPr>
          </p:pic>
        </mc:Fallback>
      </mc:AlternateContent>
    </p:spTree>
    <p:extLst>
      <p:ext uri="{BB962C8B-B14F-4D97-AF65-F5344CB8AC3E}">
        <p14:creationId xmlns:p14="http://schemas.microsoft.com/office/powerpoint/2010/main" val="28356159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3B4A6A7-C98D-935B-CCD1-0B5B534FA58F}"/>
                  </a:ext>
                </a:extLst>
              </p:cNvPr>
              <p:cNvSpPr txBox="1"/>
              <p:nvPr/>
            </p:nvSpPr>
            <p:spPr>
              <a:xfrm>
                <a:off x="3397077" y="1917888"/>
                <a:ext cx="4001311" cy="87652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solidFill>
                                <a:srgbClr val="0070C0"/>
                              </a:solidFill>
                              <a:latin typeface="Cambria Math" panose="02040503050406030204" pitchFamily="18" charset="0"/>
                            </a:rPr>
                          </m:ctrlPr>
                        </m:fPr>
                        <m:num>
                          <m:r>
                            <a:rPr lang="en-US" sz="3000" b="0" i="1" smtClean="0">
                              <a:solidFill>
                                <a:srgbClr val="0070C0"/>
                              </a:solidFill>
                              <a:latin typeface="Cambria Math" panose="02040503050406030204" pitchFamily="18" charset="0"/>
                            </a:rPr>
                            <m:t>𝑑𝑥</m:t>
                          </m:r>
                        </m:num>
                        <m:den>
                          <m:r>
                            <a:rPr lang="en-US" sz="3000" b="0" i="1" smtClean="0">
                              <a:solidFill>
                                <a:srgbClr val="0070C0"/>
                              </a:solidFill>
                              <a:latin typeface="Cambria Math" panose="02040503050406030204" pitchFamily="18" charset="0"/>
                            </a:rPr>
                            <m:t>𝑑𝑡</m:t>
                          </m:r>
                        </m:den>
                      </m:f>
                      <m:r>
                        <a:rPr lang="en-US" sz="3000" b="0" i="1" smtClean="0">
                          <a:solidFill>
                            <a:srgbClr val="0070C0"/>
                          </a:solidFill>
                          <a:latin typeface="Cambria Math" panose="02040503050406030204" pitchFamily="18" charset="0"/>
                        </a:rPr>
                        <m:t>=</m:t>
                      </m:r>
                      <m:r>
                        <a:rPr lang="en-US" sz="3000" b="0" i="1" smtClean="0">
                          <a:solidFill>
                            <a:srgbClr val="0070C0"/>
                          </a:solidFill>
                          <a:latin typeface="Cambria Math" panose="02040503050406030204" pitchFamily="18" charset="0"/>
                          <a:ea typeface="Cambria Math" panose="02040503050406030204" pitchFamily="18" charset="0"/>
                        </a:rPr>
                        <m:t>𝛼</m:t>
                      </m:r>
                      <m:r>
                        <a:rPr lang="en-US" sz="3000" b="0" i="1" smtClean="0">
                          <a:solidFill>
                            <a:srgbClr val="0070C0"/>
                          </a:solidFill>
                          <a:latin typeface="Cambria Math" panose="02040503050406030204" pitchFamily="18" charset="0"/>
                          <a:ea typeface="Cambria Math" panose="02040503050406030204" pitchFamily="18" charset="0"/>
                        </a:rPr>
                        <m:t>𝑥</m:t>
                      </m:r>
                      <m:r>
                        <a:rPr lang="en-US" sz="3000" b="0" i="1" smtClean="0">
                          <a:solidFill>
                            <a:srgbClr val="0070C0"/>
                          </a:solidFill>
                          <a:latin typeface="Cambria Math" panose="02040503050406030204" pitchFamily="18" charset="0"/>
                          <a:ea typeface="Cambria Math" panose="02040503050406030204" pitchFamily="18" charset="0"/>
                        </a:rPr>
                        <m:t> −</m:t>
                      </m:r>
                      <m:r>
                        <a:rPr lang="en-US" sz="3000" b="0" i="1" smtClean="0">
                          <a:solidFill>
                            <a:srgbClr val="0070C0"/>
                          </a:solidFill>
                          <a:latin typeface="Cambria Math" panose="02040503050406030204" pitchFamily="18" charset="0"/>
                          <a:ea typeface="Cambria Math" panose="02040503050406030204" pitchFamily="18" charset="0"/>
                        </a:rPr>
                        <m:t>𝛽</m:t>
                      </m:r>
                      <m:r>
                        <a:rPr lang="en-US" sz="3000" b="0" i="1" smtClean="0">
                          <a:solidFill>
                            <a:srgbClr val="0070C0"/>
                          </a:solidFill>
                          <a:latin typeface="Cambria Math" panose="02040503050406030204" pitchFamily="18" charset="0"/>
                          <a:ea typeface="Cambria Math" panose="02040503050406030204" pitchFamily="18" charset="0"/>
                        </a:rPr>
                        <m:t>𝑥𝑦</m:t>
                      </m:r>
                    </m:oMath>
                  </m:oMathPara>
                </a14:m>
                <a:endParaRPr lang="en-US" sz="3000" dirty="0">
                  <a:solidFill>
                    <a:srgbClr val="0070C0"/>
                  </a:solidFill>
                </a:endParaRPr>
              </a:p>
            </p:txBody>
          </p:sp>
        </mc:Choice>
        <mc:Fallback xmlns="">
          <p:sp>
            <p:nvSpPr>
              <p:cNvPr id="5" name="TextBox 4">
                <a:extLst>
                  <a:ext uri="{FF2B5EF4-FFF2-40B4-BE49-F238E27FC236}">
                    <a16:creationId xmlns:a16="http://schemas.microsoft.com/office/drawing/2014/main" id="{53B4A6A7-C98D-935B-CCD1-0B5B534FA58F}"/>
                  </a:ext>
                </a:extLst>
              </p:cNvPr>
              <p:cNvSpPr txBox="1">
                <a:spLocks noRot="1" noChangeAspect="1" noMove="1" noResize="1" noEditPoints="1" noAdjustHandles="1" noChangeArrowheads="1" noChangeShapeType="1" noTextEdit="1"/>
              </p:cNvSpPr>
              <p:nvPr/>
            </p:nvSpPr>
            <p:spPr>
              <a:xfrm>
                <a:off x="3397077" y="1917888"/>
                <a:ext cx="4001311" cy="876522"/>
              </a:xfrm>
              <a:prstGeom prst="rect">
                <a:avLst/>
              </a:prstGeom>
              <a:blipFill>
                <a:blip r:embed="rId3"/>
                <a:stretch>
                  <a:fillRect t="-2899" b="-1449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E4A739D-05EB-28C0-02B0-352400323D29}"/>
                  </a:ext>
                </a:extLst>
              </p:cNvPr>
              <p:cNvSpPr txBox="1"/>
              <p:nvPr/>
            </p:nvSpPr>
            <p:spPr>
              <a:xfrm>
                <a:off x="3339894" y="2976297"/>
                <a:ext cx="4001311" cy="87652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solidFill>
                                <a:srgbClr val="C00000"/>
                              </a:solidFill>
                              <a:latin typeface="Cambria Math" panose="02040503050406030204" pitchFamily="18" charset="0"/>
                            </a:rPr>
                          </m:ctrlPr>
                        </m:fPr>
                        <m:num>
                          <m:r>
                            <a:rPr lang="en-US" sz="3000" b="0" i="1" smtClean="0">
                              <a:solidFill>
                                <a:srgbClr val="C00000"/>
                              </a:solidFill>
                              <a:latin typeface="Cambria Math" panose="02040503050406030204" pitchFamily="18" charset="0"/>
                            </a:rPr>
                            <m:t>𝑑𝑦</m:t>
                          </m:r>
                        </m:num>
                        <m:den>
                          <m:r>
                            <a:rPr lang="en-US" sz="3000" b="0" i="1" smtClean="0">
                              <a:solidFill>
                                <a:srgbClr val="C00000"/>
                              </a:solidFill>
                              <a:latin typeface="Cambria Math" panose="02040503050406030204" pitchFamily="18" charset="0"/>
                            </a:rPr>
                            <m:t>𝑑𝑡</m:t>
                          </m:r>
                        </m:den>
                      </m:f>
                      <m:r>
                        <a:rPr lang="en-US" sz="3000" b="0" i="1" smtClean="0">
                          <a:solidFill>
                            <a:srgbClr val="C00000"/>
                          </a:solidFill>
                          <a:latin typeface="Cambria Math" panose="02040503050406030204" pitchFamily="18" charset="0"/>
                        </a:rPr>
                        <m:t>=</m:t>
                      </m:r>
                      <m:r>
                        <a:rPr lang="en-US" sz="3000" b="0" i="1" smtClean="0">
                          <a:solidFill>
                            <a:srgbClr val="C00000"/>
                          </a:solidFill>
                          <a:latin typeface="Cambria Math" panose="02040503050406030204" pitchFamily="18" charset="0"/>
                          <a:ea typeface="Cambria Math" panose="02040503050406030204" pitchFamily="18" charset="0"/>
                        </a:rPr>
                        <m:t>𝛿</m:t>
                      </m:r>
                      <m:r>
                        <a:rPr lang="en-US" sz="3000" b="0" i="1" smtClean="0">
                          <a:solidFill>
                            <a:srgbClr val="C00000"/>
                          </a:solidFill>
                          <a:latin typeface="Cambria Math" panose="02040503050406030204" pitchFamily="18" charset="0"/>
                          <a:ea typeface="Cambria Math" panose="02040503050406030204" pitchFamily="18" charset="0"/>
                        </a:rPr>
                        <m:t>𝑥𝑦</m:t>
                      </m:r>
                      <m:r>
                        <a:rPr lang="en-US" sz="3000" b="0" i="1" smtClean="0">
                          <a:solidFill>
                            <a:srgbClr val="C00000"/>
                          </a:solidFill>
                          <a:latin typeface="Cambria Math" panose="02040503050406030204" pitchFamily="18" charset="0"/>
                          <a:ea typeface="Cambria Math" panose="02040503050406030204" pitchFamily="18" charset="0"/>
                        </a:rPr>
                        <m:t> −</m:t>
                      </m:r>
                      <m:r>
                        <a:rPr lang="en-US" sz="3000" b="0" i="1" smtClean="0">
                          <a:solidFill>
                            <a:srgbClr val="C00000"/>
                          </a:solidFill>
                          <a:latin typeface="Cambria Math" panose="02040503050406030204" pitchFamily="18" charset="0"/>
                          <a:ea typeface="Cambria Math" panose="02040503050406030204" pitchFamily="18" charset="0"/>
                        </a:rPr>
                        <m:t>𝛾</m:t>
                      </m:r>
                      <m:r>
                        <a:rPr lang="en-US" sz="3000" b="0" i="1" smtClean="0">
                          <a:solidFill>
                            <a:srgbClr val="C00000"/>
                          </a:solidFill>
                          <a:latin typeface="Cambria Math" panose="02040503050406030204" pitchFamily="18" charset="0"/>
                          <a:ea typeface="Cambria Math" panose="02040503050406030204" pitchFamily="18" charset="0"/>
                        </a:rPr>
                        <m:t>𝑦</m:t>
                      </m:r>
                    </m:oMath>
                  </m:oMathPara>
                </a14:m>
                <a:endParaRPr lang="en-US" sz="3000" dirty="0">
                  <a:solidFill>
                    <a:srgbClr val="C00000"/>
                  </a:solidFill>
                </a:endParaRPr>
              </a:p>
            </p:txBody>
          </p:sp>
        </mc:Choice>
        <mc:Fallback xmlns="">
          <p:sp>
            <p:nvSpPr>
              <p:cNvPr id="6" name="TextBox 5">
                <a:extLst>
                  <a:ext uri="{FF2B5EF4-FFF2-40B4-BE49-F238E27FC236}">
                    <a16:creationId xmlns:a16="http://schemas.microsoft.com/office/drawing/2014/main" id="{0E4A739D-05EB-28C0-02B0-352400323D29}"/>
                  </a:ext>
                </a:extLst>
              </p:cNvPr>
              <p:cNvSpPr txBox="1">
                <a:spLocks noRot="1" noChangeAspect="1" noMove="1" noResize="1" noEditPoints="1" noAdjustHandles="1" noChangeArrowheads="1" noChangeShapeType="1" noTextEdit="1"/>
              </p:cNvSpPr>
              <p:nvPr/>
            </p:nvSpPr>
            <p:spPr>
              <a:xfrm>
                <a:off x="3339894" y="2976297"/>
                <a:ext cx="4001311" cy="876522"/>
              </a:xfrm>
              <a:prstGeom prst="rect">
                <a:avLst/>
              </a:prstGeom>
              <a:blipFill>
                <a:blip r:embed="rId4"/>
                <a:stretch>
                  <a:fillRect t="-4286" b="-12857"/>
                </a:stretch>
              </a:blipFill>
            </p:spPr>
            <p:txBody>
              <a:bodyPr/>
              <a:lstStyle/>
              <a:p>
                <a:r>
                  <a:rPr lang="en-US">
                    <a:noFill/>
                  </a:rPr>
                  <a:t> </a:t>
                </a:r>
              </a:p>
            </p:txBody>
          </p:sp>
        </mc:Fallback>
      </mc:AlternateContent>
      <p:grpSp>
        <p:nvGrpSpPr>
          <p:cNvPr id="7" name="Group 6">
            <a:extLst>
              <a:ext uri="{FF2B5EF4-FFF2-40B4-BE49-F238E27FC236}">
                <a16:creationId xmlns:a16="http://schemas.microsoft.com/office/drawing/2014/main" id="{F8C0B388-8125-8C6C-057F-44D204FED58E}"/>
              </a:ext>
            </a:extLst>
          </p:cNvPr>
          <p:cNvGrpSpPr/>
          <p:nvPr/>
        </p:nvGrpSpPr>
        <p:grpSpPr>
          <a:xfrm>
            <a:off x="1057249" y="1123207"/>
            <a:ext cx="1916677" cy="3792623"/>
            <a:chOff x="136581" y="1810193"/>
            <a:chExt cx="2325472" cy="4280263"/>
          </a:xfrm>
        </p:grpSpPr>
        <p:cxnSp>
          <p:nvCxnSpPr>
            <p:cNvPr id="8" name="Curved Connector 7">
              <a:extLst>
                <a:ext uri="{FF2B5EF4-FFF2-40B4-BE49-F238E27FC236}">
                  <a16:creationId xmlns:a16="http://schemas.microsoft.com/office/drawing/2014/main" id="{E5F43819-2EBB-3F77-B828-A2A15EF4224D}"/>
                </a:ext>
              </a:extLst>
            </p:cNvPr>
            <p:cNvCxnSpPr>
              <a:cxnSpLocks/>
              <a:stCxn id="9" idx="1"/>
            </p:cNvCxnSpPr>
            <p:nvPr/>
          </p:nvCxnSpPr>
          <p:spPr>
            <a:xfrm rot="10800000" flipV="1">
              <a:off x="214401" y="2779223"/>
              <a:ext cx="625192" cy="1345304"/>
            </a:xfrm>
            <a:prstGeom prst="curvedConnector2">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5DA2EBA-8903-764F-5D76-D333D40ADAC6}"/>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fish</a:t>
              </a:r>
            </a:p>
            <a:p>
              <a:pPr algn="ctr"/>
              <a:r>
                <a:rPr lang="en-US" dirty="0"/>
                <a:t>(x)</a:t>
              </a:r>
            </a:p>
          </p:txBody>
        </p:sp>
        <p:cxnSp>
          <p:nvCxnSpPr>
            <p:cNvPr id="10" name="Curved Connector 9">
              <a:extLst>
                <a:ext uri="{FF2B5EF4-FFF2-40B4-BE49-F238E27FC236}">
                  <a16:creationId xmlns:a16="http://schemas.microsoft.com/office/drawing/2014/main" id="{F1CC1FB9-FEBF-778A-E879-78BB8CB45E6C}"/>
                </a:ext>
              </a:extLst>
            </p:cNvPr>
            <p:cNvCxnSpPr>
              <a:cxnSpLocks/>
              <a:stCxn id="9"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urved Connector 10">
              <a:extLst>
                <a:ext uri="{FF2B5EF4-FFF2-40B4-BE49-F238E27FC236}">
                  <a16:creationId xmlns:a16="http://schemas.microsoft.com/office/drawing/2014/main" id="{61FF5496-7A31-57D6-85BF-DF87C94CC15A}"/>
                </a:ext>
              </a:extLst>
            </p:cNvPr>
            <p:cNvCxnSpPr>
              <a:cxnSpLocks/>
              <a:stCxn id="13" idx="0"/>
            </p:cNvCxnSpPr>
            <p:nvPr/>
          </p:nvCxnSpPr>
          <p:spPr>
            <a:xfrm rot="16200000" flipH="1" flipV="1">
              <a:off x="826989" y="4366333"/>
              <a:ext cx="538892" cy="581886"/>
            </a:xfrm>
            <a:prstGeom prst="curvedConnector4">
              <a:avLst>
                <a:gd name="adj1" fmla="val -73271"/>
                <a:gd name="adj2" fmla="val 16071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a:extLst>
                <a:ext uri="{FF2B5EF4-FFF2-40B4-BE49-F238E27FC236}">
                  <a16:creationId xmlns:a16="http://schemas.microsoft.com/office/drawing/2014/main" id="{13B76954-7137-12F5-2B10-868ADE66B236}"/>
                </a:ext>
              </a:extLst>
            </p:cNvPr>
            <p:cNvCxnSpPr>
              <a:cxnSpLocks/>
              <a:stCxn id="13" idx="3"/>
              <a:endCxn id="15" idx="3"/>
            </p:cNvCxnSpPr>
            <p:nvPr/>
          </p:nvCxnSpPr>
          <p:spPr>
            <a:xfrm flipH="1" flipV="1">
              <a:off x="1845779" y="3712630"/>
              <a:ext cx="123489" cy="1265404"/>
            </a:xfrm>
            <a:prstGeom prst="curvedConnector3">
              <a:avLst>
                <a:gd name="adj1" fmla="val -185118"/>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1AACF81-9EF8-0D6B-E750-3BAB7E58DC0C}"/>
                </a:ext>
              </a:extLst>
            </p:cNvPr>
            <p:cNvSpPr/>
            <p:nvPr/>
          </p:nvSpPr>
          <p:spPr>
            <a:xfrm>
              <a:off x="805487" y="4387830"/>
              <a:ext cx="1163781" cy="118040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shark</a:t>
              </a:r>
            </a:p>
            <a:p>
              <a:pPr algn="ctr"/>
              <a:r>
                <a:rPr lang="en-US" dirty="0"/>
                <a:t>(y)</a:t>
              </a:r>
            </a:p>
          </p:txBody>
        </p:sp>
        <p:pic>
          <p:nvPicPr>
            <p:cNvPr id="14" name="Picture 13">
              <a:extLst>
                <a:ext uri="{FF2B5EF4-FFF2-40B4-BE49-F238E27FC236}">
                  <a16:creationId xmlns:a16="http://schemas.microsoft.com/office/drawing/2014/main" id="{1B801B28-32AF-23A7-9646-6AAD956E7FC4}"/>
                </a:ext>
              </a:extLst>
            </p:cNvPr>
            <p:cNvPicPr>
              <a:picLocks noChangeAspect="1"/>
            </p:cNvPicPr>
            <p:nvPr/>
          </p:nvPicPr>
          <p:blipFill>
            <a:blip r:embed="rId5"/>
            <a:stretch>
              <a:fillRect/>
            </a:stretch>
          </p:blipFill>
          <p:spPr>
            <a:xfrm>
              <a:off x="2117343" y="1810193"/>
              <a:ext cx="344710" cy="369332"/>
            </a:xfrm>
            <a:prstGeom prst="rect">
              <a:avLst/>
            </a:prstGeom>
          </p:spPr>
        </p:pic>
        <p:pic>
          <p:nvPicPr>
            <p:cNvPr id="15" name="Picture 14">
              <a:extLst>
                <a:ext uri="{FF2B5EF4-FFF2-40B4-BE49-F238E27FC236}">
                  <a16:creationId xmlns:a16="http://schemas.microsoft.com/office/drawing/2014/main" id="{A2B12E06-A6D8-048D-4D5C-E7C76BC78167}"/>
                </a:ext>
              </a:extLst>
            </p:cNvPr>
            <p:cNvPicPr>
              <a:picLocks noChangeAspect="1"/>
            </p:cNvPicPr>
            <p:nvPr/>
          </p:nvPicPr>
          <p:blipFill>
            <a:blip r:embed="rId6"/>
            <a:stretch>
              <a:fillRect/>
            </a:stretch>
          </p:blipFill>
          <p:spPr>
            <a:xfrm>
              <a:off x="1579079" y="3503080"/>
              <a:ext cx="266700" cy="419100"/>
            </a:xfrm>
            <a:prstGeom prst="rect">
              <a:avLst/>
            </a:prstGeom>
          </p:spPr>
        </p:pic>
        <p:pic>
          <p:nvPicPr>
            <p:cNvPr id="16" name="Picture 15">
              <a:extLst>
                <a:ext uri="{FF2B5EF4-FFF2-40B4-BE49-F238E27FC236}">
                  <a16:creationId xmlns:a16="http://schemas.microsoft.com/office/drawing/2014/main" id="{6E5E20F2-A3D9-D414-8942-581AF7D258EC}"/>
                </a:ext>
              </a:extLst>
            </p:cNvPr>
            <p:cNvPicPr>
              <a:picLocks noChangeAspect="1"/>
            </p:cNvPicPr>
            <p:nvPr/>
          </p:nvPicPr>
          <p:blipFill>
            <a:blip r:embed="rId7"/>
            <a:stretch>
              <a:fillRect/>
            </a:stretch>
          </p:blipFill>
          <p:spPr>
            <a:xfrm>
              <a:off x="1494156" y="5672790"/>
              <a:ext cx="254000" cy="317500"/>
            </a:xfrm>
            <a:prstGeom prst="rect">
              <a:avLst/>
            </a:prstGeom>
          </p:spPr>
        </p:pic>
        <p:cxnSp>
          <p:nvCxnSpPr>
            <p:cNvPr id="17" name="Curved Connector 16">
              <a:extLst>
                <a:ext uri="{FF2B5EF4-FFF2-40B4-BE49-F238E27FC236}">
                  <a16:creationId xmlns:a16="http://schemas.microsoft.com/office/drawing/2014/main" id="{BD071B06-6BFA-8BBC-5500-9843F6745D2A}"/>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4F3C018B-4733-351A-311B-9B5648F30332}"/>
                </a:ext>
              </a:extLst>
            </p:cNvPr>
            <p:cNvPicPr>
              <a:picLocks noChangeAspect="1"/>
            </p:cNvPicPr>
            <p:nvPr/>
          </p:nvPicPr>
          <p:blipFill>
            <a:blip r:embed="rId8"/>
            <a:stretch>
              <a:fillRect/>
            </a:stretch>
          </p:blipFill>
          <p:spPr>
            <a:xfrm>
              <a:off x="136581" y="4244227"/>
              <a:ext cx="190500" cy="342900"/>
            </a:xfrm>
            <a:prstGeom prst="rect">
              <a:avLst/>
            </a:prstGeom>
          </p:spPr>
        </p:pic>
        <p:cxnSp>
          <p:nvCxnSpPr>
            <p:cNvPr id="19" name="Curved Connector 18">
              <a:extLst>
                <a:ext uri="{FF2B5EF4-FFF2-40B4-BE49-F238E27FC236}">
                  <a16:creationId xmlns:a16="http://schemas.microsoft.com/office/drawing/2014/main" id="{AF2CFE02-DF42-A91A-6909-10B061EBDFF2}"/>
                </a:ext>
              </a:extLst>
            </p:cNvPr>
            <p:cNvCxnSpPr>
              <a:cxnSpLocks/>
            </p:cNvCxnSpPr>
            <p:nvPr/>
          </p:nvCxnSpPr>
          <p:spPr>
            <a:xfrm rot="5400000">
              <a:off x="1186140" y="5848747"/>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3" name="TextBox 22">
            <a:extLst>
              <a:ext uri="{FF2B5EF4-FFF2-40B4-BE49-F238E27FC236}">
                <a16:creationId xmlns:a16="http://schemas.microsoft.com/office/drawing/2014/main" id="{D207CD4E-8DB9-7056-DD27-6AA2142E7925}"/>
              </a:ext>
            </a:extLst>
          </p:cNvPr>
          <p:cNvSpPr txBox="1"/>
          <p:nvPr/>
        </p:nvSpPr>
        <p:spPr>
          <a:xfrm>
            <a:off x="589893" y="28317"/>
            <a:ext cx="11012213" cy="584775"/>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The </a:t>
            </a:r>
            <a:r>
              <a:rPr lang="en-US" sz="3200" b="1" dirty="0" err="1">
                <a:solidFill>
                  <a:srgbClr val="7030A0"/>
                </a:solidFill>
                <a:latin typeface="Calibri" panose="020F0502020204030204" pitchFamily="34" charset="0"/>
                <a:cs typeface="Calibri" panose="020F0502020204030204" pitchFamily="34" charset="0"/>
              </a:rPr>
              <a:t>Lotka</a:t>
            </a:r>
            <a:r>
              <a:rPr lang="en-US" sz="3200" b="1" dirty="0">
                <a:solidFill>
                  <a:srgbClr val="7030A0"/>
                </a:solidFill>
                <a:latin typeface="Calibri" panose="020F0502020204030204" pitchFamily="34" charset="0"/>
                <a:cs typeface="Calibri" panose="020F0502020204030204" pitchFamily="34" charset="0"/>
              </a:rPr>
              <a:t>-Volterra</a:t>
            </a:r>
            <a:r>
              <a:rPr lang="en-US" sz="3200" dirty="0">
                <a:latin typeface="Calibri" panose="020F0502020204030204" pitchFamily="34" charset="0"/>
                <a:cs typeface="Calibri" panose="020F0502020204030204" pitchFamily="34" charset="0"/>
              </a:rPr>
              <a:t> </a:t>
            </a:r>
            <a:r>
              <a:rPr lang="en-US" sz="3200" b="1" dirty="0">
                <a:solidFill>
                  <a:srgbClr val="C00000"/>
                </a:solidFill>
                <a:latin typeface="Calibri" panose="020F0502020204030204" pitchFamily="34" charset="0"/>
                <a:cs typeface="Calibri" panose="020F0502020204030204" pitchFamily="34" charset="0"/>
              </a:rPr>
              <a:t>predator</a:t>
            </a:r>
            <a:r>
              <a:rPr lang="en-US" sz="3200" dirty="0">
                <a:latin typeface="Calibri" panose="020F0502020204030204" pitchFamily="34" charset="0"/>
                <a:cs typeface="Calibri" panose="020F0502020204030204" pitchFamily="34" charset="0"/>
              </a:rPr>
              <a:t>-</a:t>
            </a:r>
            <a:r>
              <a:rPr lang="en-US" sz="3200" b="1" dirty="0">
                <a:solidFill>
                  <a:schemeClr val="accent1"/>
                </a:solidFill>
                <a:latin typeface="Calibri" panose="020F0502020204030204" pitchFamily="34" charset="0"/>
                <a:cs typeface="Calibri" panose="020F0502020204030204" pitchFamily="34" charset="0"/>
              </a:rPr>
              <a:t>prey</a:t>
            </a:r>
            <a:r>
              <a:rPr lang="en-US" sz="3200" dirty="0">
                <a:latin typeface="Calibri" panose="020F0502020204030204" pitchFamily="34" charset="0"/>
                <a:cs typeface="Calibri" panose="020F0502020204030204" pitchFamily="34" charset="0"/>
              </a:rPr>
              <a:t> model</a:t>
            </a:r>
            <a:endParaRPr lang="en-US" sz="3200" dirty="0">
              <a:effectLst/>
              <a:latin typeface="Calibri" panose="020F0502020204030204" pitchFamily="34" charset="0"/>
              <a:cs typeface="Calibri" panose="020F0502020204030204" pitchFamily="34" charset="0"/>
            </a:endParaRPr>
          </a:p>
        </p:txBody>
      </p:sp>
      <p:sp>
        <p:nvSpPr>
          <p:cNvPr id="24" name="Content Placeholder 2">
            <a:extLst>
              <a:ext uri="{FF2B5EF4-FFF2-40B4-BE49-F238E27FC236}">
                <a16:creationId xmlns:a16="http://schemas.microsoft.com/office/drawing/2014/main" id="{3760D923-F95F-BABF-4D5C-24006226D288}"/>
              </a:ext>
            </a:extLst>
          </p:cNvPr>
          <p:cNvSpPr txBox="1">
            <a:spLocks/>
          </p:cNvSpPr>
          <p:nvPr/>
        </p:nvSpPr>
        <p:spPr>
          <a:xfrm>
            <a:off x="345430" y="4911229"/>
            <a:ext cx="3255752" cy="1711903"/>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does </a:t>
            </a:r>
            <a:r>
              <a:rPr lang="en-US" sz="2800" b="1" i="1" dirty="0">
                <a:solidFill>
                  <a:srgbClr val="0070C0"/>
                </a:solidFill>
              </a:rPr>
              <a:t>fish</a:t>
            </a:r>
            <a:r>
              <a:rPr lang="en-US" sz="2800" i="1" dirty="0"/>
              <a:t> abundance </a:t>
            </a:r>
            <a:r>
              <a:rPr lang="en-US" sz="2800" b="1" i="1" dirty="0">
                <a:solidFill>
                  <a:srgbClr val="7030A0"/>
                </a:solidFill>
              </a:rPr>
              <a:t>vary</a:t>
            </a:r>
            <a:r>
              <a:rPr lang="en-US" sz="2800" b="1" i="1" dirty="0">
                <a:solidFill>
                  <a:srgbClr val="C00000"/>
                </a:solidFill>
              </a:rPr>
              <a:t> </a:t>
            </a:r>
            <a:r>
              <a:rPr lang="en-US" sz="2800" i="1" dirty="0"/>
              <a:t>with </a:t>
            </a:r>
            <a:r>
              <a:rPr lang="en-US" sz="2800" b="1" i="1" dirty="0">
                <a:solidFill>
                  <a:srgbClr val="7030A0"/>
                </a:solidFill>
              </a:rPr>
              <a:t>changes</a:t>
            </a:r>
            <a:r>
              <a:rPr lang="en-US" sz="2800" b="1" i="1" dirty="0">
                <a:solidFill>
                  <a:srgbClr val="C00000"/>
                </a:solidFill>
              </a:rPr>
              <a:t> </a:t>
            </a:r>
            <a:r>
              <a:rPr lang="en-US" sz="2800" i="1" dirty="0"/>
              <a:t>in </a:t>
            </a:r>
            <a:r>
              <a:rPr lang="en-US" sz="2800" b="1" i="1" dirty="0">
                <a:solidFill>
                  <a:srgbClr val="C00000"/>
                </a:solidFill>
              </a:rPr>
              <a:t>shark </a:t>
            </a:r>
            <a:r>
              <a:rPr lang="en-US" sz="2800" i="1" dirty="0"/>
              <a:t>abundance?</a:t>
            </a:r>
          </a:p>
        </p:txBody>
      </p:sp>
      <p:sp>
        <p:nvSpPr>
          <p:cNvPr id="3" name="TextBox 2">
            <a:extLst>
              <a:ext uri="{FF2B5EF4-FFF2-40B4-BE49-F238E27FC236}">
                <a16:creationId xmlns:a16="http://schemas.microsoft.com/office/drawing/2014/main" id="{513D8792-D1A5-3779-0A00-0E6D8BBD1034}"/>
              </a:ext>
            </a:extLst>
          </p:cNvPr>
          <p:cNvSpPr txBox="1"/>
          <p:nvPr/>
        </p:nvSpPr>
        <p:spPr>
          <a:xfrm>
            <a:off x="7239560" y="960800"/>
            <a:ext cx="4952434" cy="5847755"/>
          </a:xfrm>
          <a:prstGeom prst="rect">
            <a:avLst/>
          </a:prstGeom>
          <a:noFill/>
        </p:spPr>
        <p:txBody>
          <a:bodyPr wrap="square">
            <a:spAutoFit/>
          </a:bodyPr>
          <a:lstStyle/>
          <a:p>
            <a:pPr marL="285750" indent="-285750">
              <a:buFont typeface="Arial" panose="020B0604020202020204" pitchFamily="34" charset="0"/>
              <a:buChar char="•"/>
            </a:pPr>
            <a:r>
              <a:rPr lang="en-US" sz="2200" b="0" i="0" dirty="0">
                <a:solidFill>
                  <a:srgbClr val="202122"/>
                </a:solidFill>
                <a:effectLst/>
              </a:rPr>
              <a:t>First proposed by Polish-born American mathematician &amp; chemist, Alfred J. </a:t>
            </a:r>
            <a:r>
              <a:rPr lang="en-US" sz="2200" b="0" i="0" dirty="0" err="1">
                <a:solidFill>
                  <a:srgbClr val="202122"/>
                </a:solidFill>
                <a:effectLst/>
              </a:rPr>
              <a:t>Lotka</a:t>
            </a:r>
            <a:r>
              <a:rPr lang="en-US" sz="2200" b="0" i="0" dirty="0">
                <a:solidFill>
                  <a:srgbClr val="202122"/>
                </a:solidFill>
                <a:effectLst/>
              </a:rPr>
              <a:t>, in 1920 to explain autocatalytic chemical reactions.</a:t>
            </a:r>
          </a:p>
          <a:p>
            <a:pPr marL="285750" indent="-285750">
              <a:buFont typeface="Arial" panose="020B0604020202020204" pitchFamily="34" charset="0"/>
              <a:buChar char="•"/>
            </a:pPr>
            <a:r>
              <a:rPr lang="en-US" sz="2200" dirty="0" err="1">
                <a:solidFill>
                  <a:srgbClr val="202122"/>
                </a:solidFill>
              </a:rPr>
              <a:t>Lotka</a:t>
            </a:r>
            <a:r>
              <a:rPr lang="en-US" sz="2200" dirty="0">
                <a:solidFill>
                  <a:srgbClr val="202122"/>
                </a:solidFill>
              </a:rPr>
              <a:t> worked with Soviet mathematician</a:t>
            </a:r>
            <a:r>
              <a:rPr lang="en-US" sz="2200" b="0" i="0" dirty="0">
                <a:solidFill>
                  <a:srgbClr val="202122"/>
                </a:solidFill>
                <a:effectLst/>
              </a:rPr>
              <a:t> Andrey Kolmogorov to</a:t>
            </a:r>
            <a:r>
              <a:rPr lang="en-US" sz="2200" dirty="0">
                <a:solidFill>
                  <a:srgbClr val="202122"/>
                </a:solidFill>
              </a:rPr>
              <a:t> </a:t>
            </a:r>
            <a:r>
              <a:rPr lang="en-US" sz="2200" b="0" i="0" dirty="0">
                <a:solidFill>
                  <a:srgbClr val="202122"/>
                </a:solidFill>
                <a:effectLst/>
              </a:rPr>
              <a:t>extend the model to “organic systems”, originally studying plant-herbivore interactions.</a:t>
            </a:r>
          </a:p>
          <a:p>
            <a:pPr marL="285750" indent="-285750">
              <a:buFont typeface="Arial" panose="020B0604020202020204" pitchFamily="34" charset="0"/>
              <a:buChar char="•"/>
            </a:pPr>
            <a:r>
              <a:rPr lang="en-US" sz="2200" dirty="0">
                <a:solidFill>
                  <a:srgbClr val="202122"/>
                </a:solidFill>
              </a:rPr>
              <a:t>In 1926, </a:t>
            </a:r>
            <a:r>
              <a:rPr lang="en-US" sz="2200" b="0" i="0" dirty="0">
                <a:solidFill>
                  <a:srgbClr val="202122"/>
                </a:solidFill>
                <a:effectLst/>
              </a:rPr>
              <a:t>Italian mathematician Vito Volterra independently developed the same model to explain the dynamics of predatory fish catches which increased immediately following WWI after years of low fishing.</a:t>
            </a:r>
          </a:p>
          <a:p>
            <a:pPr marL="285750" indent="-285750">
              <a:buFont typeface="Arial" panose="020B0604020202020204" pitchFamily="34" charset="0"/>
              <a:buChar char="•"/>
            </a:pPr>
            <a:r>
              <a:rPr lang="en-US" sz="2200" dirty="0">
                <a:solidFill>
                  <a:srgbClr val="202122"/>
                </a:solidFill>
              </a:rPr>
              <a:t>Idea that </a:t>
            </a:r>
            <a:r>
              <a:rPr lang="en-US" sz="2200" b="1" i="0" dirty="0">
                <a:solidFill>
                  <a:srgbClr val="C00000"/>
                </a:solidFill>
                <a:effectLst/>
              </a:rPr>
              <a:t>interspecies interactions </a:t>
            </a:r>
            <a:r>
              <a:rPr lang="en-US" sz="2200" b="0" i="0" dirty="0">
                <a:solidFill>
                  <a:srgbClr val="202122"/>
                </a:solidFill>
                <a:effectLst/>
              </a:rPr>
              <a:t>regulate populations</a:t>
            </a:r>
            <a:endParaRPr lang="en-US" sz="2200" dirty="0"/>
          </a:p>
        </p:txBody>
      </p:sp>
      <p:sp>
        <p:nvSpPr>
          <p:cNvPr id="4" name="Rectangle 3">
            <a:extLst>
              <a:ext uri="{FF2B5EF4-FFF2-40B4-BE49-F238E27FC236}">
                <a16:creationId xmlns:a16="http://schemas.microsoft.com/office/drawing/2014/main" id="{3D5A0936-F824-045B-C6F8-CAA155E8AD4E}"/>
              </a:ext>
            </a:extLst>
          </p:cNvPr>
          <p:cNvSpPr/>
          <p:nvPr/>
        </p:nvSpPr>
        <p:spPr>
          <a:xfrm>
            <a:off x="7214972" y="2342147"/>
            <a:ext cx="4952434" cy="44721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8206264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webextension1.xml.rels><?xml version="1.0" encoding="UTF-8" standalone="yes"?>
<Relationships xmlns="http://schemas.openxmlformats.org/package/2006/relationships"><Relationship Id="rId1" Type="http://schemas.openxmlformats.org/officeDocument/2006/relationships/image" Target="../media/image1.png"/></Relationships>
</file>

<file path=ppt/webextensions/_rels/webextension2.xml.rels><?xml version="1.0" encoding="UTF-8" standalone="yes"?>
<Relationships xmlns="http://schemas.openxmlformats.org/package/2006/relationships"><Relationship Id="rId1" Type="http://schemas.openxmlformats.org/officeDocument/2006/relationships/image" Target="../media/image26.png"/></Relationships>
</file>

<file path=ppt/webextensions/_rels/webextension3.xml.rels><?xml version="1.0" encoding="UTF-8" standalone="yes"?>
<Relationships xmlns="http://schemas.openxmlformats.org/package/2006/relationships"><Relationship Id="rId1" Type="http://schemas.openxmlformats.org/officeDocument/2006/relationships/image" Target="../media/image37.png"/></Relationships>
</file>

<file path=ppt/webextensions/_rels/webextension4.xml.rels><?xml version="1.0" encoding="UTF-8" standalone="yes"?>
<Relationships xmlns="http://schemas.openxmlformats.org/package/2006/relationships"><Relationship Id="rId1" Type="http://schemas.openxmlformats.org/officeDocument/2006/relationships/image" Target="../media/image95.png"/></Relationships>
</file>

<file path=ppt/webextensions/_rels/webextension5.xml.rels><?xml version="1.0" encoding="UTF-8" standalone="yes"?>
<Relationships xmlns="http://schemas.openxmlformats.org/package/2006/relationships"><Relationship Id="rId1" Type="http://schemas.openxmlformats.org/officeDocument/2006/relationships/image" Target="../media/image99.png"/></Relationships>
</file>

<file path=ppt/webextensions/webextension1.xml><?xml version="1.0" encoding="utf-8"?>
<we:webextension xmlns:we="http://schemas.microsoft.com/office/webextensions/webextension/2010/11" id="{D339543F-1B39-2C4D-9A8C-745D9F9DE5ED}">
  <we:reference id="wa104218073" version="3.0.0.1" store="en-US" storeType="OMEX"/>
  <we:alternateReferences>
    <we:reference id="WA104218073" version="3.0.0.1" store="" storeType="OMEX"/>
  </we:alternateReferences>
  <we:properties>
    <we:property name="appSlideData" value="{&quot;slideId&quot;:2791,&quot;confidenceLevel&quot;:2}"/>
    <we:property name="url" value="&quot;multiple_choice_poll/WK1gt0Ya8R2txnOJxgeS0&quot;"/>
  </we:properties>
  <we:bindings/>
  <we:snapshot xmlns:r="http://schemas.openxmlformats.org/officeDocument/2006/relationships" r:embed="rId1"/>
</we:webextension>
</file>

<file path=ppt/webextensions/webextension2.xml><?xml version="1.0" encoding="utf-8"?>
<we:webextension xmlns:we="http://schemas.microsoft.com/office/webextensions/webextension/2010/11" id="{1EA4259B-460C-3242-BB4A-ECB8E21E45C8}">
  <we:reference id="wa104218073" version="3.0.0.1" store="en-US" storeType="OMEX"/>
  <we:alternateReferences>
    <we:reference id="WA104218073" version="3.0.0.1" store="" storeType="OMEX"/>
  </we:alternateReferences>
  <we:properties>
    <we:property name="appSlideData" value="{&quot;slideId&quot;:2779,&quot;confidenceLevel&quot;:2}"/>
    <we:property name="url" value="&quot;multiple_choice_poll/SyIwyRUntZvqJlnO6zovY&quot;"/>
  </we:properties>
  <we:bindings/>
  <we:snapshot xmlns:r="http://schemas.openxmlformats.org/officeDocument/2006/relationships" r:embed="rId1"/>
</we:webextension>
</file>

<file path=ppt/webextensions/webextension3.xml><?xml version="1.0" encoding="utf-8"?>
<we:webextension xmlns:we="http://schemas.microsoft.com/office/webextensions/webextension/2010/11" id="{9EAB0EF4-4963-D540-BE6C-87108A52DEA5}">
  <we:reference id="wa104218073" version="3.0.0.1" store="en-US" storeType="OMEX"/>
  <we:alternateReferences>
    <we:reference id="WA104218073" version="3.0.0.1" store="" storeType="OMEX"/>
  </we:alternateReferences>
  <we:properties>
    <we:property name="appSlideData" value="{&quot;slideId&quot;:2780,&quot;confidenceLevel&quot;:2}"/>
    <we:property name="url" value="&quot;multiple_choice_poll/sgHoVEjJpHsKpRsoiCdcE&quot;"/>
  </we:properties>
  <we:bindings/>
  <we:snapshot xmlns:r="http://schemas.openxmlformats.org/officeDocument/2006/relationships" r:embed="rId1"/>
</we:webextension>
</file>

<file path=ppt/webextensions/webextension4.xml><?xml version="1.0" encoding="utf-8"?>
<we:webextension xmlns:we="http://schemas.microsoft.com/office/webextensions/webextension/2010/11" id="{5B55B90E-B6C9-6642-9317-FB9A5DD5BD59}">
  <we:reference id="wa104218073" version="3.0.0.1" store="en-US" storeType="OMEX"/>
  <we:alternateReferences>
    <we:reference id="WA104218073" version="3.0.0.1" store="" storeType="OMEX"/>
  </we:alternateReferences>
  <we:properties>
    <we:property name="appSlideData" value="{&quot;slideId&quot;:2792,&quot;confidenceLevel&quot;:2}"/>
    <we:property name="url" value="&quot;multiple_choice_poll/Np0Olmu6iZnSg46GYmSF6&quot;"/>
  </we:properties>
  <we:bindings/>
  <we:snapshot xmlns:r="http://schemas.openxmlformats.org/officeDocument/2006/relationships" r:embed="rId1"/>
</we:webextension>
</file>

<file path=ppt/webextensions/webextension5.xml><?xml version="1.0" encoding="utf-8"?>
<we:webextension xmlns:we="http://schemas.microsoft.com/office/webextensions/webextension/2010/11" id="{2A4632AE-2001-C94D-8820-63D04F32D39E}">
  <we:reference id="wa104218073" version="3.0.0.1" store="en-US" storeType="OMEX"/>
  <we:alternateReferences>
    <we:reference id="WA104218073" version="3.0.0.1" store="" storeType="OMEX"/>
  </we:alternateReferences>
  <we:properties>
    <we:property name="appSlideData" value="{&quot;slideId&quot;:2793,&quot;confidenceLevel&quot;:2}"/>
    <we:property name="url" value="&quot;multiple_choice_poll/BjZPYm3qTNGAvZBjYAPVT&quot;"/>
  </we:properties>
  <we:bindings/>
  <we:snapshot xmlns:r="http://schemas.openxmlformats.org/officeDocument/2006/relationships" r:embed="rId1"/>
</we:webextension>
</file>

<file path=docProps/app.xml><?xml version="1.0" encoding="utf-8"?>
<Properties xmlns="http://schemas.openxmlformats.org/officeDocument/2006/extended-properties" xmlns:vt="http://schemas.openxmlformats.org/officeDocument/2006/docPropsVTypes">
  <TotalTime>7965</TotalTime>
  <Words>7751</Words>
  <Application>Microsoft Macintosh PowerPoint</Application>
  <PresentationFormat>Widescreen</PresentationFormat>
  <Paragraphs>1640</Paragraphs>
  <Slides>121</Slides>
  <Notes>120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121</vt:i4>
      </vt:variant>
    </vt:vector>
  </HeadingPairs>
  <TitlesOfParts>
    <vt:vector size="132" baseType="lpstr">
      <vt:lpstr>Arial</vt:lpstr>
      <vt:lpstr>Calibri</vt:lpstr>
      <vt:lpstr>Calibri Light</vt:lpstr>
      <vt:lpstr>Cambria Math</vt:lpstr>
      <vt:lpstr>Franklin Gothic Medium</vt:lpstr>
      <vt:lpstr>Gill Sans</vt:lpstr>
      <vt:lpstr>Harding</vt:lpstr>
      <vt:lpstr>Helvetica</vt:lpstr>
      <vt:lpstr>Helvetica Light</vt:lpstr>
      <vt:lpstr>SanomatSans</vt:lpstr>
      <vt:lpstr>Office Theme</vt:lpstr>
      <vt:lpstr>PowerPoint Presentation</vt:lpstr>
      <vt:lpstr>Fundamentals of Ecology</vt:lpstr>
      <vt:lpstr>Learning objectives from Lecture 2</vt:lpstr>
      <vt:lpstr>PowerPoint Presentation</vt:lpstr>
      <vt:lpstr>Modeling demographic complexity</vt:lpstr>
      <vt:lpstr>Modeling demographic complexity</vt:lpstr>
      <vt:lpstr>Modeling demographic complexity</vt:lpstr>
      <vt:lpstr>Modeling demographic complexity</vt:lpstr>
      <vt:lpstr>Modeling demographic complexity</vt:lpstr>
      <vt:lpstr>Modeling demographic complexity</vt:lpstr>
      <vt:lpstr>Modeling demographic complexity</vt:lpstr>
      <vt:lpstr>PowerPoint Presentation</vt:lpstr>
      <vt:lpstr>PowerPoint Presentation</vt:lpstr>
      <vt:lpstr>PowerPoint Presentation</vt:lpstr>
      <vt:lpstr>PowerPoint Presentation</vt:lpstr>
      <vt:lpstr>Structured populations in practice</vt:lpstr>
      <vt:lpstr>Structured populations in practice</vt:lpstr>
      <vt:lpstr>Structured populations in practice</vt:lpstr>
      <vt:lpstr>Structured populations in practice</vt:lpstr>
      <vt:lpstr>Structured populations in practice</vt:lpstr>
      <vt:lpstr>Structured populations in practice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Why do metapopulations matter?</vt:lpstr>
      <vt:lpstr>Why do metapopulations matter?</vt:lpstr>
      <vt:lpstr>Why do metapopulations matter?</vt:lpstr>
      <vt:lpstr>Why do metapopulations matter?</vt:lpstr>
      <vt:lpstr>Why do metapopulations matter?</vt:lpstr>
      <vt:lpstr>Why do metapopulations matter?</vt:lpstr>
      <vt:lpstr>Modeling metapopulation dynamics</vt:lpstr>
      <vt:lpstr>Modeling metapopulation dynamics</vt:lpstr>
      <vt:lpstr>Modeling metapopulation dynamics</vt:lpstr>
      <vt:lpstr>Modeling metapopulation dynamics</vt:lpstr>
      <vt:lpstr>Structured population models and metapopulation models can be combined, depending on the data and question at hand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Stopped here in Jan 2025 – but there was a 10 min intro from MBL at the beginning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logistic growth equation offers an explanation for population self-regulation, an example of intraspecific competition.</vt:lpstr>
      <vt:lpstr>The logistic growth equation offers an explanation for population self-regulation, an example of intraspecific competition.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Supplemental</vt:lpstr>
      <vt:lpstr>Derivation of the zero-growth isocline.</vt:lpstr>
      <vt:lpstr>We express juvenile survival in terms of adult survival to establish zero-growth isoclines from demographic parameters:</vt:lpstr>
      <vt:lpstr>We express juvenile survival in terms of adult survival to establish zero-growth isoclines from demographic parameters: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Cara Brook</dc:creator>
  <cp:lastModifiedBy>Cara Brook</cp:lastModifiedBy>
  <cp:revision>82</cp:revision>
  <dcterms:created xsi:type="dcterms:W3CDTF">2023-01-31T15:30:55Z</dcterms:created>
  <dcterms:modified xsi:type="dcterms:W3CDTF">2025-02-11T19:06:44Z</dcterms:modified>
</cp:coreProperties>
</file>